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55"/>
  </p:notesMasterIdLst>
  <p:sldIdLst>
    <p:sldId id="360" r:id="rId2"/>
    <p:sldId id="354" r:id="rId3"/>
    <p:sldId id="287" r:id="rId4"/>
    <p:sldId id="355" r:id="rId5"/>
    <p:sldId id="308" r:id="rId6"/>
    <p:sldId id="329" r:id="rId7"/>
    <p:sldId id="330" r:id="rId8"/>
    <p:sldId id="337" r:id="rId9"/>
    <p:sldId id="331" r:id="rId10"/>
    <p:sldId id="332" r:id="rId11"/>
    <p:sldId id="334" r:id="rId12"/>
    <p:sldId id="333" r:id="rId13"/>
    <p:sldId id="338" r:id="rId14"/>
    <p:sldId id="339" r:id="rId15"/>
    <p:sldId id="335" r:id="rId16"/>
    <p:sldId id="356" r:id="rId17"/>
    <p:sldId id="309" r:id="rId18"/>
    <p:sldId id="341" r:id="rId19"/>
    <p:sldId id="340" r:id="rId20"/>
    <p:sldId id="336" r:id="rId21"/>
    <p:sldId id="359" r:id="rId22"/>
    <p:sldId id="310" r:id="rId23"/>
    <p:sldId id="313" r:id="rId24"/>
    <p:sldId id="343" r:id="rId25"/>
    <p:sldId id="314" r:id="rId26"/>
    <p:sldId id="315" r:id="rId27"/>
    <p:sldId id="316" r:id="rId28"/>
    <p:sldId id="317" r:id="rId29"/>
    <p:sldId id="318" r:id="rId30"/>
    <p:sldId id="319" r:id="rId31"/>
    <p:sldId id="320" r:id="rId32"/>
    <p:sldId id="321" r:id="rId33"/>
    <p:sldId id="322" r:id="rId34"/>
    <p:sldId id="323" r:id="rId35"/>
    <p:sldId id="324" r:id="rId36"/>
    <p:sldId id="325" r:id="rId37"/>
    <p:sldId id="326" r:id="rId38"/>
    <p:sldId id="327" r:id="rId39"/>
    <p:sldId id="328" r:id="rId40"/>
    <p:sldId id="357" r:id="rId41"/>
    <p:sldId id="311" r:id="rId42"/>
    <p:sldId id="348" r:id="rId43"/>
    <p:sldId id="344" r:id="rId44"/>
    <p:sldId id="353" r:id="rId45"/>
    <p:sldId id="349" r:id="rId46"/>
    <p:sldId id="350" r:id="rId47"/>
    <p:sldId id="345" r:id="rId48"/>
    <p:sldId id="346" r:id="rId49"/>
    <p:sldId id="351" r:id="rId50"/>
    <p:sldId id="342" r:id="rId51"/>
    <p:sldId id="352" r:id="rId52"/>
    <p:sldId id="347" r:id="rId53"/>
    <p:sldId id="358" r:id="rId54"/>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91" autoAdjust="0"/>
    <p:restoredTop sz="94737" autoAdjust="0"/>
  </p:normalViewPr>
  <p:slideViewPr>
    <p:cSldViewPr>
      <p:cViewPr varScale="1">
        <p:scale>
          <a:sx n="109" d="100"/>
          <a:sy n="109" d="100"/>
        </p:scale>
        <p:origin x="1616"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6D20F255-5F3E-401F-A2DE-940C55FCD074}" type="datetimeFigureOut">
              <a:rPr lang="en-US"/>
              <a:pPr>
                <a:defRPr/>
              </a:pPr>
              <a:t>1/18/23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A7469316-77B2-47CF-AFDA-5A7636A189E6}" type="slidenum">
              <a:rPr lang="en-US"/>
              <a:pPr>
                <a:defRPr/>
              </a:pPr>
              <a:t>‹#›</a:t>
            </a:fld>
            <a:endParaRPr lang="en-US"/>
          </a:p>
        </p:txBody>
      </p:sp>
    </p:spTree>
    <p:extLst>
      <p:ext uri="{BB962C8B-B14F-4D97-AF65-F5344CB8AC3E}">
        <p14:creationId xmlns:p14="http://schemas.microsoft.com/office/powerpoint/2010/main" val="276706175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Rectangle 2"/>
          <p:cNvSpPr>
            <a:spLocks noGrp="1" noRot="1" noChangeAspect="1" noChangeArrowheads="1" noTextEdit="1"/>
          </p:cNvSpPr>
          <p:nvPr>
            <p:ph type="sldImg"/>
          </p:nvPr>
        </p:nvSpPr>
        <p:spPr>
          <a:xfrm>
            <a:off x="1500188" y="533400"/>
            <a:ext cx="3544887" cy="2660650"/>
          </a:xfrm>
          <a:ln/>
        </p:spPr>
      </p:sp>
      <p:sp>
        <p:nvSpPr>
          <p:cNvPr id="873475" name="Rectangle 3"/>
          <p:cNvSpPr>
            <a:spLocks noGrp="1" noChangeArrowheads="1"/>
          </p:cNvSpPr>
          <p:nvPr>
            <p:ph type="body" idx="1"/>
          </p:nvPr>
        </p:nvSpPr>
        <p:spPr>
          <a:xfrm>
            <a:off x="762000" y="3352800"/>
            <a:ext cx="5638800" cy="5334000"/>
          </a:xfrm>
        </p:spPr>
        <p:txBody>
          <a:bodyPr/>
          <a:lstStyle/>
          <a:p>
            <a:r>
              <a:rPr lang="en-US" dirty="0"/>
              <a:t>In the geometric point of view, the camera is a device that convert 3D scenes into 2D images. As we usually do in the real life, the locations and orientations of the camera change in order to capture good views of the scenes. In computer vision, in order to recover the 3D structure of the scenes from their 2D images, we need to build the relations between the 2D images and the 3D scenes, through the camera. The parameters of the camera include two parts: the intrinsic parameters that map the 3D points into 2D images, and the extrinsic parameters that represent the position and orientation  (POSE) of the camera</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538" name="Rectangle 2"/>
          <p:cNvSpPr>
            <a:spLocks noGrp="1" noRot="1" noChangeAspect="1" noChangeArrowheads="1" noTextEdit="1"/>
          </p:cNvSpPr>
          <p:nvPr>
            <p:ph type="sldImg"/>
          </p:nvPr>
        </p:nvSpPr>
        <p:spPr>
          <a:xfrm>
            <a:off x="1500188" y="533400"/>
            <a:ext cx="3544887" cy="2660650"/>
          </a:xfrm>
          <a:ln/>
        </p:spPr>
      </p:sp>
      <p:sp>
        <p:nvSpPr>
          <p:cNvPr id="833539" name="Rectangle 3"/>
          <p:cNvSpPr>
            <a:spLocks noGrp="1" noChangeArrowheads="1"/>
          </p:cNvSpPr>
          <p:nvPr>
            <p:ph type="body" idx="1"/>
          </p:nvPr>
        </p:nvSpPr>
        <p:spPr/>
        <p:txBody>
          <a:bodyPr/>
          <a:lstStyle/>
          <a:p>
            <a:r>
              <a:rPr lang="en-US" dirty="0"/>
              <a:t>Size is inversely proportional to the depth (distance) Z</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586" name="Rectangle 2"/>
          <p:cNvSpPr>
            <a:spLocks noGrp="1" noRot="1" noChangeAspect="1" noChangeArrowheads="1" noTextEdit="1"/>
          </p:cNvSpPr>
          <p:nvPr>
            <p:ph type="sldImg"/>
          </p:nvPr>
        </p:nvSpPr>
        <p:spPr>
          <a:xfrm>
            <a:off x="1500188" y="533400"/>
            <a:ext cx="3544887" cy="2660650"/>
          </a:xfrm>
          <a:ln/>
        </p:spPr>
      </p:sp>
      <p:sp>
        <p:nvSpPr>
          <p:cNvPr id="835587" name="Rectangle 3"/>
          <p:cNvSpPr>
            <a:spLocks noGrp="1" noChangeArrowheads="1"/>
          </p:cNvSpPr>
          <p:nvPr>
            <p:ph type="body" idx="1"/>
          </p:nvPr>
        </p:nvSpPr>
        <p:spPr/>
        <p:txBody>
          <a:bodyPr/>
          <a:lstStyle/>
          <a:p>
            <a:r>
              <a:rPr lang="en-US" dirty="0"/>
              <a:t>In general, the angles and parallelism are not preserved. For example, the right angles of the rectangular building change:  Acute angles (smaller than 90) in the nearer end and obtuse angles (greater than 90) in the farther end….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82" name="Rectangle 2"/>
          <p:cNvSpPr>
            <a:spLocks noGrp="1" noRot="1" noChangeAspect="1" noChangeArrowheads="1" noTextEdit="1"/>
          </p:cNvSpPr>
          <p:nvPr>
            <p:ph type="sldImg"/>
          </p:nvPr>
        </p:nvSpPr>
        <p:spPr>
          <a:xfrm>
            <a:off x="1500188" y="533400"/>
            <a:ext cx="3544887" cy="2660650"/>
          </a:xfrm>
          <a:ln/>
        </p:spPr>
      </p:sp>
      <p:sp>
        <p:nvSpPr>
          <p:cNvPr id="839683" name="Rectangle 3"/>
          <p:cNvSpPr>
            <a:spLocks noGrp="1" noChangeArrowheads="1"/>
          </p:cNvSpPr>
          <p:nvPr>
            <p:ph type="body" idx="1"/>
          </p:nvPr>
        </p:nvSpPr>
        <p:spPr/>
        <p:txBody>
          <a:bodyPr/>
          <a:lstStyle/>
          <a:p>
            <a:r>
              <a:rPr lang="en-US" dirty="0"/>
              <a:t>The projections of parallel lines converge to a point. --- vanishing point</a:t>
            </a:r>
          </a:p>
          <a:p>
            <a:endParaRPr lang="en-US" dirty="0"/>
          </a:p>
          <a:p>
            <a:r>
              <a:rPr lang="en-US" dirty="0"/>
              <a:t>So the shapes usually change</a:t>
            </a:r>
          </a:p>
          <a:p>
            <a:endParaRPr lang="en-US" dirty="0"/>
          </a:p>
          <a:p>
            <a:r>
              <a:rPr lang="en-US" dirty="0"/>
              <a:t>How about planes parallel to the image plane… we may not be able to find such a plane in this image, but…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730" name="Rectangle 2"/>
          <p:cNvSpPr>
            <a:spLocks noGrp="1" noRot="1" noChangeAspect="1" noChangeArrowheads="1" noTextEdit="1"/>
          </p:cNvSpPr>
          <p:nvPr>
            <p:ph type="sldImg"/>
          </p:nvPr>
        </p:nvSpPr>
        <p:spPr>
          <a:xfrm>
            <a:off x="1500188" y="533400"/>
            <a:ext cx="3544887" cy="2660650"/>
          </a:xfrm>
          <a:ln/>
        </p:spPr>
      </p:sp>
      <p:sp>
        <p:nvSpPr>
          <p:cNvPr id="841731" name="Rectangle 3"/>
          <p:cNvSpPr>
            <a:spLocks noGrp="1" noChangeArrowheads="1"/>
          </p:cNvSpPr>
          <p:nvPr>
            <p:ph type="body" idx="1"/>
          </p:nvPr>
        </p:nvSpPr>
        <p:spPr/>
        <p:txBody>
          <a:bodyPr/>
          <a:lstStyle/>
          <a:p>
            <a:r>
              <a:rPr lang="en-US" dirty="0"/>
              <a:t>The façade of building in the far end approximately is parallel to the image plane so the shape is preserved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634" name="Rectangle 2"/>
          <p:cNvSpPr>
            <a:spLocks noGrp="1" noRot="1" noChangeAspect="1" noChangeArrowheads="1" noTextEdit="1"/>
          </p:cNvSpPr>
          <p:nvPr>
            <p:ph type="sldImg"/>
          </p:nvPr>
        </p:nvSpPr>
        <p:spPr>
          <a:xfrm>
            <a:off x="1500188" y="533400"/>
            <a:ext cx="3544887" cy="2660650"/>
          </a:xfrm>
          <a:ln/>
        </p:spPr>
      </p:sp>
      <p:sp>
        <p:nvSpPr>
          <p:cNvPr id="837635" name="Rectangle 3"/>
          <p:cNvSpPr>
            <a:spLocks noGrp="1" noChangeArrowheads="1"/>
          </p:cNvSpPr>
          <p:nvPr>
            <p:ph type="body" idx="1"/>
          </p:nvPr>
        </p:nvSpPr>
        <p:spPr/>
        <p:txBody>
          <a:bodyPr/>
          <a:lstStyle/>
          <a:p>
            <a:pPr marL="228580" indent="-228580"/>
            <a:r>
              <a:rPr lang="en-US" dirty="0"/>
              <a:t>SO why can we see 3D structure from a single image?</a:t>
            </a:r>
          </a:p>
          <a:p>
            <a:pPr marL="228580" indent="-228580"/>
            <a:endParaRPr lang="en-US" dirty="0"/>
          </a:p>
          <a:p>
            <a:pPr marL="228580" indent="-228580"/>
            <a:r>
              <a:rPr lang="en-US" dirty="0"/>
              <a:t>We do not see individual pixels, but rather  spatial shapes</a:t>
            </a:r>
          </a:p>
          <a:p>
            <a:pPr marL="228580" indent="-228580"/>
            <a:r>
              <a:rPr lang="en-US" dirty="0"/>
              <a:t>We use knowledge of the objects (RECTANGULAR building, similar size of the cars), river and bank in a plane – perceptual organization (up-down vision)</a:t>
            </a:r>
          </a:p>
          <a:p>
            <a:pPr marL="228580" indent="-228580"/>
            <a:endParaRPr lang="en-US" dirty="0"/>
          </a:p>
          <a:p>
            <a:pPr marL="228580" indent="-228580"/>
            <a:r>
              <a:rPr lang="en-US" dirty="0"/>
              <a:t>Perspective distortion actually tells us some 3D information: Using the projections of parallel lines in the façade of the building, we can estimate the orientation of the building therefore 3D structure</a:t>
            </a:r>
          </a:p>
          <a:p>
            <a:pPr marL="228580" indent="-228580"/>
            <a:endParaRPr lang="en-US" dirty="0"/>
          </a:p>
          <a:p>
            <a:pPr marL="228580" indent="-228580"/>
            <a:r>
              <a:rPr lang="en-US" dirty="0"/>
              <a:t> Order of the object, Occlusion,</a:t>
            </a:r>
          </a:p>
          <a:p>
            <a:pPr marL="228580" indent="-228580"/>
            <a:endParaRPr lang="en-US" dirty="0"/>
          </a:p>
          <a:p>
            <a:pPr marL="228580" indent="-228580"/>
            <a:r>
              <a:rPr lang="en-US" dirty="0"/>
              <a:t>BUT it is extremely hard for a computer to use high level knowledge . Up-down paradigm seems to be the privilege of human visual perception. The state-of-the-art of the computer vision mainly use bottom-up approach. SO</a:t>
            </a:r>
          </a:p>
          <a:p>
            <a:pPr marL="228580" indent="-228580"/>
            <a:endParaRPr lang="en-US" dirty="0"/>
          </a:p>
          <a:p>
            <a:pPr marL="228580" indent="-228580"/>
            <a:r>
              <a:rPr lang="en-US" dirty="0"/>
              <a:t>Stereo </a:t>
            </a:r>
          </a:p>
          <a:p>
            <a:pPr marL="228580" indent="-228580"/>
            <a:r>
              <a:rPr lang="en-US" dirty="0"/>
              <a:t>Motion</a:t>
            </a:r>
          </a:p>
          <a:p>
            <a:pPr marL="228580" indent="-228580"/>
            <a:endParaRPr lang="en-US" dirty="0"/>
          </a:p>
          <a:p>
            <a:pPr marL="228580" indent="-228580"/>
            <a:r>
              <a:rPr lang="en-US" dirty="0"/>
              <a:t>The idea is to recover 3D of each small local pieces (point, line, patch), and then group and segment  the 3D point cloud into meaningful objects so that the computer may recognize the objects in images</a:t>
            </a:r>
          </a:p>
          <a:p>
            <a:pPr marL="228580" indent="-228580"/>
            <a:endParaRPr lang="en-US" dirty="0"/>
          </a:p>
          <a:p>
            <a:pPr marL="228580" indent="-228580"/>
            <a:r>
              <a:rPr lang="en-US" dirty="0"/>
              <a:t>Intermediate results for image and video representations, coding and compression, interactive 3D presentation and event detection</a:t>
            </a:r>
          </a:p>
          <a:p>
            <a:pPr marL="228580" indent="-228580"/>
            <a:r>
              <a:rPr lang="en-US" dirty="0"/>
              <a:t>image mosaics for entertainment, interface, virtual reality, and monitoring</a:t>
            </a:r>
          </a:p>
          <a:p>
            <a:pPr marL="228580" indent="-228580"/>
            <a:r>
              <a:rPr lang="en-US" dirty="0"/>
              <a:t>Layered representation (MPEG4)</a:t>
            </a:r>
          </a:p>
          <a:p>
            <a:pPr marL="228580" indent="-228580"/>
            <a:r>
              <a:rPr lang="en-US" dirty="0"/>
              <a:t>3D video </a:t>
            </a:r>
          </a:p>
          <a:p>
            <a:pPr marL="228580" indent="-228580"/>
            <a:r>
              <a:rPr lang="en-US" dirty="0"/>
              <a:t>Motion Detection (of human, cars) for surveillance, traffic monitoring, </a:t>
            </a:r>
          </a:p>
          <a:p>
            <a:pPr marL="228580" indent="-228580"/>
            <a:endParaRPr lang="en-US" dirty="0"/>
          </a:p>
          <a:p>
            <a:pPr marL="228580" indent="-228580"/>
            <a:endParaRPr lang="en-US" dirty="0"/>
          </a:p>
          <a:p>
            <a:pPr marL="228580" indent="-228580"/>
            <a:r>
              <a:rPr lang="en-US" dirty="0"/>
              <a:t>Human Vision: You can see it but you don't know how you see it.</a:t>
            </a:r>
          </a:p>
          <a:p>
            <a:pPr marL="228580" indent="-228580"/>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778" name="Rectangle 2"/>
          <p:cNvSpPr>
            <a:spLocks noGrp="1" noRot="1" noChangeAspect="1" noChangeArrowheads="1"/>
          </p:cNvSpPr>
          <p:nvPr>
            <p:ph type="sldImg"/>
          </p:nvPr>
        </p:nvSpPr>
        <p:spPr bwMode="auto">
          <a:xfrm>
            <a:off x="1500188" y="533400"/>
            <a:ext cx="3544887" cy="2660650"/>
          </a:xfrm>
          <a:prstGeom prst="rect">
            <a:avLst/>
          </a:prstGeom>
          <a:solidFill>
            <a:srgbClr val="FFFFFF"/>
          </a:solidFill>
          <a:ln>
            <a:solidFill>
              <a:srgbClr val="000000"/>
            </a:solidFill>
            <a:miter lim="800000"/>
            <a:headEnd/>
            <a:tailEnd/>
          </a:ln>
        </p:spPr>
      </p:sp>
      <p:sp>
        <p:nvSpPr>
          <p:cNvPr id="843779" name="Rectangle 3"/>
          <p:cNvSpPr>
            <a:spLocks noGrp="1" noChangeArrowheads="1"/>
          </p:cNvSpPr>
          <p:nvPr>
            <p:ph type="body" idx="1"/>
          </p:nvPr>
        </p:nvSpPr>
        <p:spPr bwMode="auto">
          <a:xfrm>
            <a:off x="762000" y="3352800"/>
            <a:ext cx="5486400" cy="5334000"/>
          </a:xfrm>
          <a:prstGeom prst="rect">
            <a:avLst/>
          </a:prstGeom>
          <a:solidFill>
            <a:srgbClr val="FFFFFF"/>
          </a:solidFill>
          <a:ln>
            <a:solidFill>
              <a:srgbClr val="000000"/>
            </a:solidFill>
            <a:miter lim="800000"/>
            <a:headEnd/>
            <a:tailEnd/>
          </a:ln>
        </p:spPr>
        <p:txBody>
          <a:bodyPr/>
          <a:lstStyle/>
          <a:p>
            <a:r>
              <a:rPr lang="en-US"/>
              <a:t>What do you see? What are their relation?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6" name="Rectangle 2"/>
          <p:cNvSpPr>
            <a:spLocks noGrp="1" noRot="1" noChangeAspect="1" noChangeArrowheads="1"/>
          </p:cNvSpPr>
          <p:nvPr>
            <p:ph type="sldImg"/>
          </p:nvPr>
        </p:nvSpPr>
        <p:spPr bwMode="auto">
          <a:xfrm>
            <a:off x="1500188" y="533400"/>
            <a:ext cx="3544887" cy="2660650"/>
          </a:xfrm>
          <a:prstGeom prst="rect">
            <a:avLst/>
          </a:prstGeom>
          <a:solidFill>
            <a:srgbClr val="FFFFFF"/>
          </a:solidFill>
          <a:ln>
            <a:solidFill>
              <a:srgbClr val="000000"/>
            </a:solidFill>
            <a:miter lim="800000"/>
            <a:headEnd/>
            <a:tailEnd/>
          </a:ln>
        </p:spPr>
      </p:sp>
      <p:sp>
        <p:nvSpPr>
          <p:cNvPr id="845827" name="Rectangle 3"/>
          <p:cNvSpPr>
            <a:spLocks noGrp="1" noChangeArrowheads="1"/>
          </p:cNvSpPr>
          <p:nvPr>
            <p:ph type="body" idx="1"/>
          </p:nvPr>
        </p:nvSpPr>
        <p:spPr bwMode="auto">
          <a:xfrm>
            <a:off x="762000" y="3352800"/>
            <a:ext cx="5486400" cy="5334000"/>
          </a:xfrm>
          <a:prstGeom prst="rect">
            <a:avLst/>
          </a:prstGeom>
          <a:solidFill>
            <a:srgbClr val="FFFFFF"/>
          </a:solidFill>
          <a:ln>
            <a:solidFill>
              <a:srgbClr val="000000"/>
            </a:solidFill>
            <a:miter lim="800000"/>
            <a:headEnd/>
            <a:tailEnd/>
          </a:ln>
        </p:spPr>
        <p:txBody>
          <a:bodyPr/>
          <a:lstStyle/>
          <a:p>
            <a:r>
              <a:rPr lang="en-US" dirty="0"/>
              <a:t>All of them are 2D projections of the same 3D real object!</a:t>
            </a:r>
          </a:p>
          <a:p>
            <a:endParaRPr lang="en-US" dirty="0"/>
          </a:p>
          <a:p>
            <a:r>
              <a:rPr lang="en-US" dirty="0"/>
              <a:t>Vision is a complicated thing!</a:t>
            </a:r>
          </a:p>
          <a:p>
            <a:endParaRPr lang="en-US" dirty="0"/>
          </a:p>
          <a:p>
            <a:endParaRPr lang="en-US" dirty="0"/>
          </a:p>
          <a:p>
            <a:r>
              <a:rPr lang="en-US" dirty="0"/>
              <a:t>What you see is not what it is.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570" name="Rectangle 1026"/>
          <p:cNvSpPr>
            <a:spLocks noGrp="1" noRot="1" noChangeAspect="1" noChangeArrowheads="1" noTextEdit="1"/>
          </p:cNvSpPr>
          <p:nvPr>
            <p:ph type="sldImg"/>
          </p:nvPr>
        </p:nvSpPr>
        <p:spPr>
          <a:xfrm>
            <a:off x="1500188" y="533400"/>
            <a:ext cx="3544887" cy="2660650"/>
          </a:xfrm>
          <a:ln/>
        </p:spPr>
      </p:sp>
      <p:sp>
        <p:nvSpPr>
          <p:cNvPr id="749571" name="Rectangle 1027"/>
          <p:cNvSpPr>
            <a:spLocks noGrp="1" noChangeArrowheads="1"/>
          </p:cNvSpPr>
          <p:nvPr>
            <p:ph type="body" idx="1"/>
          </p:nvPr>
        </p:nvSpPr>
        <p:spPr/>
        <p:txBody>
          <a:bodyPr/>
          <a:lstStyle/>
          <a:p>
            <a:r>
              <a:rPr lang="en-US" dirty="0"/>
              <a:t>First, Let’s have a look at the camera model- without consider the pose of the camera.</a:t>
            </a:r>
          </a:p>
          <a:p>
            <a:endParaRPr lang="en-US" dirty="0"/>
          </a:p>
          <a:p>
            <a:r>
              <a:rPr lang="en-US" dirty="0"/>
              <a:t>In the diagram, f is called the focal length of the (pinhole) lens and is the distance from the center of the lens to the image plane measured along the optical axis.  The center of the lens (center of projection) is the point in the lens system through which all rays must pass.</a:t>
            </a:r>
          </a:p>
          <a:p>
            <a:r>
              <a:rPr lang="en-US" dirty="0"/>
              <a:t>From the diagram, it is easy to see that the image projected onto the image plane is inverted.  The ray from the cartoon figure's head, for example, is projected to a point near the bottom of the image plane, while the ray from a point on the figure's foot is projected to a point near the top of the image plane.</a:t>
            </a:r>
          </a:p>
          <a:p>
            <a:r>
              <a:rPr lang="en-US" dirty="0"/>
              <a:t>Various coordinate reference frames can be associated with the pinhole camera system.  In most of them, the Z axis coincides with the optical axis (also called the central projection ray).  By convention, the image plane is located at Z = -f and the lens is located at Z = 0.  Z is also the distance to an object as measured along the optical axis; also by convention, Z is positive coming out of the camera.  The X and Y axis lie in the image place - we will establish exactly how later. </a:t>
            </a:r>
          </a:p>
          <a:p>
            <a:r>
              <a:rPr lang="en-US" dirty="0"/>
              <a:t>It is possible to reverse the position of the image plane and the camera lens so that the projected image is upright....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618" name="Rectangle 2"/>
          <p:cNvSpPr>
            <a:spLocks noGrp="1" noRot="1" noChangeAspect="1" noChangeArrowheads="1" noTextEdit="1"/>
          </p:cNvSpPr>
          <p:nvPr>
            <p:ph type="sldImg"/>
          </p:nvPr>
        </p:nvSpPr>
        <p:spPr>
          <a:xfrm>
            <a:off x="1500188" y="533400"/>
            <a:ext cx="3544887" cy="2660650"/>
          </a:xfrm>
          <a:ln/>
        </p:spPr>
      </p:sp>
      <p:sp>
        <p:nvSpPr>
          <p:cNvPr id="751619" name="Rectangle 3"/>
          <p:cNvSpPr>
            <a:spLocks noGrp="1" noChangeArrowheads="1"/>
          </p:cNvSpPr>
          <p:nvPr>
            <p:ph type="body" idx="1"/>
          </p:nvPr>
        </p:nvSpPr>
        <p:spPr/>
        <p:txBody>
          <a:bodyPr/>
          <a:lstStyle/>
          <a:p>
            <a:r>
              <a:rPr lang="en-US" dirty="0"/>
              <a:t>Several important terms for perspective projections</a:t>
            </a:r>
          </a:p>
          <a:p>
            <a:endParaRPr lang="en-US" dirty="0"/>
          </a:p>
          <a:p>
            <a:r>
              <a:rPr lang="en-US" dirty="0"/>
              <a:t>Basic properties: Figure sizes and FOV versus focal length </a:t>
            </a:r>
          </a:p>
          <a:p>
            <a:endParaRPr lang="en-US" dirty="0"/>
          </a:p>
          <a:p>
            <a:r>
              <a:rPr lang="en-US" dirty="0"/>
              <a:t>Image resolutions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570" name="Rectangle 2"/>
          <p:cNvSpPr>
            <a:spLocks noGrp="1" noRot="1" noChangeAspect="1" noChangeArrowheads="1" noTextEdit="1"/>
          </p:cNvSpPr>
          <p:nvPr>
            <p:ph type="sldImg"/>
          </p:nvPr>
        </p:nvSpPr>
        <p:spPr>
          <a:xfrm>
            <a:off x="1500188" y="533400"/>
            <a:ext cx="3544887" cy="2660650"/>
          </a:xfrm>
          <a:ln/>
        </p:spPr>
      </p:sp>
      <p:sp>
        <p:nvSpPr>
          <p:cNvPr id="877571" name="Rectangle 3"/>
          <p:cNvSpPr>
            <a:spLocks noGrp="1" noChangeArrowheads="1"/>
          </p:cNvSpPr>
          <p:nvPr>
            <p:ph type="body" idx="1"/>
          </p:nvPr>
        </p:nvSpPr>
        <p:spPr/>
        <p:txBody>
          <a:bodyPr/>
          <a:lstStyle/>
          <a:p>
            <a:r>
              <a:rPr lang="en-US" dirty="0"/>
              <a:t>Simple geometry of the pinhole camera</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618" name="Rectangle 2"/>
          <p:cNvSpPr>
            <a:spLocks noGrp="1" noRot="1" noChangeAspect="1" noChangeArrowheads="1"/>
          </p:cNvSpPr>
          <p:nvPr>
            <p:ph type="sldImg"/>
          </p:nvPr>
        </p:nvSpPr>
        <p:spPr bwMode="auto">
          <a:xfrm>
            <a:off x="1500188" y="533400"/>
            <a:ext cx="3544887" cy="2660650"/>
          </a:xfrm>
          <a:prstGeom prst="rect">
            <a:avLst/>
          </a:prstGeom>
          <a:solidFill>
            <a:srgbClr val="FFFFFF"/>
          </a:solidFill>
          <a:ln>
            <a:solidFill>
              <a:srgbClr val="000000"/>
            </a:solidFill>
            <a:miter lim="800000"/>
            <a:headEnd/>
            <a:tailEnd/>
          </a:ln>
        </p:spPr>
      </p:sp>
      <p:sp>
        <p:nvSpPr>
          <p:cNvPr id="879619" name="Rectangle 3"/>
          <p:cNvSpPr>
            <a:spLocks noGrp="1" noChangeArrowheads="1"/>
          </p:cNvSpPr>
          <p:nvPr>
            <p:ph type="body" idx="1"/>
          </p:nvPr>
        </p:nvSpPr>
        <p:spPr bwMode="auto">
          <a:xfrm>
            <a:off x="762000" y="3352800"/>
            <a:ext cx="5486400" cy="5334000"/>
          </a:xfrm>
          <a:prstGeom prst="rect">
            <a:avLst/>
          </a:prstGeom>
          <a:solidFill>
            <a:srgbClr val="FFFFFF"/>
          </a:solidFill>
          <a:ln>
            <a:solidFill>
              <a:srgbClr val="000000"/>
            </a:solidFill>
            <a:miter lim="800000"/>
            <a:headEnd/>
            <a:tailEnd/>
          </a:ln>
        </p:spPr>
        <p:txBody>
          <a:bodyPr/>
          <a:lstStyle/>
          <a:p>
            <a:r>
              <a:rPr lang="en-US" dirty="0"/>
              <a:t>These geometries are equivalent mathematically.  In the second case, the center of projection is still located at 0 along the optical axis.  However, the image plane is placed at z=f.</a:t>
            </a:r>
          </a:p>
          <a:p>
            <a:r>
              <a:rPr lang="en-US" dirty="0"/>
              <a:t>The equivalence of both geometries can be established by recognizing that the two triangles in the upper diagram are similar to the two triangles in the lower diagram.  In fact, it is exactly this relationship which will allow us to derive the perspective projection equations.....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666" name="Rectangle 2"/>
          <p:cNvSpPr>
            <a:spLocks noGrp="1" noRot="1" noChangeAspect="1" noChangeArrowheads="1" noTextEdit="1"/>
          </p:cNvSpPr>
          <p:nvPr>
            <p:ph type="sldImg"/>
          </p:nvPr>
        </p:nvSpPr>
        <p:spPr>
          <a:xfrm>
            <a:off x="1500188" y="533400"/>
            <a:ext cx="3544887" cy="2660650"/>
          </a:xfrm>
          <a:ln/>
        </p:spPr>
      </p:sp>
      <p:sp>
        <p:nvSpPr>
          <p:cNvPr id="753667" name="Rectangle 3"/>
          <p:cNvSpPr>
            <a:spLocks noGrp="1" noChangeArrowheads="1"/>
          </p:cNvSpPr>
          <p:nvPr>
            <p:ph type="body" idx="1"/>
          </p:nvPr>
        </p:nvSpPr>
        <p:spPr/>
        <p:txBody>
          <a:bodyPr/>
          <a:lstStyle/>
          <a:p>
            <a:r>
              <a:rPr lang="en-US" dirty="0"/>
              <a:t>Our goal is to compute the image coordinates of the point P located at (X,Y,Z) in the world coordinate system under perspective projection.  Equivalently, we want to know where the ray passing through the point P and the center of the camera lens located at the center of projection (0)  pierces the image plane.  We can do this rather simply by examining the projections of the point P on the (X,Z) and (Y,Z) planes. </a:t>
            </a:r>
          </a:p>
          <a:p>
            <a:endParaRPr lang="en-US" dirty="0"/>
          </a:p>
          <a:p>
            <a:r>
              <a:rPr lang="en-US" dirty="0"/>
              <a:t>Here we are assuming the camera coordinate system coincides with the world.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2"/>
          <p:cNvSpPr>
            <a:spLocks noGrp="1" noRot="1" noChangeAspect="1" noChangeArrowheads="1" noTextEdit="1"/>
          </p:cNvSpPr>
          <p:nvPr>
            <p:ph type="sldImg"/>
          </p:nvPr>
        </p:nvSpPr>
        <p:spPr>
          <a:xfrm>
            <a:off x="1500188" y="533400"/>
            <a:ext cx="3544887" cy="2660650"/>
          </a:xfrm>
          <a:ln/>
        </p:spPr>
      </p:sp>
      <p:sp>
        <p:nvSpPr>
          <p:cNvPr id="757763" name="Rectangle 3"/>
          <p:cNvSpPr>
            <a:spLocks noGrp="1" noChangeArrowheads="1"/>
          </p:cNvSpPr>
          <p:nvPr>
            <p:ph type="body" idx="1"/>
          </p:nvPr>
        </p:nvSpPr>
        <p:spPr/>
        <p:txBody>
          <a:bodyPr/>
          <a:lstStyle/>
          <a:p>
            <a:r>
              <a:rPr lang="en-US" dirty="0"/>
              <a:t>We have seen that, given the coordinates of a point (X,Y,Z) and the focal length of the lens f, the image coordinates (</a:t>
            </a:r>
            <a:r>
              <a:rPr lang="en-US" dirty="0" err="1"/>
              <a:t>x,y</a:t>
            </a:r>
            <a:r>
              <a:rPr lang="en-US" dirty="0"/>
              <a:t>) of the projection of the point on the image plane can be uniquely computed.  Now let us ask the reverse question:  Given the coordinates (</a:t>
            </a:r>
            <a:r>
              <a:rPr lang="en-US" dirty="0" err="1"/>
              <a:t>x,y</a:t>
            </a:r>
            <a:r>
              <a:rPr lang="en-US" dirty="0"/>
              <a:t>) of a point in the image, can we uniquely compute the world coordinates (X,Y,Z) of the point?  In particular, can we recover the depth of the point (Z)? </a:t>
            </a:r>
          </a:p>
          <a:p>
            <a:r>
              <a:rPr lang="en-US" dirty="0"/>
              <a:t>To see that this is not possible, consider the infinitely extended ray through the center of projection and the point (</a:t>
            </a:r>
            <a:r>
              <a:rPr lang="en-US" dirty="0" err="1"/>
              <a:t>x,y</a:t>
            </a:r>
            <a:r>
              <a:rPr lang="en-US" dirty="0"/>
              <a:t>) on the image plane.  Any point P in the world coordinate system which lies along this ray will project to the same image coordinates.  Thus, in the absence of any additional information about P, we cannot determine its world coordinates from knowledge of the coordinates of its image projection.</a:t>
            </a:r>
          </a:p>
          <a:p>
            <a:r>
              <a:rPr lang="en-US" dirty="0"/>
              <a:t>However, it is easy to show that if we know the image coordinates of the point P in two images taken from different world coordinate locations, and if we know the relationship between the two sensor locations, then 3D information about the point can be recovered.  This is known as stereo vision; in the human visual system, our two eyes produce slightly different images of the scene and from this we experience a sensation of depth.</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4" name="Rectangle 2"/>
          <p:cNvSpPr>
            <a:spLocks noGrp="1" noRot="1" noChangeAspect="1" noChangeArrowheads="1" noTextEdit="1"/>
          </p:cNvSpPr>
          <p:nvPr>
            <p:ph type="sldImg"/>
          </p:nvPr>
        </p:nvSpPr>
        <p:spPr>
          <a:xfrm>
            <a:off x="1500188" y="533400"/>
            <a:ext cx="3544887" cy="2660650"/>
          </a:xfrm>
          <a:ln/>
        </p:spPr>
      </p:sp>
      <p:sp>
        <p:nvSpPr>
          <p:cNvPr id="750595" name="Rectangle 3"/>
          <p:cNvSpPr>
            <a:spLocks noGrp="1" noChangeArrowheads="1"/>
          </p:cNvSpPr>
          <p:nvPr>
            <p:ph type="body" idx="1"/>
          </p:nvPr>
        </p:nvSpPr>
        <p:spPr/>
        <p:txBody>
          <a:bodyPr/>
          <a:lstStyle/>
          <a:p>
            <a:r>
              <a:rPr lang="en-US" dirty="0"/>
              <a:t>We may see</a:t>
            </a:r>
          </a:p>
          <a:p>
            <a:endParaRPr lang="en-US" dirty="0"/>
          </a:p>
          <a:p>
            <a:pPr>
              <a:buFontTx/>
              <a:buChar char="-"/>
            </a:pPr>
            <a:r>
              <a:rPr lang="en-US" dirty="0"/>
              <a:t>Objects : river, river bank, cars parking on the bank, buildings, tree in front of the buildings, bridge, sky.</a:t>
            </a:r>
          </a:p>
          <a:p>
            <a:pPr>
              <a:buFontTx/>
              <a:buChar char="-"/>
            </a:pPr>
            <a:r>
              <a:rPr lang="en-US" dirty="0"/>
              <a:t>Can figure out relative distances – SO WHAT? Do we see the 3D structure with just one images?</a:t>
            </a:r>
          </a:p>
          <a:p>
            <a:pPr>
              <a:buFontTx/>
              <a:buChar char="-"/>
            </a:pPr>
            <a:r>
              <a:rPr lang="en-US" dirty="0"/>
              <a:t>Let’s first have a look at what geometric properties are preserved in the 2D perspective image.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0" name="Rectangle 2"/>
          <p:cNvSpPr>
            <a:spLocks noGrp="1" noRot="1" noChangeAspect="1" noChangeArrowheads="1" noTextEdit="1"/>
          </p:cNvSpPr>
          <p:nvPr>
            <p:ph type="sldImg"/>
          </p:nvPr>
        </p:nvSpPr>
        <p:spPr>
          <a:xfrm>
            <a:off x="1500188" y="533400"/>
            <a:ext cx="3544887" cy="2660650"/>
          </a:xfrm>
          <a:ln/>
        </p:spPr>
      </p:sp>
      <p:sp>
        <p:nvSpPr>
          <p:cNvPr id="831491" name="Rectangle 3"/>
          <p:cNvSpPr>
            <a:spLocks noGrp="1" noChangeArrowheads="1"/>
          </p:cNvSpPr>
          <p:nvPr>
            <p:ph type="body" idx="1"/>
          </p:nvPr>
        </p:nvSpPr>
        <p:spPr/>
        <p:txBody>
          <a:bodyPr/>
          <a:lstStyle/>
          <a:p>
            <a:r>
              <a:rPr lang="en-US" dirty="0"/>
              <a:t>Straightness is preserved </a:t>
            </a:r>
          </a:p>
          <a:p>
            <a:endParaRPr lang="en-US" dirty="0"/>
          </a:p>
          <a:p>
            <a:r>
              <a:rPr lang="en-US" dirty="0"/>
              <a:t>Proof. x= </a:t>
            </a:r>
            <a:r>
              <a:rPr lang="en-US" dirty="0" err="1"/>
              <a:t>fX</a:t>
            </a:r>
            <a:r>
              <a:rPr lang="en-US" dirty="0"/>
              <a:t>/Z, y=</a:t>
            </a:r>
            <a:r>
              <a:rPr lang="en-US" dirty="0" err="1"/>
              <a:t>fY</a:t>
            </a:r>
            <a:r>
              <a:rPr lang="en-US" dirty="0"/>
              <a:t>/Z: a 3D line in space projects to a 2D line in the image</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6" name="Rectangle 4"/>
            <p:cNvSpPr>
              <a:spLocks noChangeArrowheads="1"/>
            </p:cNvSpPr>
            <p:nvPr/>
          </p:nvSpPr>
          <p:spPr bwMode="hidden">
            <a:xfrm>
              <a:off x="1081" y="1065"/>
              <a:ext cx="4679" cy="1596"/>
            </a:xfrm>
            <a:prstGeom prst="rect">
              <a:avLst/>
            </a:prstGeom>
            <a:solidFill>
              <a:schemeClr val="bg2"/>
            </a:solidFill>
            <a:ln w="9525">
              <a:noFill/>
              <a:miter lim="800000"/>
              <a:headEnd/>
              <a:tailEnd/>
            </a:ln>
          </p:spPr>
          <p:txBody>
            <a:bodyPr/>
            <a:lstStyle/>
            <a:p>
              <a:pPr eaLnBrk="1" hangingPunct="1">
                <a:defRPr/>
              </a:pPr>
              <a:endParaRPr lang="en-US" sz="2400">
                <a:latin typeface="Times New Roman" pitchFamily="18" charset="0"/>
              </a:endParaRPr>
            </a:p>
          </p:txBody>
        </p:sp>
        <p:grpSp>
          <p:nvGrpSpPr>
            <p:cNvPr id="7"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chemeClr val="accent2"/>
              </a:solidFill>
              <a:ln w="9525">
                <a:noFill/>
                <a:miter lim="800000"/>
                <a:headEnd/>
                <a:tailEnd/>
              </a:ln>
            </p:spPr>
            <p:txBody>
              <a:bodyPr/>
              <a:lstStyle/>
              <a:p>
                <a:pPr eaLnBrk="1" hangingPunct="1">
                  <a:defRPr/>
                </a:pPr>
                <a:endParaRPr lang="en-US" sz="2400">
                  <a:latin typeface="Times New Roman" pitchFamily="18" charset="0"/>
                </a:endParaRPr>
              </a:p>
            </p:txBody>
          </p:sp>
          <p:sp>
            <p:nvSpPr>
              <p:cNvPr id="9" name="Rectangle 7"/>
              <p:cNvSpPr>
                <a:spLocks noChangeArrowheads="1"/>
              </p:cNvSpPr>
              <p:nvPr userDrawn="1"/>
            </p:nvSpPr>
            <p:spPr bwMode="auto">
              <a:xfrm>
                <a:off x="1081" y="1065"/>
                <a:ext cx="362" cy="405"/>
              </a:xfrm>
              <a:prstGeom prst="rect">
                <a:avLst/>
              </a:prstGeom>
              <a:solidFill>
                <a:schemeClr val="folHlink"/>
              </a:solidFill>
              <a:ln w="9525">
                <a:noFill/>
                <a:miter lim="800000"/>
                <a:headEnd/>
                <a:tailEnd/>
              </a:ln>
            </p:spPr>
            <p:txBody>
              <a:bodyPr/>
              <a:lstStyle/>
              <a:p>
                <a:pPr eaLnBrk="1" hangingPunct="1">
                  <a:defRPr/>
                </a:pPr>
                <a:endParaRPr lang="en-US" sz="2400">
                  <a:latin typeface="Times New Roman" pitchFamily="18" charset="0"/>
                </a:endParaRPr>
              </a:p>
            </p:txBody>
          </p:sp>
          <p:sp>
            <p:nvSpPr>
              <p:cNvPr id="10" name="Rectangle 8"/>
              <p:cNvSpPr>
                <a:spLocks noChangeArrowheads="1"/>
              </p:cNvSpPr>
              <p:nvPr userDrawn="1"/>
            </p:nvSpPr>
            <p:spPr bwMode="auto">
              <a:xfrm>
                <a:off x="1437" y="672"/>
                <a:ext cx="369" cy="400"/>
              </a:xfrm>
              <a:prstGeom prst="rect">
                <a:avLst/>
              </a:prstGeom>
              <a:solidFill>
                <a:schemeClr val="folHlink"/>
              </a:solidFill>
              <a:ln w="9525">
                <a:noFill/>
                <a:miter lim="800000"/>
                <a:headEnd/>
                <a:tailEnd/>
              </a:ln>
            </p:spPr>
            <p:txBody>
              <a:bodyPr/>
              <a:lstStyle/>
              <a:p>
                <a:pPr eaLnBrk="1" hangingPunct="1">
                  <a:defRPr/>
                </a:pPr>
                <a:endParaRPr lang="en-US" sz="2400">
                  <a:latin typeface="Times New Roman" pitchFamily="18" charset="0"/>
                </a:endParaRPr>
              </a:p>
            </p:txBody>
          </p:sp>
          <p:sp>
            <p:nvSpPr>
              <p:cNvPr id="11" name="Rectangle 9"/>
              <p:cNvSpPr>
                <a:spLocks noChangeArrowheads="1"/>
              </p:cNvSpPr>
              <p:nvPr userDrawn="1"/>
            </p:nvSpPr>
            <p:spPr bwMode="auto">
              <a:xfrm>
                <a:off x="719" y="2257"/>
                <a:ext cx="368" cy="404"/>
              </a:xfrm>
              <a:prstGeom prst="rect">
                <a:avLst/>
              </a:prstGeom>
              <a:solidFill>
                <a:schemeClr val="bg2"/>
              </a:solidFill>
              <a:ln w="9525">
                <a:noFill/>
                <a:miter lim="800000"/>
                <a:headEnd/>
                <a:tailEnd/>
              </a:ln>
            </p:spPr>
            <p:txBody>
              <a:bodyPr/>
              <a:lstStyle/>
              <a:p>
                <a:pPr eaLnBrk="1" hangingPunct="1">
                  <a:defRPr/>
                </a:pPr>
                <a:endParaRPr lang="en-US" sz="2400">
                  <a:latin typeface="Times New Roman" pitchFamily="18" charset="0"/>
                </a:endParaRPr>
              </a:p>
            </p:txBody>
          </p:sp>
          <p:sp>
            <p:nvSpPr>
              <p:cNvPr id="12" name="Rectangle 10"/>
              <p:cNvSpPr>
                <a:spLocks noChangeArrowheads="1"/>
              </p:cNvSpPr>
              <p:nvPr userDrawn="1"/>
            </p:nvSpPr>
            <p:spPr bwMode="auto">
              <a:xfrm>
                <a:off x="1437" y="1065"/>
                <a:ext cx="369" cy="405"/>
              </a:xfrm>
              <a:prstGeom prst="rect">
                <a:avLst/>
              </a:prstGeom>
              <a:solidFill>
                <a:schemeClr val="accent2"/>
              </a:solidFill>
              <a:ln w="9525">
                <a:noFill/>
                <a:miter lim="800000"/>
                <a:headEnd/>
                <a:tailEnd/>
              </a:ln>
            </p:spPr>
            <p:txBody>
              <a:bodyPr/>
              <a:lstStyle/>
              <a:p>
                <a:pPr eaLnBrk="1" hangingPunct="1">
                  <a:defRPr/>
                </a:pPr>
                <a:endParaRPr lang="en-US" sz="2400">
                  <a:latin typeface="Times New Roman" pitchFamily="18" charset="0"/>
                </a:endParaRPr>
              </a:p>
            </p:txBody>
          </p:sp>
          <p:sp>
            <p:nvSpPr>
              <p:cNvPr id="13" name="Rectangle 11"/>
              <p:cNvSpPr>
                <a:spLocks noChangeArrowheads="1"/>
              </p:cNvSpPr>
              <p:nvPr userDrawn="1"/>
            </p:nvSpPr>
            <p:spPr bwMode="auto">
              <a:xfrm>
                <a:off x="719" y="1464"/>
                <a:ext cx="368" cy="399"/>
              </a:xfrm>
              <a:prstGeom prst="rect">
                <a:avLst/>
              </a:prstGeom>
              <a:solidFill>
                <a:schemeClr val="folHlink"/>
              </a:solidFill>
              <a:ln w="9525">
                <a:noFill/>
                <a:miter lim="800000"/>
                <a:headEnd/>
                <a:tailEnd/>
              </a:ln>
            </p:spPr>
            <p:txBody>
              <a:bodyPr/>
              <a:lstStyle/>
              <a:p>
                <a:pPr eaLnBrk="1" hangingPunct="1">
                  <a:defRPr/>
                </a:pPr>
                <a:endParaRPr lang="en-US" sz="2400">
                  <a:latin typeface="Times New Roman" pitchFamily="18" charset="0"/>
                </a:endParaRPr>
              </a:p>
            </p:txBody>
          </p:sp>
          <p:sp>
            <p:nvSpPr>
              <p:cNvPr id="14" name="Rectangle 12"/>
              <p:cNvSpPr>
                <a:spLocks noChangeArrowheads="1"/>
              </p:cNvSpPr>
              <p:nvPr userDrawn="1"/>
            </p:nvSpPr>
            <p:spPr bwMode="auto">
              <a:xfrm>
                <a:off x="0" y="1464"/>
                <a:ext cx="367" cy="399"/>
              </a:xfrm>
              <a:prstGeom prst="rect">
                <a:avLst/>
              </a:prstGeom>
              <a:solidFill>
                <a:schemeClr val="bg2"/>
              </a:solidFill>
              <a:ln w="9525">
                <a:noFill/>
                <a:miter lim="800000"/>
                <a:headEnd/>
                <a:tailEnd/>
              </a:ln>
            </p:spPr>
            <p:txBody>
              <a:bodyPr/>
              <a:lstStyle/>
              <a:p>
                <a:pPr eaLnBrk="1" hangingPunct="1">
                  <a:defRPr/>
                </a:pPr>
                <a:endParaRPr lang="en-US" sz="2400">
                  <a:latin typeface="Times New Roman" pitchFamily="18" charset="0"/>
                </a:endParaRPr>
              </a:p>
            </p:txBody>
          </p:sp>
          <p:sp>
            <p:nvSpPr>
              <p:cNvPr id="15" name="Rectangle 13"/>
              <p:cNvSpPr>
                <a:spLocks noChangeArrowheads="1"/>
              </p:cNvSpPr>
              <p:nvPr userDrawn="1"/>
            </p:nvSpPr>
            <p:spPr bwMode="auto">
              <a:xfrm>
                <a:off x="1081" y="1464"/>
                <a:ext cx="362" cy="399"/>
              </a:xfrm>
              <a:prstGeom prst="rect">
                <a:avLst/>
              </a:prstGeom>
              <a:solidFill>
                <a:schemeClr val="accent2"/>
              </a:solidFill>
              <a:ln w="9525">
                <a:noFill/>
                <a:miter lim="800000"/>
                <a:headEnd/>
                <a:tailEnd/>
              </a:ln>
            </p:spPr>
            <p:txBody>
              <a:bodyPr/>
              <a:lstStyle/>
              <a:p>
                <a:pPr eaLnBrk="1" hangingPunct="1">
                  <a:defRPr/>
                </a:pPr>
                <a:endParaRPr lang="en-US" sz="2400">
                  <a:latin typeface="Times New Roman" pitchFamily="18" charset="0"/>
                </a:endParaRPr>
              </a:p>
            </p:txBody>
          </p:sp>
          <p:sp>
            <p:nvSpPr>
              <p:cNvPr id="16" name="Rectangle 14"/>
              <p:cNvSpPr>
                <a:spLocks noChangeArrowheads="1"/>
              </p:cNvSpPr>
              <p:nvPr userDrawn="1"/>
            </p:nvSpPr>
            <p:spPr bwMode="auto">
              <a:xfrm>
                <a:off x="361" y="1857"/>
                <a:ext cx="363" cy="406"/>
              </a:xfrm>
              <a:prstGeom prst="rect">
                <a:avLst/>
              </a:prstGeom>
              <a:solidFill>
                <a:schemeClr val="folHlink"/>
              </a:solidFill>
              <a:ln w="9525">
                <a:noFill/>
                <a:miter lim="800000"/>
                <a:headEnd/>
                <a:tailEnd/>
              </a:ln>
            </p:spPr>
            <p:txBody>
              <a:bodyPr/>
              <a:lstStyle/>
              <a:p>
                <a:pPr eaLnBrk="1" hangingPunct="1">
                  <a:defRPr/>
                </a:pPr>
                <a:endParaRPr lang="en-US" sz="2400">
                  <a:latin typeface="Times New Roman" pitchFamily="18" charset="0"/>
                </a:endParaRPr>
              </a:p>
            </p:txBody>
          </p:sp>
          <p:sp>
            <p:nvSpPr>
              <p:cNvPr id="17" name="Rectangle 15"/>
              <p:cNvSpPr>
                <a:spLocks noChangeArrowheads="1"/>
              </p:cNvSpPr>
              <p:nvPr userDrawn="1"/>
            </p:nvSpPr>
            <p:spPr bwMode="auto">
              <a:xfrm>
                <a:off x="719" y="1857"/>
                <a:ext cx="368" cy="406"/>
              </a:xfrm>
              <a:prstGeom prst="rect">
                <a:avLst/>
              </a:prstGeom>
              <a:solidFill>
                <a:schemeClr val="accent2"/>
              </a:solidFill>
              <a:ln w="9525">
                <a:noFill/>
                <a:miter lim="800000"/>
                <a:headEnd/>
                <a:tailEnd/>
              </a:ln>
            </p:spPr>
            <p:txBody>
              <a:bodyPr/>
              <a:lstStyle/>
              <a:p>
                <a:pPr eaLnBrk="1" hangingPunct="1">
                  <a:defRPr/>
                </a:pPr>
                <a:endParaRPr lang="en-US" sz="2400">
                  <a:latin typeface="Times New Roman" pitchFamily="18" charset="0"/>
                </a:endParaRPr>
              </a:p>
            </p:txBody>
          </p:sp>
        </p:grpSp>
      </p:grpSp>
      <p:pic>
        <p:nvPicPr>
          <p:cNvPr id="18" name="Picture 22"/>
          <p:cNvPicPr>
            <a:picLocks noChangeAspect="1" noChangeArrowheads="1"/>
          </p:cNvPicPr>
          <p:nvPr userDrawn="1"/>
        </p:nvPicPr>
        <p:blipFill>
          <a:blip r:embed="rId2" cstate="print"/>
          <a:srcRect/>
          <a:stretch>
            <a:fillRect/>
          </a:stretch>
        </p:blipFill>
        <p:spPr bwMode="auto">
          <a:xfrm>
            <a:off x="228600" y="228600"/>
            <a:ext cx="1295400" cy="1171575"/>
          </a:xfrm>
          <a:prstGeom prst="rect">
            <a:avLst/>
          </a:prstGeom>
          <a:noFill/>
          <a:ln w="9525">
            <a:noFill/>
            <a:miter lim="800000"/>
            <a:headEnd/>
            <a:tailEnd/>
          </a:ln>
        </p:spPr>
      </p:pic>
      <p:sp>
        <p:nvSpPr>
          <p:cNvPr id="166931"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r>
              <a:rPr lang="en-US"/>
              <a:t>Click to edit Master title style</a:t>
            </a:r>
          </a:p>
        </p:txBody>
      </p:sp>
      <p:sp>
        <p:nvSpPr>
          <p:cNvPr id="166932" name="Rectangle 20"/>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3400"/>
            </a:lvl1pPr>
          </a:lstStyle>
          <a:p>
            <a:r>
              <a:rPr lang="en-US"/>
              <a:t>Click to edit Master subtitle style</a:t>
            </a:r>
          </a:p>
        </p:txBody>
      </p:sp>
      <p:sp>
        <p:nvSpPr>
          <p:cNvPr id="19" name="Rectangle 16"/>
          <p:cNvSpPr>
            <a:spLocks noGrp="1" noChangeArrowheads="1"/>
          </p:cNvSpPr>
          <p:nvPr>
            <p:ph type="dt" sz="half" idx="10"/>
          </p:nvPr>
        </p:nvSpPr>
        <p:spPr>
          <a:xfrm>
            <a:off x="457200" y="6248400"/>
            <a:ext cx="2133600" cy="457200"/>
          </a:xfrm>
        </p:spPr>
        <p:txBody>
          <a:bodyPr/>
          <a:lstStyle>
            <a:lvl1pPr>
              <a:defRPr/>
            </a:lvl1pPr>
          </a:lstStyle>
          <a:p>
            <a:pPr>
              <a:defRPr/>
            </a:pPr>
            <a:endParaRPr lang="en-US"/>
          </a:p>
        </p:txBody>
      </p:sp>
      <p:sp>
        <p:nvSpPr>
          <p:cNvPr id="20" name="Rectangle 17"/>
          <p:cNvSpPr>
            <a:spLocks noGrp="1" noChangeArrowheads="1"/>
          </p:cNvSpPr>
          <p:nvPr>
            <p:ph type="ftr" sz="quarter" idx="11"/>
          </p:nvPr>
        </p:nvSpPr>
        <p:spPr/>
        <p:txBody>
          <a:bodyPr/>
          <a:lstStyle>
            <a:lvl1pPr>
              <a:defRPr/>
            </a:lvl1pPr>
          </a:lstStyle>
          <a:p>
            <a:pPr>
              <a:defRPr/>
            </a:pPr>
            <a:endParaRPr lang="en-US"/>
          </a:p>
        </p:txBody>
      </p:sp>
      <p:sp>
        <p:nvSpPr>
          <p:cNvPr id="21" name="Rectangle 18"/>
          <p:cNvSpPr>
            <a:spLocks noGrp="1" noChangeArrowheads="1"/>
          </p:cNvSpPr>
          <p:nvPr>
            <p:ph type="sldNum" sz="quarter" idx="12"/>
          </p:nvPr>
        </p:nvSpPr>
        <p:spPr/>
        <p:txBody>
          <a:bodyPr/>
          <a:lstStyle>
            <a:lvl1pPr>
              <a:defRPr/>
            </a:lvl1pPr>
          </a:lstStyle>
          <a:p>
            <a:pPr>
              <a:defRPr/>
            </a:pPr>
            <a:fld id="{509C36DE-6FE9-4DA6-A972-29DD67615614}"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p>
        </p:txBody>
      </p:sp>
      <p:sp>
        <p:nvSpPr>
          <p:cNvPr id="5" name="Rectangle 3"/>
          <p:cNvSpPr>
            <a:spLocks noGrp="1" noChangeArrowheads="1"/>
          </p:cNvSpPr>
          <p:nvPr>
            <p:ph type="sldNum" sz="quarter" idx="11"/>
          </p:nvPr>
        </p:nvSpPr>
        <p:spPr>
          <a:ln/>
        </p:spPr>
        <p:txBody>
          <a:bodyPr/>
          <a:lstStyle>
            <a:lvl1pPr>
              <a:defRPr/>
            </a:lvl1pPr>
          </a:lstStyle>
          <a:p>
            <a:pPr>
              <a:defRPr/>
            </a:pPr>
            <a:fld id="{CFF76EAD-F205-4E77-AB84-74681ED0E58E}" type="slidenum">
              <a:rPr lang="en-US"/>
              <a:pPr>
                <a:defRPr/>
              </a:pPr>
              <a:t>‹#›</a:t>
            </a:fld>
            <a:endParaRPr lang="en-US"/>
          </a:p>
        </p:txBody>
      </p:sp>
      <p:sp>
        <p:nvSpPr>
          <p:cNvPr id="6" name="Rectangle 16"/>
          <p:cNvSpPr>
            <a:spLocks noGrp="1" noChangeArrowheads="1"/>
          </p:cNvSpPr>
          <p:nvPr>
            <p:ph type="dt" sz="half" idx="12"/>
          </p:nvPr>
        </p:nvSpPr>
        <p:spPr>
          <a:ln/>
        </p:spPr>
        <p:txBody>
          <a:bodyPr/>
          <a:lstStyle>
            <a:lvl1pPr>
              <a:defRPr/>
            </a:lvl1pPr>
          </a:lstStyle>
          <a:p>
            <a:pPr>
              <a:defRPr/>
            </a:pP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4572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p>
        </p:txBody>
      </p:sp>
      <p:sp>
        <p:nvSpPr>
          <p:cNvPr id="5" name="Rectangle 3"/>
          <p:cNvSpPr>
            <a:spLocks noGrp="1" noChangeArrowheads="1"/>
          </p:cNvSpPr>
          <p:nvPr>
            <p:ph type="sldNum" sz="quarter" idx="11"/>
          </p:nvPr>
        </p:nvSpPr>
        <p:spPr>
          <a:ln/>
        </p:spPr>
        <p:txBody>
          <a:bodyPr/>
          <a:lstStyle>
            <a:lvl1pPr>
              <a:defRPr/>
            </a:lvl1pPr>
          </a:lstStyle>
          <a:p>
            <a:pPr>
              <a:defRPr/>
            </a:pPr>
            <a:fld id="{AD0F7354-D13B-4A94-AE18-CB3693E2518B}" type="slidenum">
              <a:rPr lang="en-US"/>
              <a:pPr>
                <a:defRPr/>
              </a:pPr>
              <a:t>‹#›</a:t>
            </a:fld>
            <a:endParaRPr lang="en-US"/>
          </a:p>
        </p:txBody>
      </p:sp>
      <p:sp>
        <p:nvSpPr>
          <p:cNvPr id="6" name="Rectangle 16"/>
          <p:cNvSpPr>
            <a:spLocks noGrp="1" noChangeArrowheads="1"/>
          </p:cNvSpPr>
          <p:nvPr>
            <p:ph type="dt" sz="half" idx="12"/>
          </p:nvPr>
        </p:nvSpPr>
        <p:spPr>
          <a:ln/>
        </p:spPr>
        <p:txBody>
          <a:bodyPr/>
          <a:lstStyle>
            <a:lvl1pPr>
              <a:defRPr/>
            </a:lvl1pPr>
          </a:lstStyle>
          <a:p>
            <a:pPr>
              <a:defRPr/>
            </a:pP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p>
        </p:txBody>
      </p:sp>
      <p:sp>
        <p:nvSpPr>
          <p:cNvPr id="5" name="Rectangle 3"/>
          <p:cNvSpPr>
            <a:spLocks noGrp="1" noChangeArrowheads="1"/>
          </p:cNvSpPr>
          <p:nvPr>
            <p:ph type="sldNum" sz="quarter" idx="11"/>
          </p:nvPr>
        </p:nvSpPr>
        <p:spPr>
          <a:ln/>
        </p:spPr>
        <p:txBody>
          <a:bodyPr/>
          <a:lstStyle>
            <a:lvl1pPr>
              <a:defRPr/>
            </a:lvl1pPr>
          </a:lstStyle>
          <a:p>
            <a:pPr>
              <a:defRPr/>
            </a:pPr>
            <a:fld id="{46B11CEB-5935-45A2-851F-F74B7651AF2C}" type="slidenum">
              <a:rPr lang="en-US"/>
              <a:pPr>
                <a:defRPr/>
              </a:pPr>
              <a:t>‹#›</a:t>
            </a:fld>
            <a:endParaRPr lang="en-US"/>
          </a:p>
        </p:txBody>
      </p:sp>
      <p:sp>
        <p:nvSpPr>
          <p:cNvPr id="6" name="Rectangle 16"/>
          <p:cNvSpPr>
            <a:spLocks noGrp="1" noChangeArrowheads="1"/>
          </p:cNvSpPr>
          <p:nvPr>
            <p:ph type="dt" sz="half" idx="12"/>
          </p:nvPr>
        </p:nvSpPr>
        <p:spPr>
          <a:ln/>
        </p:spPr>
        <p:txBody>
          <a:bodyPr/>
          <a:lstStyle>
            <a:lvl1pPr>
              <a:defRPr/>
            </a:lvl1pPr>
          </a:lstStyle>
          <a:p>
            <a:pPr>
              <a:defRPr/>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p>
        </p:txBody>
      </p:sp>
      <p:sp>
        <p:nvSpPr>
          <p:cNvPr id="5" name="Rectangle 3"/>
          <p:cNvSpPr>
            <a:spLocks noGrp="1" noChangeArrowheads="1"/>
          </p:cNvSpPr>
          <p:nvPr>
            <p:ph type="sldNum" sz="quarter" idx="11"/>
          </p:nvPr>
        </p:nvSpPr>
        <p:spPr>
          <a:ln/>
        </p:spPr>
        <p:txBody>
          <a:bodyPr/>
          <a:lstStyle>
            <a:lvl1pPr>
              <a:defRPr/>
            </a:lvl1pPr>
          </a:lstStyle>
          <a:p>
            <a:pPr>
              <a:defRPr/>
            </a:pPr>
            <a:fld id="{BFBBAA58-AB43-4C2C-B145-04A495959C5E}" type="slidenum">
              <a:rPr lang="en-US"/>
              <a:pPr>
                <a:defRPr/>
              </a:pPr>
              <a:t>‹#›</a:t>
            </a:fld>
            <a:endParaRPr lang="en-US"/>
          </a:p>
        </p:txBody>
      </p:sp>
      <p:sp>
        <p:nvSpPr>
          <p:cNvPr id="6" name="Rectangle 16"/>
          <p:cNvSpPr>
            <a:spLocks noGrp="1" noChangeArrowheads="1"/>
          </p:cNvSpPr>
          <p:nvPr>
            <p:ph type="dt" sz="half" idx="12"/>
          </p:nvPr>
        </p:nvSpPr>
        <p:spPr>
          <a:ln/>
        </p:spPr>
        <p:txBody>
          <a:bodyPr/>
          <a:lstStyle>
            <a:lvl1pPr>
              <a:defRPr/>
            </a:lvl1pPr>
          </a:lstStyle>
          <a:p>
            <a:pPr>
              <a:defRPr/>
            </a:pP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p>
        </p:txBody>
      </p:sp>
      <p:sp>
        <p:nvSpPr>
          <p:cNvPr id="6" name="Rectangle 3"/>
          <p:cNvSpPr>
            <a:spLocks noGrp="1" noChangeArrowheads="1"/>
          </p:cNvSpPr>
          <p:nvPr>
            <p:ph type="sldNum" sz="quarter" idx="11"/>
          </p:nvPr>
        </p:nvSpPr>
        <p:spPr>
          <a:ln/>
        </p:spPr>
        <p:txBody>
          <a:bodyPr/>
          <a:lstStyle>
            <a:lvl1pPr>
              <a:defRPr/>
            </a:lvl1pPr>
          </a:lstStyle>
          <a:p>
            <a:pPr>
              <a:defRPr/>
            </a:pPr>
            <a:fld id="{9FC87B9B-7537-4761-B9FD-DBF406E18EC6}" type="slidenum">
              <a:rPr lang="en-US"/>
              <a:pPr>
                <a:defRPr/>
              </a:pPr>
              <a:t>‹#›</a:t>
            </a:fld>
            <a:endParaRPr lang="en-US"/>
          </a:p>
        </p:txBody>
      </p:sp>
      <p:sp>
        <p:nvSpPr>
          <p:cNvPr id="7" name="Rectangle 16"/>
          <p:cNvSpPr>
            <a:spLocks noGrp="1" noChangeArrowheads="1"/>
          </p:cNvSpPr>
          <p:nvPr>
            <p:ph type="dt" sz="half" idx="12"/>
          </p:nvPr>
        </p:nvSpPr>
        <p:spPr>
          <a:ln/>
        </p:spPr>
        <p:txBody>
          <a:bodyPr/>
          <a:lstStyle>
            <a:lvl1pPr>
              <a:defRPr/>
            </a:lvl1pPr>
          </a:lstStyle>
          <a:p>
            <a:pPr>
              <a:defRPr/>
            </a:pP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p:cNvSpPr>
            <a:spLocks noGrp="1" noChangeArrowheads="1"/>
          </p:cNvSpPr>
          <p:nvPr>
            <p:ph type="ftr" sz="quarter" idx="10"/>
          </p:nvPr>
        </p:nvSpPr>
        <p:spPr>
          <a:ln/>
        </p:spPr>
        <p:txBody>
          <a:bodyPr/>
          <a:lstStyle>
            <a:lvl1pPr>
              <a:defRPr/>
            </a:lvl1pPr>
          </a:lstStyle>
          <a:p>
            <a:pPr>
              <a:defRPr/>
            </a:pPr>
            <a:endParaRPr lang="en-US"/>
          </a:p>
        </p:txBody>
      </p:sp>
      <p:sp>
        <p:nvSpPr>
          <p:cNvPr id="8" name="Rectangle 3"/>
          <p:cNvSpPr>
            <a:spLocks noGrp="1" noChangeArrowheads="1"/>
          </p:cNvSpPr>
          <p:nvPr>
            <p:ph type="sldNum" sz="quarter" idx="11"/>
          </p:nvPr>
        </p:nvSpPr>
        <p:spPr>
          <a:ln/>
        </p:spPr>
        <p:txBody>
          <a:bodyPr/>
          <a:lstStyle>
            <a:lvl1pPr>
              <a:defRPr/>
            </a:lvl1pPr>
          </a:lstStyle>
          <a:p>
            <a:pPr>
              <a:defRPr/>
            </a:pPr>
            <a:fld id="{DF148EA1-12AB-4F40-9587-4796810D0553}" type="slidenum">
              <a:rPr lang="en-US"/>
              <a:pPr>
                <a:defRPr/>
              </a:pPr>
              <a:t>‹#›</a:t>
            </a:fld>
            <a:endParaRPr lang="en-US"/>
          </a:p>
        </p:txBody>
      </p:sp>
      <p:sp>
        <p:nvSpPr>
          <p:cNvPr id="9" name="Rectangle 16"/>
          <p:cNvSpPr>
            <a:spLocks noGrp="1" noChangeArrowheads="1"/>
          </p:cNvSpPr>
          <p:nvPr>
            <p:ph type="dt" sz="half" idx="12"/>
          </p:nvPr>
        </p:nvSpPr>
        <p:spPr>
          <a:ln/>
        </p:spPr>
        <p:txBody>
          <a:bodyPr/>
          <a:lstStyle>
            <a:lvl1pPr>
              <a:defRPr/>
            </a:lvl1pPr>
          </a:lstStyle>
          <a:p>
            <a:pPr>
              <a:defRPr/>
            </a:pP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a:spLocks noGrp="1" noChangeArrowheads="1"/>
          </p:cNvSpPr>
          <p:nvPr>
            <p:ph type="ftr" sz="quarter" idx="10"/>
          </p:nvPr>
        </p:nvSpPr>
        <p:spPr>
          <a:ln/>
        </p:spPr>
        <p:txBody>
          <a:bodyPr/>
          <a:lstStyle>
            <a:lvl1pPr>
              <a:defRPr/>
            </a:lvl1pPr>
          </a:lstStyle>
          <a:p>
            <a:pPr>
              <a:defRPr/>
            </a:pPr>
            <a:endParaRPr lang="en-US"/>
          </a:p>
        </p:txBody>
      </p:sp>
      <p:sp>
        <p:nvSpPr>
          <p:cNvPr id="4" name="Rectangle 3"/>
          <p:cNvSpPr>
            <a:spLocks noGrp="1" noChangeArrowheads="1"/>
          </p:cNvSpPr>
          <p:nvPr>
            <p:ph type="sldNum" sz="quarter" idx="11"/>
          </p:nvPr>
        </p:nvSpPr>
        <p:spPr>
          <a:ln/>
        </p:spPr>
        <p:txBody>
          <a:bodyPr/>
          <a:lstStyle>
            <a:lvl1pPr>
              <a:defRPr/>
            </a:lvl1pPr>
          </a:lstStyle>
          <a:p>
            <a:pPr>
              <a:defRPr/>
            </a:pPr>
            <a:fld id="{2081740F-4D75-4574-8AB5-526834E6769A}" type="slidenum">
              <a:rPr lang="en-US"/>
              <a:pPr>
                <a:defRPr/>
              </a:pPr>
              <a:t>‹#›</a:t>
            </a:fld>
            <a:endParaRPr lang="en-US"/>
          </a:p>
        </p:txBody>
      </p:sp>
      <p:sp>
        <p:nvSpPr>
          <p:cNvPr id="5" name="Rectangle 16"/>
          <p:cNvSpPr>
            <a:spLocks noGrp="1" noChangeArrowheads="1"/>
          </p:cNvSpPr>
          <p:nvPr>
            <p:ph type="dt" sz="half" idx="12"/>
          </p:nvPr>
        </p:nvSpPr>
        <p:spPr>
          <a:ln/>
        </p:spPr>
        <p:txBody>
          <a:bodyPr/>
          <a:lstStyle>
            <a:lvl1pPr>
              <a:defRPr/>
            </a:lvl1pPr>
          </a:lstStyle>
          <a:p>
            <a:pPr>
              <a:defRPr/>
            </a:pP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a:ln/>
        </p:spPr>
        <p:txBody>
          <a:bodyPr/>
          <a:lstStyle>
            <a:lvl1pPr>
              <a:defRPr/>
            </a:lvl1pPr>
          </a:lstStyle>
          <a:p>
            <a:pPr>
              <a:defRPr/>
            </a:pPr>
            <a:endParaRPr lang="en-US"/>
          </a:p>
        </p:txBody>
      </p:sp>
      <p:sp>
        <p:nvSpPr>
          <p:cNvPr id="3" name="Rectangle 3"/>
          <p:cNvSpPr>
            <a:spLocks noGrp="1" noChangeArrowheads="1"/>
          </p:cNvSpPr>
          <p:nvPr>
            <p:ph type="sldNum" sz="quarter" idx="11"/>
          </p:nvPr>
        </p:nvSpPr>
        <p:spPr>
          <a:ln/>
        </p:spPr>
        <p:txBody>
          <a:bodyPr/>
          <a:lstStyle>
            <a:lvl1pPr>
              <a:defRPr/>
            </a:lvl1pPr>
          </a:lstStyle>
          <a:p>
            <a:pPr>
              <a:defRPr/>
            </a:pPr>
            <a:fld id="{26DAC18A-18B4-480C-89DD-6C1803A0C883}" type="slidenum">
              <a:rPr lang="en-US"/>
              <a:pPr>
                <a:defRPr/>
              </a:pPr>
              <a:t>‹#›</a:t>
            </a:fld>
            <a:endParaRPr lang="en-US"/>
          </a:p>
        </p:txBody>
      </p:sp>
      <p:sp>
        <p:nvSpPr>
          <p:cNvPr id="4" name="Rectangle 16"/>
          <p:cNvSpPr>
            <a:spLocks noGrp="1" noChangeArrowheads="1"/>
          </p:cNvSpPr>
          <p:nvPr>
            <p:ph type="dt" sz="half" idx="12"/>
          </p:nvPr>
        </p:nvSpPr>
        <p:spPr>
          <a:ln/>
        </p:spPr>
        <p:txBody>
          <a:bodyPr/>
          <a:lstStyle>
            <a:lvl1pPr>
              <a:defRPr/>
            </a:lvl1pPr>
          </a:lstStyle>
          <a:p>
            <a:pPr>
              <a:defRPr/>
            </a:pP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p>
        </p:txBody>
      </p:sp>
      <p:sp>
        <p:nvSpPr>
          <p:cNvPr id="6" name="Rectangle 3"/>
          <p:cNvSpPr>
            <a:spLocks noGrp="1" noChangeArrowheads="1"/>
          </p:cNvSpPr>
          <p:nvPr>
            <p:ph type="sldNum" sz="quarter" idx="11"/>
          </p:nvPr>
        </p:nvSpPr>
        <p:spPr>
          <a:ln/>
        </p:spPr>
        <p:txBody>
          <a:bodyPr/>
          <a:lstStyle>
            <a:lvl1pPr>
              <a:defRPr/>
            </a:lvl1pPr>
          </a:lstStyle>
          <a:p>
            <a:pPr>
              <a:defRPr/>
            </a:pPr>
            <a:fld id="{9101C37F-D2BF-4BF7-BD85-46A1C93A009E}" type="slidenum">
              <a:rPr lang="en-US"/>
              <a:pPr>
                <a:defRPr/>
              </a:pPr>
              <a:t>‹#›</a:t>
            </a:fld>
            <a:endParaRPr lang="en-US"/>
          </a:p>
        </p:txBody>
      </p:sp>
      <p:sp>
        <p:nvSpPr>
          <p:cNvPr id="7" name="Rectangle 16"/>
          <p:cNvSpPr>
            <a:spLocks noGrp="1" noChangeArrowheads="1"/>
          </p:cNvSpPr>
          <p:nvPr>
            <p:ph type="dt" sz="half" idx="12"/>
          </p:nvPr>
        </p:nvSpPr>
        <p:spPr>
          <a:ln/>
        </p:spPr>
        <p:txBody>
          <a:bodyPr/>
          <a:lstStyle>
            <a:lvl1pPr>
              <a:defRPr/>
            </a:lvl1pPr>
          </a:lstStyle>
          <a:p>
            <a:pPr>
              <a:defRPr/>
            </a:pP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p>
        </p:txBody>
      </p:sp>
      <p:sp>
        <p:nvSpPr>
          <p:cNvPr id="6" name="Rectangle 3"/>
          <p:cNvSpPr>
            <a:spLocks noGrp="1" noChangeArrowheads="1"/>
          </p:cNvSpPr>
          <p:nvPr>
            <p:ph type="sldNum" sz="quarter" idx="11"/>
          </p:nvPr>
        </p:nvSpPr>
        <p:spPr>
          <a:ln/>
        </p:spPr>
        <p:txBody>
          <a:bodyPr/>
          <a:lstStyle>
            <a:lvl1pPr>
              <a:defRPr/>
            </a:lvl1pPr>
          </a:lstStyle>
          <a:p>
            <a:pPr>
              <a:defRPr/>
            </a:pPr>
            <a:fld id="{24CA8DBB-1056-4DC3-AE98-9B4D427925D6}" type="slidenum">
              <a:rPr lang="en-US"/>
              <a:pPr>
                <a:defRPr/>
              </a:pPr>
              <a:t>‹#›</a:t>
            </a:fld>
            <a:endParaRPr lang="en-US"/>
          </a:p>
        </p:txBody>
      </p:sp>
      <p:sp>
        <p:nvSpPr>
          <p:cNvPr id="7" name="Rectangle 16"/>
          <p:cNvSpPr>
            <a:spLocks noGrp="1" noChangeArrowheads="1"/>
          </p:cNvSpPr>
          <p:nvPr>
            <p:ph type="dt" sz="half" idx="12"/>
          </p:nvPr>
        </p:nvSpPr>
        <p:spPr>
          <a:ln/>
        </p:spPr>
        <p:txBody>
          <a:bodyPr/>
          <a:lstStyle>
            <a:lvl1pPr>
              <a:defRPr/>
            </a:lvl1pPr>
          </a:lstStyle>
          <a:p>
            <a:pPr>
              <a:defRPr/>
            </a:pP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5890" name="Rectangle 2"/>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lvl1pPr>
          </a:lstStyle>
          <a:p>
            <a:pPr>
              <a:defRPr/>
            </a:pPr>
            <a:endParaRPr lang="en-US"/>
          </a:p>
        </p:txBody>
      </p:sp>
      <p:sp>
        <p:nvSpPr>
          <p:cNvPr id="165891" name="Rectangle 3"/>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Black" pitchFamily="34" charset="0"/>
              </a:defRPr>
            </a:lvl1pPr>
          </a:lstStyle>
          <a:p>
            <a:pPr>
              <a:defRPr/>
            </a:pPr>
            <a:fld id="{0BF27992-8B90-43BB-B319-F77235115FC3}" type="slidenum">
              <a:rPr lang="en-US"/>
              <a:pPr>
                <a:defRPr/>
              </a:pPr>
              <a:t>‹#›</a:t>
            </a:fld>
            <a:endParaRPr lang="en-US"/>
          </a:p>
        </p:txBody>
      </p:sp>
      <p:grpSp>
        <p:nvGrpSpPr>
          <p:cNvPr id="1028" name="Group 4"/>
          <p:cNvGrpSpPr>
            <a:grpSpLocks/>
          </p:cNvGrpSpPr>
          <p:nvPr/>
        </p:nvGrpSpPr>
        <p:grpSpPr bwMode="auto">
          <a:xfrm>
            <a:off x="0" y="0"/>
            <a:ext cx="9144000" cy="546100"/>
            <a:chOff x="0" y="0"/>
            <a:chExt cx="5760" cy="344"/>
          </a:xfrm>
        </p:grpSpPr>
        <p:sp>
          <p:nvSpPr>
            <p:cNvPr id="1033"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4"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w="9525">
              <a:noFill/>
              <a:miter lim="800000"/>
              <a:headEnd/>
              <a:tailEnd/>
            </a:ln>
          </p:spPr>
          <p:txBody>
            <a:bodyPr/>
            <a:lstStyle/>
            <a:p>
              <a:pPr eaLnBrk="1" hangingPunct="1">
                <a:defRPr/>
              </a:pPr>
              <a:endParaRPr lang="en-US" sz="2400">
                <a:latin typeface="Times New Roman" pitchFamily="18" charset="0"/>
              </a:endParaRPr>
            </a:p>
          </p:txBody>
        </p:sp>
        <p:sp>
          <p:nvSpPr>
            <p:cNvPr id="1035" name="Rectangle 7"/>
            <p:cNvSpPr>
              <a:spLocks noChangeArrowheads="1"/>
            </p:cNvSpPr>
            <p:nvPr/>
          </p:nvSpPr>
          <p:spPr bwMode="auto">
            <a:xfrm>
              <a:off x="258" y="85"/>
              <a:ext cx="87" cy="89"/>
            </a:xfrm>
            <a:prstGeom prst="rect">
              <a:avLst/>
            </a:prstGeom>
            <a:solidFill>
              <a:schemeClr val="folHlink"/>
            </a:solidFill>
            <a:ln w="9525">
              <a:noFill/>
              <a:miter lim="800000"/>
              <a:headEnd/>
              <a:tailEnd/>
            </a:ln>
          </p:spPr>
          <p:txBody>
            <a:bodyPr/>
            <a:lstStyle/>
            <a:p>
              <a:pPr eaLnBrk="1" hangingPunct="1">
                <a:defRPr/>
              </a:pPr>
              <a:endParaRPr lang="en-US">
                <a:solidFill>
                  <a:schemeClr val="hlink"/>
                </a:solidFill>
              </a:endParaRPr>
            </a:p>
          </p:txBody>
        </p:sp>
        <p:sp>
          <p:nvSpPr>
            <p:cNvPr id="1036" name="Rectangle 8"/>
            <p:cNvSpPr>
              <a:spLocks noChangeArrowheads="1"/>
            </p:cNvSpPr>
            <p:nvPr/>
          </p:nvSpPr>
          <p:spPr bwMode="auto">
            <a:xfrm>
              <a:off x="345" y="0"/>
              <a:ext cx="88" cy="87"/>
            </a:xfrm>
            <a:prstGeom prst="rect">
              <a:avLst/>
            </a:prstGeom>
            <a:solidFill>
              <a:schemeClr val="folHlink"/>
            </a:solidFill>
            <a:ln w="9525">
              <a:noFill/>
              <a:miter lim="800000"/>
              <a:headEnd/>
              <a:tailEnd/>
            </a:ln>
          </p:spPr>
          <p:txBody>
            <a:bodyPr/>
            <a:lstStyle/>
            <a:p>
              <a:pPr eaLnBrk="1" hangingPunct="1">
                <a:defRPr/>
              </a:pPr>
              <a:endParaRPr lang="en-US">
                <a:solidFill>
                  <a:schemeClr val="hlink"/>
                </a:solidFill>
              </a:endParaRPr>
            </a:p>
          </p:txBody>
        </p:sp>
        <p:sp>
          <p:nvSpPr>
            <p:cNvPr id="1037" name="Rectangle 9"/>
            <p:cNvSpPr>
              <a:spLocks noChangeArrowheads="1"/>
            </p:cNvSpPr>
            <p:nvPr/>
          </p:nvSpPr>
          <p:spPr bwMode="auto">
            <a:xfrm>
              <a:off x="345" y="85"/>
              <a:ext cx="88" cy="89"/>
            </a:xfrm>
            <a:prstGeom prst="rect">
              <a:avLst/>
            </a:prstGeom>
            <a:solidFill>
              <a:schemeClr val="accent2"/>
            </a:solidFill>
            <a:ln w="9525">
              <a:noFill/>
              <a:miter lim="800000"/>
              <a:headEnd/>
              <a:tailEnd/>
            </a:ln>
          </p:spPr>
          <p:txBody>
            <a:bodyPr/>
            <a:lstStyle/>
            <a:p>
              <a:pPr eaLnBrk="1" hangingPunct="1">
                <a:defRPr/>
              </a:pPr>
              <a:endParaRPr lang="en-US">
                <a:solidFill>
                  <a:schemeClr val="accent2"/>
                </a:solidFill>
              </a:endParaRPr>
            </a:p>
          </p:txBody>
        </p:sp>
        <p:sp>
          <p:nvSpPr>
            <p:cNvPr id="1038" name="Rectangle 10"/>
            <p:cNvSpPr>
              <a:spLocks noChangeArrowheads="1"/>
            </p:cNvSpPr>
            <p:nvPr/>
          </p:nvSpPr>
          <p:spPr bwMode="auto">
            <a:xfrm>
              <a:off x="173" y="173"/>
              <a:ext cx="86" cy="87"/>
            </a:xfrm>
            <a:prstGeom prst="rect">
              <a:avLst/>
            </a:prstGeom>
            <a:solidFill>
              <a:schemeClr val="folHlink"/>
            </a:solidFill>
            <a:ln w="9525">
              <a:noFill/>
              <a:miter lim="800000"/>
              <a:headEnd/>
              <a:tailEnd/>
            </a:ln>
          </p:spPr>
          <p:txBody>
            <a:bodyPr/>
            <a:lstStyle/>
            <a:p>
              <a:pPr eaLnBrk="1" hangingPunct="1">
                <a:defRPr/>
              </a:pPr>
              <a:endParaRPr lang="en-US">
                <a:solidFill>
                  <a:schemeClr val="hlink"/>
                </a:solidFill>
              </a:endParaRPr>
            </a:p>
          </p:txBody>
        </p:sp>
        <p:sp>
          <p:nvSpPr>
            <p:cNvPr id="1039" name="Rectangle 11"/>
            <p:cNvSpPr>
              <a:spLocks noChangeArrowheads="1"/>
            </p:cNvSpPr>
            <p:nvPr/>
          </p:nvSpPr>
          <p:spPr bwMode="auto">
            <a:xfrm>
              <a:off x="83" y="86"/>
              <a:ext cx="89" cy="87"/>
            </a:xfrm>
            <a:prstGeom prst="rect">
              <a:avLst/>
            </a:prstGeom>
            <a:solidFill>
              <a:schemeClr val="bg2"/>
            </a:solidFill>
            <a:ln w="9525">
              <a:noFill/>
              <a:miter lim="800000"/>
              <a:headEnd/>
              <a:tailEnd/>
            </a:ln>
          </p:spPr>
          <p:txBody>
            <a:bodyPr/>
            <a:lstStyle/>
            <a:p>
              <a:pPr eaLnBrk="1" hangingPunct="1">
                <a:defRPr/>
              </a:pPr>
              <a:endParaRPr lang="en-US" sz="2400">
                <a:latin typeface="Times New Roman" pitchFamily="18" charset="0"/>
              </a:endParaRPr>
            </a:p>
          </p:txBody>
        </p:sp>
        <p:sp>
          <p:nvSpPr>
            <p:cNvPr id="1040" name="Rectangle 12"/>
            <p:cNvSpPr>
              <a:spLocks noChangeArrowheads="1"/>
            </p:cNvSpPr>
            <p:nvPr/>
          </p:nvSpPr>
          <p:spPr bwMode="auto">
            <a:xfrm>
              <a:off x="258" y="171"/>
              <a:ext cx="87" cy="87"/>
            </a:xfrm>
            <a:prstGeom prst="rect">
              <a:avLst/>
            </a:prstGeom>
            <a:solidFill>
              <a:schemeClr val="accent2"/>
            </a:solidFill>
            <a:ln w="9525">
              <a:noFill/>
              <a:miter lim="800000"/>
              <a:headEnd/>
              <a:tailEnd/>
            </a:ln>
          </p:spPr>
          <p:txBody>
            <a:bodyPr/>
            <a:lstStyle/>
            <a:p>
              <a:pPr eaLnBrk="1" hangingPunct="1">
                <a:defRPr/>
              </a:pPr>
              <a:endParaRPr lang="en-US">
                <a:solidFill>
                  <a:schemeClr val="accent2"/>
                </a:solidFill>
              </a:endParaRPr>
            </a:p>
          </p:txBody>
        </p:sp>
        <p:sp>
          <p:nvSpPr>
            <p:cNvPr id="1041" name="Rectangle 13"/>
            <p:cNvSpPr>
              <a:spLocks noChangeArrowheads="1"/>
            </p:cNvSpPr>
            <p:nvPr/>
          </p:nvSpPr>
          <p:spPr bwMode="auto">
            <a:xfrm>
              <a:off x="173" y="258"/>
              <a:ext cx="86" cy="86"/>
            </a:xfrm>
            <a:prstGeom prst="rect">
              <a:avLst/>
            </a:prstGeom>
            <a:solidFill>
              <a:schemeClr val="accent2"/>
            </a:solidFill>
            <a:ln w="9525">
              <a:noFill/>
              <a:miter lim="800000"/>
              <a:headEnd/>
              <a:tailEnd/>
            </a:ln>
          </p:spPr>
          <p:txBody>
            <a:bodyPr/>
            <a:lstStyle/>
            <a:p>
              <a:pPr eaLnBrk="1" hangingPunct="1">
                <a:defRPr/>
              </a:pPr>
              <a:endParaRPr lang="en-US">
                <a:solidFill>
                  <a:schemeClr val="accent2"/>
                </a:solidFill>
              </a:endParaRPr>
            </a:p>
          </p:txBody>
        </p:sp>
      </p:grpSp>
      <p:sp>
        <p:nvSpPr>
          <p:cNvPr id="1029" name="Rectangle 14"/>
          <p:cNvSpPr>
            <a:spLocks noGrp="1" noChangeArrowheads="1"/>
          </p:cNvSpPr>
          <p:nvPr>
            <p:ph type="title"/>
          </p:nvPr>
        </p:nvSpPr>
        <p:spPr bwMode="auto">
          <a:xfrm>
            <a:off x="457200" y="457200"/>
            <a:ext cx="8229600" cy="1371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30" name="Rectangle 15"/>
          <p:cNvSpPr>
            <a:spLocks noGrp="1" noChangeArrowheads="1"/>
          </p:cNvSpPr>
          <p:nvPr>
            <p:ph type="body" idx="1"/>
          </p:nvPr>
        </p:nvSpPr>
        <p:spPr bwMode="auto">
          <a:xfrm>
            <a:off x="457200" y="1981200"/>
            <a:ext cx="8229600" cy="3886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5904" name="Rectangle 16"/>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p>
        </p:txBody>
      </p:sp>
      <p:pic>
        <p:nvPicPr>
          <p:cNvPr id="1032" name="Picture 19"/>
          <p:cNvPicPr>
            <a:picLocks noChangeAspect="1" noChangeArrowheads="1"/>
          </p:cNvPicPr>
          <p:nvPr userDrawn="1"/>
        </p:nvPicPr>
        <p:blipFill>
          <a:blip r:embed="rId13" cstate="print"/>
          <a:srcRect/>
          <a:stretch>
            <a:fillRect/>
          </a:stretch>
        </p:blipFill>
        <p:spPr bwMode="auto">
          <a:xfrm>
            <a:off x="8153400" y="150813"/>
            <a:ext cx="838200" cy="76041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013" r:id="rId1"/>
    <p:sldLayoutId id="2147484003" r:id="rId2"/>
    <p:sldLayoutId id="2147484004" r:id="rId3"/>
    <p:sldLayoutId id="2147484005" r:id="rId4"/>
    <p:sldLayoutId id="2147484006" r:id="rId5"/>
    <p:sldLayoutId id="2147484007" r:id="rId6"/>
    <p:sldLayoutId id="2147484008" r:id="rId7"/>
    <p:sldLayoutId id="2147484009" r:id="rId8"/>
    <p:sldLayoutId id="2147484010" r:id="rId9"/>
    <p:sldLayoutId id="2147484011" r:id="rId10"/>
    <p:sldLayoutId id="2147484012" r:id="rId11"/>
  </p:sldLayoutIdLst>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defRPr>
      </a:lvl2pPr>
      <a:lvl3pPr algn="l" rtl="0" eaLnBrk="0" fontAlgn="base" hangingPunct="0">
        <a:spcBef>
          <a:spcPct val="0"/>
        </a:spcBef>
        <a:spcAft>
          <a:spcPct val="0"/>
        </a:spcAft>
        <a:defRPr sz="4400">
          <a:solidFill>
            <a:schemeClr val="tx1"/>
          </a:solidFill>
          <a:latin typeface="Arial" charset="0"/>
        </a:defRPr>
      </a:lvl3pPr>
      <a:lvl4pPr algn="l" rtl="0" eaLnBrk="0" fontAlgn="base" hangingPunct="0">
        <a:spcBef>
          <a:spcPct val="0"/>
        </a:spcBef>
        <a:spcAft>
          <a:spcPct val="0"/>
        </a:spcAft>
        <a:defRPr sz="4400">
          <a:solidFill>
            <a:schemeClr val="tx1"/>
          </a:solidFill>
          <a:latin typeface="Arial" charset="0"/>
        </a:defRPr>
      </a:lvl4pPr>
      <a:lvl5pPr algn="l" rtl="0" eaLnBrk="0" fontAlgn="base" hangingPunct="0">
        <a:spcBef>
          <a:spcPct val="0"/>
        </a:spcBef>
        <a:spcAft>
          <a:spcPct val="0"/>
        </a:spcAft>
        <a:defRPr sz="4400">
          <a:solidFill>
            <a:schemeClr val="tx1"/>
          </a:solidFill>
          <a:latin typeface="Arial" charset="0"/>
        </a:defRPr>
      </a:lvl5pPr>
      <a:lvl6pPr marL="457200" algn="l" rtl="0" fontAlgn="base">
        <a:spcBef>
          <a:spcPct val="0"/>
        </a:spcBef>
        <a:spcAft>
          <a:spcPct val="0"/>
        </a:spcAft>
        <a:defRPr sz="4400">
          <a:solidFill>
            <a:schemeClr val="tx1"/>
          </a:solidFill>
          <a:latin typeface="Arial" charset="0"/>
        </a:defRPr>
      </a:lvl6pPr>
      <a:lvl7pPr marL="914400" algn="l" rtl="0" fontAlgn="base">
        <a:spcBef>
          <a:spcPct val="0"/>
        </a:spcBef>
        <a:spcAft>
          <a:spcPct val="0"/>
        </a:spcAft>
        <a:defRPr sz="4400">
          <a:solidFill>
            <a:schemeClr val="tx1"/>
          </a:solidFill>
          <a:latin typeface="Arial" charset="0"/>
        </a:defRPr>
      </a:lvl7pPr>
      <a:lvl8pPr marL="1371600" algn="l" rtl="0" fontAlgn="base">
        <a:spcBef>
          <a:spcPct val="0"/>
        </a:spcBef>
        <a:spcAft>
          <a:spcPct val="0"/>
        </a:spcAft>
        <a:defRPr sz="4400">
          <a:solidFill>
            <a:schemeClr val="tx1"/>
          </a:solidFill>
          <a:latin typeface="Arial" charset="0"/>
        </a:defRPr>
      </a:lvl8pPr>
      <a:lvl9pPr marL="1828800" algn="l" rtl="0" fontAlgn="base">
        <a:spcBef>
          <a:spcPct val="0"/>
        </a:spcBef>
        <a:spcAft>
          <a:spcPct val="0"/>
        </a:spcAft>
        <a:defRPr sz="4400">
          <a:solidFill>
            <a:schemeClr val="tx1"/>
          </a:solidFill>
          <a:latin typeface="Arial" charset="0"/>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web.mit.edu/persci/people/adelson/index.html"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mitpress.mit.edu/books/vision-and-brain" TargetMode="External"/><Relationship Id="rId2" Type="http://schemas.openxmlformats.org/officeDocument/2006/relationships/hyperlink" Target="http://mitpress.mit.edu/books/vision-and-brain-0"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1.emf"/><Relationship Id="rId4" Type="http://schemas.openxmlformats.org/officeDocument/2006/relationships/image" Target="../media/image20.emf"/></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4.w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3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9.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en-US" sz="4000" b="1" dirty="0"/>
              <a:t>Vision and Brain</a:t>
            </a:r>
            <a:endParaRPr lang="en-US" sz="4000" dirty="0"/>
          </a:p>
        </p:txBody>
      </p:sp>
      <p:sp>
        <p:nvSpPr>
          <p:cNvPr id="3075" name="Rectangle 3"/>
          <p:cNvSpPr>
            <a:spLocks noGrp="1" noChangeArrowheads="1"/>
          </p:cNvSpPr>
          <p:nvPr>
            <p:ph type="subTitle" idx="1"/>
          </p:nvPr>
        </p:nvSpPr>
        <p:spPr>
          <a:xfrm>
            <a:off x="381000" y="4800600"/>
            <a:ext cx="8610600" cy="1752600"/>
          </a:xfrm>
        </p:spPr>
        <p:txBody>
          <a:bodyPr/>
          <a:lstStyle/>
          <a:p>
            <a:pPr eaLnBrk="1" hangingPunct="1">
              <a:spcBef>
                <a:spcPct val="0"/>
              </a:spcBef>
            </a:pPr>
            <a:r>
              <a:rPr lang="en-US" sz="2400" b="1" dirty="0"/>
              <a:t>Zhigang Zhu</a:t>
            </a:r>
            <a:r>
              <a:rPr lang="en-US" sz="2400" dirty="0"/>
              <a:t>, Herbert G. Kayser Chair Professor</a:t>
            </a:r>
          </a:p>
          <a:p>
            <a:pPr eaLnBrk="1" hangingPunct="1">
              <a:spcBef>
                <a:spcPct val="0"/>
              </a:spcBef>
            </a:pPr>
            <a:r>
              <a:rPr lang="en-US" sz="2400" dirty="0">
                <a:solidFill>
                  <a:srgbClr val="7030A0"/>
                </a:solidFill>
              </a:rPr>
              <a:t>Department of Computer Science</a:t>
            </a:r>
          </a:p>
          <a:p>
            <a:pPr eaLnBrk="1" hangingPunct="1">
              <a:spcBef>
                <a:spcPct val="0"/>
              </a:spcBef>
            </a:pPr>
            <a:r>
              <a:rPr lang="en-US" sz="2400" dirty="0">
                <a:solidFill>
                  <a:srgbClr val="7030A0"/>
                </a:solidFill>
              </a:rPr>
              <a:t>CUNY City College and Graduate Center</a:t>
            </a:r>
          </a:p>
          <a:p>
            <a:pPr eaLnBrk="1" hangingPunct="1">
              <a:spcBef>
                <a:spcPct val="0"/>
              </a:spcBef>
            </a:pPr>
            <a:endParaRPr lang="en-US" sz="1200" dirty="0">
              <a:solidFill>
                <a:srgbClr val="7030A0"/>
              </a:solidFill>
            </a:endParaRPr>
          </a:p>
          <a:p>
            <a:pPr eaLnBrk="1" hangingPunct="1">
              <a:spcBef>
                <a:spcPct val="0"/>
              </a:spcBef>
            </a:pPr>
            <a:endParaRPr lang="en-US" sz="1200" dirty="0">
              <a:solidFill>
                <a:srgbClr val="7030A0"/>
              </a:solidFill>
            </a:endParaRPr>
          </a:p>
        </p:txBody>
      </p:sp>
      <p:sp>
        <p:nvSpPr>
          <p:cNvPr id="3076" name="Text Box 6"/>
          <p:cNvSpPr txBox="1">
            <a:spLocks noChangeArrowheads="1"/>
          </p:cNvSpPr>
          <p:nvPr/>
        </p:nvSpPr>
        <p:spPr bwMode="auto">
          <a:xfrm>
            <a:off x="1600200" y="228600"/>
            <a:ext cx="4114800" cy="646331"/>
          </a:xfrm>
          <a:prstGeom prst="rect">
            <a:avLst/>
          </a:prstGeom>
          <a:noFill/>
          <a:ln w="9525">
            <a:noFill/>
            <a:miter lim="800000"/>
            <a:headEnd/>
            <a:tailEnd/>
          </a:ln>
        </p:spPr>
        <p:txBody>
          <a:bodyPr wrap="square">
            <a:spAutoFit/>
          </a:bodyPr>
          <a:lstStyle/>
          <a:p>
            <a:r>
              <a:rPr lang="en-US" b="1" dirty="0"/>
              <a:t>Vision and Brain</a:t>
            </a:r>
          </a:p>
          <a:p>
            <a:r>
              <a:rPr lang="en-US" b="1" dirty="0"/>
              <a:t>How We Perceive the World</a:t>
            </a:r>
            <a:endParaRPr lang="en-US" dirty="0"/>
          </a:p>
        </p:txBody>
      </p:sp>
      <p:sp>
        <p:nvSpPr>
          <p:cNvPr id="3077" name="TextBox 4"/>
          <p:cNvSpPr txBox="1">
            <a:spLocks noChangeArrowheads="1"/>
          </p:cNvSpPr>
          <p:nvPr/>
        </p:nvSpPr>
        <p:spPr bwMode="auto">
          <a:xfrm>
            <a:off x="6248400" y="990600"/>
            <a:ext cx="2590800" cy="646331"/>
          </a:xfrm>
          <a:prstGeom prst="rect">
            <a:avLst/>
          </a:prstGeom>
          <a:noFill/>
          <a:ln w="9525">
            <a:noFill/>
            <a:miter lim="800000"/>
            <a:headEnd/>
            <a:tailEnd/>
          </a:ln>
        </p:spPr>
        <p:txBody>
          <a:bodyPr wrap="square">
            <a:spAutoFit/>
          </a:bodyPr>
          <a:lstStyle/>
          <a:p>
            <a:r>
              <a:rPr lang="en-US" sz="3600" dirty="0"/>
              <a:t>1. Eyes</a:t>
            </a:r>
          </a:p>
        </p:txBody>
      </p:sp>
    </p:spTree>
    <p:extLst>
      <p:ext uri="{BB962C8B-B14F-4D97-AF65-F5344CB8AC3E}">
        <p14:creationId xmlns:p14="http://schemas.microsoft.com/office/powerpoint/2010/main" val="2031562537"/>
      </p:ext>
    </p:extLst>
  </p:cSld>
  <p:clrMapOvr>
    <a:masterClrMapping/>
  </p:clrMapOvr>
  <p:transition advTm="19781"/>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Recognizing Objects</a:t>
            </a:r>
          </a:p>
        </p:txBody>
      </p:sp>
      <p:pic>
        <p:nvPicPr>
          <p:cNvPr id="4" name="Picture 3"/>
          <p:cNvPicPr>
            <a:picLocks noChangeAspect="1"/>
          </p:cNvPicPr>
          <p:nvPr/>
        </p:nvPicPr>
        <p:blipFill>
          <a:blip r:embed="rId2"/>
          <a:stretch>
            <a:fillRect/>
          </a:stretch>
        </p:blipFill>
        <p:spPr>
          <a:xfrm>
            <a:off x="1143000" y="1600200"/>
            <a:ext cx="6349617" cy="4328692"/>
          </a:xfrm>
          <a:prstGeom prst="rect">
            <a:avLst/>
          </a:prstGeom>
        </p:spPr>
      </p:pic>
      <p:sp>
        <p:nvSpPr>
          <p:cNvPr id="5" name="Rectangle 4"/>
          <p:cNvSpPr/>
          <p:nvPr/>
        </p:nvSpPr>
        <p:spPr>
          <a:xfrm>
            <a:off x="1143000" y="6019800"/>
            <a:ext cx="6400800" cy="646331"/>
          </a:xfrm>
          <a:prstGeom prst="rect">
            <a:avLst/>
          </a:prstGeom>
        </p:spPr>
        <p:txBody>
          <a:bodyPr wrap="square">
            <a:spAutoFit/>
          </a:bodyPr>
          <a:lstStyle/>
          <a:p>
            <a:r>
              <a:rPr lang="en-US" dirty="0"/>
              <a:t>Piano or pile of wood? It all depends on your point of view. By Shigeo Fukuda.</a:t>
            </a:r>
          </a:p>
        </p:txBody>
      </p:sp>
    </p:spTree>
    <p:extLst>
      <p:ext uri="{BB962C8B-B14F-4D97-AF65-F5344CB8AC3E}">
        <p14:creationId xmlns:p14="http://schemas.microsoft.com/office/powerpoint/2010/main" val="2034825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Perceiving 3D Shape </a:t>
            </a:r>
          </a:p>
        </p:txBody>
      </p:sp>
      <p:pic>
        <p:nvPicPr>
          <p:cNvPr id="4" name="Picture 3"/>
          <p:cNvPicPr>
            <a:picLocks noChangeAspect="1"/>
          </p:cNvPicPr>
          <p:nvPr/>
        </p:nvPicPr>
        <p:blipFill>
          <a:blip r:embed="rId2"/>
          <a:stretch>
            <a:fillRect/>
          </a:stretch>
        </p:blipFill>
        <p:spPr>
          <a:xfrm>
            <a:off x="228600" y="2057400"/>
            <a:ext cx="4321794" cy="3026788"/>
          </a:xfrm>
          <a:prstGeom prst="rect">
            <a:avLst/>
          </a:prstGeom>
        </p:spPr>
      </p:pic>
      <p:pic>
        <p:nvPicPr>
          <p:cNvPr id="5" name="Picture 4"/>
          <p:cNvPicPr>
            <a:picLocks noChangeAspect="1"/>
          </p:cNvPicPr>
          <p:nvPr/>
        </p:nvPicPr>
        <p:blipFill>
          <a:blip r:embed="rId3"/>
          <a:stretch>
            <a:fillRect/>
          </a:stretch>
        </p:blipFill>
        <p:spPr>
          <a:xfrm>
            <a:off x="4724400" y="2057401"/>
            <a:ext cx="4267200" cy="3006800"/>
          </a:xfrm>
          <a:prstGeom prst="rect">
            <a:avLst/>
          </a:prstGeom>
        </p:spPr>
      </p:pic>
      <p:sp>
        <p:nvSpPr>
          <p:cNvPr id="6" name="Rectangle 5"/>
          <p:cNvSpPr/>
          <p:nvPr/>
        </p:nvSpPr>
        <p:spPr>
          <a:xfrm>
            <a:off x="304800" y="5257800"/>
            <a:ext cx="8839200" cy="861774"/>
          </a:xfrm>
          <a:prstGeom prst="rect">
            <a:avLst/>
          </a:prstGeom>
        </p:spPr>
        <p:txBody>
          <a:bodyPr wrap="square">
            <a:spAutoFit/>
          </a:bodyPr>
          <a:lstStyle/>
          <a:p>
            <a:r>
              <a:rPr lang="en-US" dirty="0"/>
              <a:t>Are these pictures of a hill or a crater? It all depends on your point of view. </a:t>
            </a:r>
          </a:p>
          <a:p>
            <a:endParaRPr lang="en-US" sz="1600" dirty="0">
              <a:solidFill>
                <a:srgbClr val="800000"/>
              </a:solidFill>
            </a:endParaRPr>
          </a:p>
          <a:p>
            <a:r>
              <a:rPr lang="en-US" sz="1600" dirty="0" err="1">
                <a:solidFill>
                  <a:srgbClr val="800000"/>
                </a:solidFill>
              </a:rPr>
              <a:t>Barringer</a:t>
            </a:r>
            <a:r>
              <a:rPr lang="en-US" sz="1600" dirty="0">
                <a:solidFill>
                  <a:srgbClr val="800000"/>
                </a:solidFill>
              </a:rPr>
              <a:t> Meteor Crater, reproduced with permission from the United States Geological Survey.</a:t>
            </a:r>
          </a:p>
        </p:txBody>
      </p:sp>
    </p:spTree>
    <p:extLst>
      <p:ext uri="{BB962C8B-B14F-4D97-AF65-F5344CB8AC3E}">
        <p14:creationId xmlns:p14="http://schemas.microsoft.com/office/powerpoint/2010/main" val="2034825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and Shade </a:t>
            </a:r>
          </a:p>
        </p:txBody>
      </p:sp>
      <p:pic>
        <p:nvPicPr>
          <p:cNvPr id="4" name="Picture 3"/>
          <p:cNvPicPr>
            <a:picLocks noChangeAspect="1"/>
          </p:cNvPicPr>
          <p:nvPr/>
        </p:nvPicPr>
        <p:blipFill>
          <a:blip r:embed="rId2"/>
          <a:stretch>
            <a:fillRect/>
          </a:stretch>
        </p:blipFill>
        <p:spPr>
          <a:xfrm>
            <a:off x="685800" y="1828800"/>
            <a:ext cx="3360632" cy="2895600"/>
          </a:xfrm>
          <a:prstGeom prst="rect">
            <a:avLst/>
          </a:prstGeom>
        </p:spPr>
      </p:pic>
      <p:sp>
        <p:nvSpPr>
          <p:cNvPr id="5" name="Rectangle 4"/>
          <p:cNvSpPr/>
          <p:nvPr/>
        </p:nvSpPr>
        <p:spPr>
          <a:xfrm>
            <a:off x="685800" y="5334000"/>
            <a:ext cx="3429000" cy="646331"/>
          </a:xfrm>
          <a:prstGeom prst="rect">
            <a:avLst/>
          </a:prstGeom>
        </p:spPr>
        <p:txBody>
          <a:bodyPr wrap="square">
            <a:spAutoFit/>
          </a:bodyPr>
          <a:lstStyle/>
          <a:p>
            <a:r>
              <a:rPr lang="en-US" dirty="0"/>
              <a:t>Surfaces in shadow are perceived as being lighter.</a:t>
            </a:r>
          </a:p>
        </p:txBody>
      </p:sp>
      <p:pic>
        <p:nvPicPr>
          <p:cNvPr id="6" name="Picture 5"/>
          <p:cNvPicPr>
            <a:picLocks noChangeAspect="1"/>
          </p:cNvPicPr>
          <p:nvPr/>
        </p:nvPicPr>
        <p:blipFill>
          <a:blip r:embed="rId3"/>
          <a:stretch>
            <a:fillRect/>
          </a:stretch>
        </p:blipFill>
        <p:spPr>
          <a:xfrm>
            <a:off x="5410200" y="914400"/>
            <a:ext cx="2661394" cy="4495800"/>
          </a:xfrm>
          <a:prstGeom prst="rect">
            <a:avLst/>
          </a:prstGeom>
        </p:spPr>
      </p:pic>
      <p:sp>
        <p:nvSpPr>
          <p:cNvPr id="7" name="Rectangle 6"/>
          <p:cNvSpPr/>
          <p:nvPr/>
        </p:nvSpPr>
        <p:spPr>
          <a:xfrm>
            <a:off x="4343400" y="5486400"/>
            <a:ext cx="4572000" cy="923330"/>
          </a:xfrm>
          <a:prstGeom prst="rect">
            <a:avLst/>
          </a:prstGeom>
        </p:spPr>
        <p:txBody>
          <a:bodyPr>
            <a:spAutoFit/>
          </a:bodyPr>
          <a:lstStyle/>
          <a:p>
            <a:r>
              <a:rPr lang="en-US" dirty="0"/>
              <a:t>The second card from the left seems to be a stronger shade of pink in the top picture.</a:t>
            </a:r>
          </a:p>
          <a:p>
            <a:r>
              <a:rPr lang="en-US" dirty="0"/>
              <a:t>- </a:t>
            </a:r>
            <a:r>
              <a:rPr lang="en-US" dirty="0">
                <a:solidFill>
                  <a:srgbClr val="800000"/>
                </a:solidFill>
              </a:rPr>
              <a:t>From Wikipedia</a:t>
            </a:r>
          </a:p>
        </p:txBody>
      </p:sp>
    </p:spTree>
    <p:extLst>
      <p:ext uri="{BB962C8B-B14F-4D97-AF65-F5344CB8AC3E}">
        <p14:creationId xmlns:p14="http://schemas.microsoft.com/office/powerpoint/2010/main" val="2034825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and Shade </a:t>
            </a:r>
          </a:p>
        </p:txBody>
      </p:sp>
      <p:pic>
        <p:nvPicPr>
          <p:cNvPr id="13" name="Picture 12" descr="Grey_square_optical_illusi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362200"/>
            <a:ext cx="3830355" cy="2971998"/>
          </a:xfrm>
          <a:prstGeom prst="rect">
            <a:avLst/>
          </a:prstGeom>
        </p:spPr>
      </p:pic>
      <p:pic>
        <p:nvPicPr>
          <p:cNvPr id="14" name="Picture 13" descr="Same_color_illusion_proof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2438400"/>
            <a:ext cx="4114800" cy="3192701"/>
          </a:xfrm>
          <a:prstGeom prst="rect">
            <a:avLst/>
          </a:prstGeom>
        </p:spPr>
      </p:pic>
      <p:sp>
        <p:nvSpPr>
          <p:cNvPr id="15" name="Rectangle 14"/>
          <p:cNvSpPr/>
          <p:nvPr/>
        </p:nvSpPr>
        <p:spPr>
          <a:xfrm>
            <a:off x="228600" y="5486400"/>
            <a:ext cx="8610600" cy="646331"/>
          </a:xfrm>
          <a:prstGeom prst="rect">
            <a:avLst/>
          </a:prstGeom>
        </p:spPr>
        <p:txBody>
          <a:bodyPr wrap="square">
            <a:spAutoFit/>
          </a:bodyPr>
          <a:lstStyle/>
          <a:p>
            <a:r>
              <a:rPr lang="en-US" dirty="0"/>
              <a:t>©1995, </a:t>
            </a:r>
            <a:r>
              <a:rPr lang="en-US" dirty="0">
                <a:hlinkClick r:id="rId4"/>
              </a:rPr>
              <a:t>Edward H. Adelson.  </a:t>
            </a:r>
          </a:p>
          <a:p>
            <a:r>
              <a:rPr lang="en-US" dirty="0">
                <a:hlinkClick r:id="rId4"/>
              </a:rPr>
              <a:t>These checkershadow images may be reproduced and distributed freely.</a:t>
            </a:r>
            <a:endParaRPr lang="en-US" dirty="0"/>
          </a:p>
        </p:txBody>
      </p:sp>
    </p:spTree>
    <p:extLst>
      <p:ext uri="{BB962C8B-B14F-4D97-AF65-F5344CB8AC3E}">
        <p14:creationId xmlns:p14="http://schemas.microsoft.com/office/powerpoint/2010/main" val="2669268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 and Vision</a:t>
            </a:r>
          </a:p>
        </p:txBody>
      </p:sp>
      <p:pic>
        <p:nvPicPr>
          <p:cNvPr id="6" name="Content Placeholder 5"/>
          <p:cNvPicPr>
            <a:picLocks noGrp="1" noChangeAspect="1"/>
          </p:cNvPicPr>
          <p:nvPr>
            <p:ph idx="1"/>
          </p:nvPr>
        </p:nvPicPr>
        <p:blipFill>
          <a:blip r:embed="rId2"/>
          <a:srcRect t="17893" b="17893"/>
          <a:stretch>
            <a:fillRect/>
          </a:stretch>
        </p:blipFill>
        <p:spPr>
          <a:xfrm>
            <a:off x="381000" y="1600200"/>
            <a:ext cx="8229600" cy="3886200"/>
          </a:xfrm>
        </p:spPr>
      </p:pic>
      <p:sp>
        <p:nvSpPr>
          <p:cNvPr id="5" name="Rectangle 4"/>
          <p:cNvSpPr/>
          <p:nvPr/>
        </p:nvSpPr>
        <p:spPr>
          <a:xfrm>
            <a:off x="304800" y="5486400"/>
            <a:ext cx="8458200" cy="923330"/>
          </a:xfrm>
          <a:prstGeom prst="rect">
            <a:avLst/>
          </a:prstGeom>
        </p:spPr>
        <p:txBody>
          <a:bodyPr wrap="square">
            <a:spAutoFit/>
          </a:bodyPr>
          <a:lstStyle/>
          <a:p>
            <a:r>
              <a:rPr lang="en-US" dirty="0">
                <a:solidFill>
                  <a:srgbClr val="800000"/>
                </a:solidFill>
              </a:rPr>
              <a:t>David Marr </a:t>
            </a:r>
            <a:r>
              <a:rPr lang="en-US" dirty="0"/>
              <a:t>(1982, p. 27):</a:t>
            </a:r>
          </a:p>
          <a:p>
            <a:r>
              <a:rPr lang="en-US" dirty="0"/>
              <a:t>“Trying to understand vision by studying only neurons is like trying to understand bird flight by studying only feathers: it just cannot be done.”</a:t>
            </a:r>
          </a:p>
        </p:txBody>
      </p:sp>
    </p:spTree>
    <p:extLst>
      <p:ext uri="{BB962C8B-B14F-4D97-AF65-F5344CB8AC3E}">
        <p14:creationId xmlns:p14="http://schemas.microsoft.com/office/powerpoint/2010/main" val="189248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 and Vision</a:t>
            </a:r>
          </a:p>
        </p:txBody>
      </p:sp>
      <p:sp>
        <p:nvSpPr>
          <p:cNvPr id="3" name="Content Placeholder 2"/>
          <p:cNvSpPr>
            <a:spLocks noGrp="1"/>
          </p:cNvSpPr>
          <p:nvPr>
            <p:ph idx="1"/>
          </p:nvPr>
        </p:nvSpPr>
        <p:spPr/>
        <p:txBody>
          <a:bodyPr/>
          <a:lstStyle/>
          <a:p>
            <a:r>
              <a:rPr lang="en-US" sz="2400" dirty="0"/>
              <a:t>1 Computational theory </a:t>
            </a:r>
          </a:p>
          <a:p>
            <a:pPr lvl="1"/>
            <a:r>
              <a:rPr lang="en-US" sz="2000" dirty="0"/>
              <a:t>What is the </a:t>
            </a:r>
            <a:r>
              <a:rPr lang="en-US" sz="2000" dirty="0">
                <a:solidFill>
                  <a:srgbClr val="0000FF"/>
                </a:solidFill>
              </a:rPr>
              <a:t>nature</a:t>
            </a:r>
            <a:r>
              <a:rPr lang="en-US" sz="2000" dirty="0"/>
              <a:t> of the problem to be solved, what is the </a:t>
            </a:r>
            <a:r>
              <a:rPr lang="en-US" sz="2000" dirty="0">
                <a:solidFill>
                  <a:srgbClr val="0000FF"/>
                </a:solidFill>
              </a:rPr>
              <a:t>goal</a:t>
            </a:r>
            <a:r>
              <a:rPr lang="en-US" sz="2000" dirty="0"/>
              <a:t> of the computation, why is it appropriate, and what is the </a:t>
            </a:r>
            <a:r>
              <a:rPr lang="en-US" sz="2000" dirty="0">
                <a:solidFill>
                  <a:srgbClr val="0000FF"/>
                </a:solidFill>
              </a:rPr>
              <a:t>logic</a:t>
            </a:r>
            <a:r>
              <a:rPr lang="en-US" sz="2000" dirty="0"/>
              <a:t> of the strategy by which it can be carried out?</a:t>
            </a:r>
          </a:p>
          <a:p>
            <a:r>
              <a:rPr lang="en-US" sz="2400" dirty="0"/>
              <a:t>2 Representation and algorithm </a:t>
            </a:r>
          </a:p>
          <a:p>
            <a:pPr lvl="1"/>
            <a:r>
              <a:rPr lang="en-US" sz="2000" dirty="0"/>
              <a:t>How can this computational theory be described in a computer? In particular, what is the </a:t>
            </a:r>
            <a:r>
              <a:rPr lang="en-US" sz="2000" dirty="0">
                <a:solidFill>
                  <a:srgbClr val="0000FF"/>
                </a:solidFill>
              </a:rPr>
              <a:t>representation</a:t>
            </a:r>
            <a:r>
              <a:rPr lang="en-US" sz="2000" dirty="0"/>
              <a:t> for the input and output, and what is the </a:t>
            </a:r>
            <a:r>
              <a:rPr lang="en-US" sz="2000" dirty="0">
                <a:solidFill>
                  <a:srgbClr val="0000FF"/>
                </a:solidFill>
              </a:rPr>
              <a:t>algorithm</a:t>
            </a:r>
            <a:r>
              <a:rPr lang="en-US" sz="2000" dirty="0"/>
              <a:t> (</a:t>
            </a:r>
            <a:r>
              <a:rPr lang="en-US" sz="2000" dirty="0">
                <a:solidFill>
                  <a:srgbClr val="0000FF"/>
                </a:solidFill>
              </a:rPr>
              <a:t>method</a:t>
            </a:r>
            <a:r>
              <a:rPr lang="en-US" sz="2000" dirty="0"/>
              <a:t>) for transforming input to output?</a:t>
            </a:r>
          </a:p>
          <a:p>
            <a:r>
              <a:rPr lang="en-US" sz="2400" dirty="0"/>
              <a:t>3 Hardware implementation </a:t>
            </a:r>
          </a:p>
          <a:p>
            <a:pPr lvl="1"/>
            <a:r>
              <a:rPr lang="en-US" sz="2000" dirty="0"/>
              <a:t>How can the representation and algorithm be realized  (</a:t>
            </a:r>
            <a:r>
              <a:rPr lang="en-US" sz="2000" dirty="0">
                <a:solidFill>
                  <a:srgbClr val="0000FF"/>
                </a:solidFill>
              </a:rPr>
              <a:t>implemented</a:t>
            </a:r>
            <a:r>
              <a:rPr lang="en-US" sz="2000" dirty="0"/>
              <a:t>) physically?</a:t>
            </a:r>
          </a:p>
        </p:txBody>
      </p:sp>
      <p:sp>
        <p:nvSpPr>
          <p:cNvPr id="4" name="Rectangle 3"/>
          <p:cNvSpPr/>
          <p:nvPr/>
        </p:nvSpPr>
        <p:spPr>
          <a:xfrm>
            <a:off x="533400" y="1524000"/>
            <a:ext cx="5181600" cy="369332"/>
          </a:xfrm>
          <a:prstGeom prst="rect">
            <a:avLst/>
          </a:prstGeom>
        </p:spPr>
        <p:txBody>
          <a:bodyPr wrap="square">
            <a:spAutoFit/>
          </a:bodyPr>
          <a:lstStyle/>
          <a:p>
            <a:r>
              <a:rPr lang="en-US" b="1" dirty="0">
                <a:solidFill>
                  <a:srgbClr val="FF0000"/>
                </a:solidFill>
              </a:rPr>
              <a:t>Marr’s computational framework</a:t>
            </a:r>
          </a:p>
        </p:txBody>
      </p:sp>
    </p:spTree>
    <p:extLst>
      <p:ext uri="{BB962C8B-B14F-4D97-AF65-F5344CB8AC3E}">
        <p14:creationId xmlns:p14="http://schemas.microsoft.com/office/powerpoint/2010/main" val="966632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Outline (Ch. 1 and Ch. 2) </a:t>
            </a:r>
          </a:p>
        </p:txBody>
      </p:sp>
      <p:sp>
        <p:nvSpPr>
          <p:cNvPr id="4099" name="Content Placeholder 2"/>
          <p:cNvSpPr>
            <a:spLocks noGrp="1"/>
          </p:cNvSpPr>
          <p:nvPr>
            <p:ph idx="1"/>
          </p:nvPr>
        </p:nvSpPr>
        <p:spPr/>
        <p:txBody>
          <a:bodyPr/>
          <a:lstStyle/>
          <a:p>
            <a:r>
              <a:rPr lang="en-US" dirty="0"/>
              <a:t>Vision: An Overview</a:t>
            </a:r>
          </a:p>
          <a:p>
            <a:r>
              <a:rPr lang="en-US" dirty="0">
                <a:solidFill>
                  <a:srgbClr val="0000FF"/>
                </a:solidFill>
              </a:rPr>
              <a:t>Human and Animal Eyes</a:t>
            </a:r>
          </a:p>
          <a:p>
            <a:r>
              <a:rPr lang="en-US" dirty="0"/>
              <a:t>The Pinhole Camera</a:t>
            </a:r>
          </a:p>
          <a:p>
            <a:r>
              <a:rPr lang="en-US" dirty="0"/>
              <a:t>Human Eye: an Window to Brain </a:t>
            </a:r>
          </a:p>
        </p:txBody>
      </p:sp>
    </p:spTree>
    <p:extLst>
      <p:ext uri="{BB962C8B-B14F-4D97-AF65-F5344CB8AC3E}">
        <p14:creationId xmlns:p14="http://schemas.microsoft.com/office/powerpoint/2010/main" val="3146568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and Animal Eyes</a:t>
            </a:r>
          </a:p>
        </p:txBody>
      </p:sp>
      <p:sp>
        <p:nvSpPr>
          <p:cNvPr id="3" name="Content Placeholder 2"/>
          <p:cNvSpPr>
            <a:spLocks noGrp="1"/>
          </p:cNvSpPr>
          <p:nvPr>
            <p:ph idx="1"/>
          </p:nvPr>
        </p:nvSpPr>
        <p:spPr/>
        <p:txBody>
          <a:bodyPr/>
          <a:lstStyle/>
          <a:p>
            <a:r>
              <a:rPr lang="en-US" dirty="0"/>
              <a:t>The Simple Eye</a:t>
            </a:r>
          </a:p>
          <a:p>
            <a:r>
              <a:rPr lang="en-US" dirty="0"/>
              <a:t>Human Eye Structure</a:t>
            </a:r>
          </a:p>
          <a:p>
            <a:r>
              <a:rPr lang="en-US" dirty="0"/>
              <a:t>Human Eye Optics</a:t>
            </a:r>
          </a:p>
          <a:p>
            <a:endParaRPr lang="en-US" dirty="0"/>
          </a:p>
        </p:txBody>
      </p:sp>
    </p:spTree>
    <p:extLst>
      <p:ext uri="{BB962C8B-B14F-4D97-AF65-F5344CB8AC3E}">
        <p14:creationId xmlns:p14="http://schemas.microsoft.com/office/powerpoint/2010/main" val="3237150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Simple Eye</a:t>
            </a:r>
          </a:p>
        </p:txBody>
      </p:sp>
      <p:sp>
        <p:nvSpPr>
          <p:cNvPr id="3" name="Content Placeholder 2"/>
          <p:cNvSpPr>
            <a:spLocks noGrp="1"/>
          </p:cNvSpPr>
          <p:nvPr>
            <p:ph idx="1"/>
          </p:nvPr>
        </p:nvSpPr>
        <p:spPr/>
        <p:txBody>
          <a:bodyPr/>
          <a:lstStyle/>
          <a:p>
            <a:r>
              <a:rPr lang="en-US" sz="2800" dirty="0"/>
              <a:t>For our purposes, a simple eye is the one that can form an image on the back of the eye or retina with or without a lens. </a:t>
            </a:r>
          </a:p>
          <a:p>
            <a:endParaRPr lang="en-US" sz="2800" dirty="0"/>
          </a:p>
          <a:p>
            <a:r>
              <a:rPr lang="en-US" sz="2800" dirty="0"/>
              <a:t>This design is shared by all vertebrates </a:t>
            </a:r>
          </a:p>
          <a:p>
            <a:pPr lvl="1"/>
            <a:r>
              <a:rPr lang="en-US" sz="2400" dirty="0"/>
              <a:t>e.g., mammals, reptiles, and fish</a:t>
            </a:r>
          </a:p>
          <a:p>
            <a:pPr lvl="1"/>
            <a:r>
              <a:rPr lang="en-US" sz="2400" dirty="0"/>
              <a:t>squid and octopuses, jumping spiders, and </a:t>
            </a:r>
          </a:p>
          <a:p>
            <a:pPr lvl="1"/>
            <a:r>
              <a:rPr lang="en-US" sz="2400" dirty="0"/>
              <a:t>an ancient group of species called “ammonites,” which have only one living relative, the Nautilus.</a:t>
            </a:r>
          </a:p>
        </p:txBody>
      </p:sp>
    </p:spTree>
    <p:extLst>
      <p:ext uri="{BB962C8B-B14F-4D97-AF65-F5344CB8AC3E}">
        <p14:creationId xmlns:p14="http://schemas.microsoft.com/office/powerpoint/2010/main" val="2807518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Eye Structure</a:t>
            </a:r>
          </a:p>
        </p:txBody>
      </p:sp>
      <p:pic>
        <p:nvPicPr>
          <p:cNvPr id="6" name="Picture 5"/>
          <p:cNvPicPr>
            <a:picLocks noChangeAspect="1"/>
          </p:cNvPicPr>
          <p:nvPr/>
        </p:nvPicPr>
        <p:blipFill>
          <a:blip r:embed="rId2"/>
          <a:stretch>
            <a:fillRect/>
          </a:stretch>
        </p:blipFill>
        <p:spPr>
          <a:xfrm>
            <a:off x="1523999" y="1828800"/>
            <a:ext cx="5253117" cy="4254787"/>
          </a:xfrm>
          <a:prstGeom prst="rect">
            <a:avLst/>
          </a:prstGeom>
        </p:spPr>
      </p:pic>
    </p:spTree>
    <p:extLst>
      <p:ext uri="{BB962C8B-B14F-4D97-AF65-F5344CB8AC3E}">
        <p14:creationId xmlns:p14="http://schemas.microsoft.com/office/powerpoint/2010/main" val="4164969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dirty="0"/>
              <a:t>Acknowledgments</a:t>
            </a:r>
          </a:p>
        </p:txBody>
      </p:sp>
      <p:sp>
        <p:nvSpPr>
          <p:cNvPr id="36867" name="Content Placeholder 2"/>
          <p:cNvSpPr>
            <a:spLocks noGrp="1"/>
          </p:cNvSpPr>
          <p:nvPr>
            <p:ph idx="1"/>
          </p:nvPr>
        </p:nvSpPr>
        <p:spPr>
          <a:xfrm>
            <a:off x="457200" y="1447800"/>
            <a:ext cx="8229600" cy="4419600"/>
          </a:xfrm>
        </p:spPr>
        <p:txBody>
          <a:bodyPr/>
          <a:lstStyle/>
          <a:p>
            <a:endParaRPr lang="en-US" sz="2000" b="1" dirty="0">
              <a:hlinkClick r:id="rId2"/>
            </a:endParaRPr>
          </a:p>
          <a:p>
            <a:r>
              <a:rPr lang="en-US" sz="2000" b="1" dirty="0"/>
              <a:t>T</a:t>
            </a:r>
            <a:r>
              <a:rPr lang="en-US" sz="2400" b="1" dirty="0"/>
              <a:t>extbook:</a:t>
            </a:r>
            <a:r>
              <a:rPr lang="en-US" sz="2400" b="1" dirty="0">
                <a:hlinkClick r:id="rId3"/>
              </a:rPr>
              <a:t> </a:t>
            </a:r>
          </a:p>
          <a:p>
            <a:pPr lvl="1"/>
            <a:r>
              <a:rPr lang="en-US" sz="2000" b="1" dirty="0">
                <a:hlinkClick r:id="rId3"/>
              </a:rPr>
              <a:t>Vision and Brain - How We Perceive the World</a:t>
            </a:r>
            <a:r>
              <a:rPr lang="en-US" sz="2000" dirty="0"/>
              <a:t>, By James V. Stone, The MIT Press</a:t>
            </a:r>
          </a:p>
          <a:p>
            <a:endParaRPr lang="en-US" sz="2000" b="1" dirty="0"/>
          </a:p>
          <a:p>
            <a:r>
              <a:rPr lang="en-US" sz="2400" b="1" dirty="0"/>
              <a:t>Slides:</a:t>
            </a:r>
          </a:p>
          <a:p>
            <a:pPr lvl="1"/>
            <a:r>
              <a:rPr lang="en-US" sz="2000" dirty="0">
                <a:solidFill>
                  <a:srgbClr val="FF0000"/>
                </a:solidFill>
              </a:rPr>
              <a:t>Most of the figures were taken from the textbook (with permission for use in this class). Please do not distribute or use them for other purposes</a:t>
            </a:r>
          </a:p>
        </p:txBody>
      </p:sp>
    </p:spTree>
    <p:extLst>
      <p:ext uri="{BB962C8B-B14F-4D97-AF65-F5344CB8AC3E}">
        <p14:creationId xmlns:p14="http://schemas.microsoft.com/office/powerpoint/2010/main" val="32251612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Human Eye Optics</a:t>
            </a:r>
          </a:p>
        </p:txBody>
      </p:sp>
      <p:sp>
        <p:nvSpPr>
          <p:cNvPr id="3" name="Content Placeholder 2"/>
          <p:cNvSpPr>
            <a:spLocks noGrp="1"/>
          </p:cNvSpPr>
          <p:nvPr>
            <p:ph idx="1"/>
          </p:nvPr>
        </p:nvSpPr>
        <p:spPr/>
        <p:txBody>
          <a:bodyPr/>
          <a:lstStyle/>
          <a:p>
            <a:endParaRPr lang="en-US" dirty="0"/>
          </a:p>
        </p:txBody>
      </p:sp>
      <p:pic>
        <p:nvPicPr>
          <p:cNvPr id="4" name="Picture 4" descr="eye350"/>
          <p:cNvPicPr>
            <a:picLocks noChangeAspect="1" noChangeArrowheads="1"/>
          </p:cNvPicPr>
          <p:nvPr/>
        </p:nvPicPr>
        <p:blipFill>
          <a:blip r:embed="rId2" cstate="print"/>
          <a:srcRect/>
          <a:stretch>
            <a:fillRect/>
          </a:stretch>
        </p:blipFill>
        <p:spPr bwMode="auto">
          <a:xfrm>
            <a:off x="1066800" y="1905000"/>
            <a:ext cx="6781800" cy="3817645"/>
          </a:xfrm>
          <a:prstGeom prst="rect">
            <a:avLst/>
          </a:prstGeom>
          <a:noFill/>
        </p:spPr>
      </p:pic>
    </p:spTree>
    <p:extLst>
      <p:ext uri="{BB962C8B-B14F-4D97-AF65-F5344CB8AC3E}">
        <p14:creationId xmlns:p14="http://schemas.microsoft.com/office/powerpoint/2010/main" val="3791718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Outline (Ch. 1 and Ch. 2) </a:t>
            </a:r>
          </a:p>
        </p:txBody>
      </p:sp>
      <p:sp>
        <p:nvSpPr>
          <p:cNvPr id="4099" name="Content Placeholder 2"/>
          <p:cNvSpPr>
            <a:spLocks noGrp="1"/>
          </p:cNvSpPr>
          <p:nvPr>
            <p:ph idx="1"/>
          </p:nvPr>
        </p:nvSpPr>
        <p:spPr/>
        <p:txBody>
          <a:bodyPr/>
          <a:lstStyle/>
          <a:p>
            <a:r>
              <a:rPr lang="en-US" dirty="0"/>
              <a:t>Vision: An Overview</a:t>
            </a:r>
          </a:p>
          <a:p>
            <a:r>
              <a:rPr lang="en-US" dirty="0"/>
              <a:t>Human and Animal Eyes</a:t>
            </a:r>
          </a:p>
          <a:p>
            <a:r>
              <a:rPr lang="en-US" dirty="0">
                <a:solidFill>
                  <a:srgbClr val="0000FF"/>
                </a:solidFill>
              </a:rPr>
              <a:t>The Pinhole Camera</a:t>
            </a:r>
          </a:p>
          <a:p>
            <a:r>
              <a:rPr lang="en-US" dirty="0"/>
              <a:t>Human Eye: an Window to Brain </a:t>
            </a:r>
          </a:p>
        </p:txBody>
      </p:sp>
    </p:spTree>
    <p:extLst>
      <p:ext uri="{BB962C8B-B14F-4D97-AF65-F5344CB8AC3E}">
        <p14:creationId xmlns:p14="http://schemas.microsoft.com/office/powerpoint/2010/main" val="3146568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Pinhole Camera</a:t>
            </a:r>
          </a:p>
        </p:txBody>
      </p:sp>
      <p:sp>
        <p:nvSpPr>
          <p:cNvPr id="3" name="Content Placeholder 2"/>
          <p:cNvSpPr>
            <a:spLocks noGrp="1"/>
          </p:cNvSpPr>
          <p:nvPr>
            <p:ph idx="1"/>
          </p:nvPr>
        </p:nvSpPr>
        <p:spPr/>
        <p:txBody>
          <a:bodyPr/>
          <a:lstStyle/>
          <a:p>
            <a:r>
              <a:rPr lang="en-US" dirty="0"/>
              <a:t>Image Formation</a:t>
            </a:r>
          </a:p>
          <a:p>
            <a:r>
              <a:rPr lang="en-US" dirty="0"/>
              <a:t>Pinhole Camera Model</a:t>
            </a:r>
          </a:p>
          <a:p>
            <a:r>
              <a:rPr lang="en-US" dirty="0"/>
              <a:t>Focal Length, FOV</a:t>
            </a:r>
          </a:p>
          <a:p>
            <a:r>
              <a:rPr lang="en-US" dirty="0"/>
              <a:t>Equivalent Geometry</a:t>
            </a:r>
          </a:p>
          <a:p>
            <a:r>
              <a:rPr lang="en-US" dirty="0"/>
              <a:t>Perspective Projection</a:t>
            </a:r>
          </a:p>
          <a:p>
            <a:r>
              <a:rPr lang="en-US" dirty="0"/>
              <a:t>Observing Pinhole Camera Images</a:t>
            </a:r>
          </a:p>
        </p:txBody>
      </p:sp>
    </p:spTree>
    <p:extLst>
      <p:ext uri="{BB962C8B-B14F-4D97-AF65-F5344CB8AC3E}">
        <p14:creationId xmlns:p14="http://schemas.microsoft.com/office/powerpoint/2010/main" val="14217411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450" name="Rectangle 2050"/>
          <p:cNvSpPr>
            <a:spLocks noGrp="1" noChangeArrowheads="1"/>
          </p:cNvSpPr>
          <p:nvPr>
            <p:ph type="title"/>
          </p:nvPr>
        </p:nvSpPr>
        <p:spPr>
          <a:xfrm>
            <a:off x="609601" y="285750"/>
            <a:ext cx="8458200" cy="609600"/>
          </a:xfrm>
        </p:spPr>
        <p:txBody>
          <a:bodyPr/>
          <a:lstStyle/>
          <a:p>
            <a:r>
              <a:rPr lang="en-US" dirty="0"/>
              <a:t>Image Formation</a:t>
            </a:r>
          </a:p>
        </p:txBody>
      </p:sp>
      <p:grpSp>
        <p:nvGrpSpPr>
          <p:cNvPr id="129" name="Group 128"/>
          <p:cNvGrpSpPr/>
          <p:nvPr/>
        </p:nvGrpSpPr>
        <p:grpSpPr>
          <a:xfrm>
            <a:off x="952500" y="1260901"/>
            <a:ext cx="7239000" cy="4336197"/>
            <a:chOff x="990600" y="1219200"/>
            <a:chExt cx="7239000" cy="4336197"/>
          </a:xfrm>
        </p:grpSpPr>
        <p:sp>
          <p:nvSpPr>
            <p:cNvPr id="130" name="Freeform 129"/>
            <p:cNvSpPr>
              <a:spLocks/>
            </p:cNvSpPr>
            <p:nvPr/>
          </p:nvSpPr>
          <p:spPr bwMode="auto">
            <a:xfrm>
              <a:off x="2362200" y="2197100"/>
              <a:ext cx="1282700" cy="1054100"/>
            </a:xfrm>
            <a:custGeom>
              <a:avLst/>
              <a:gdLst/>
              <a:ahLst/>
              <a:cxnLst>
                <a:cxn ang="0">
                  <a:pos x="448" y="0"/>
                </a:cxn>
                <a:cxn ang="0">
                  <a:pos x="400" y="40"/>
                </a:cxn>
                <a:cxn ang="0">
                  <a:pos x="360" y="72"/>
                </a:cxn>
                <a:cxn ang="0">
                  <a:pos x="328" y="88"/>
                </a:cxn>
                <a:cxn ang="0">
                  <a:pos x="296" y="96"/>
                </a:cxn>
                <a:cxn ang="0">
                  <a:pos x="264" y="104"/>
                </a:cxn>
                <a:cxn ang="0">
                  <a:pos x="240" y="104"/>
                </a:cxn>
                <a:cxn ang="0">
                  <a:pos x="208" y="104"/>
                </a:cxn>
                <a:cxn ang="0">
                  <a:pos x="184" y="96"/>
                </a:cxn>
                <a:cxn ang="0">
                  <a:pos x="144" y="80"/>
                </a:cxn>
                <a:cxn ang="0">
                  <a:pos x="96" y="72"/>
                </a:cxn>
                <a:cxn ang="0">
                  <a:pos x="80" y="72"/>
                </a:cxn>
                <a:cxn ang="0">
                  <a:pos x="56" y="80"/>
                </a:cxn>
                <a:cxn ang="0">
                  <a:pos x="32" y="96"/>
                </a:cxn>
                <a:cxn ang="0">
                  <a:pos x="0" y="120"/>
                </a:cxn>
                <a:cxn ang="0">
                  <a:pos x="48" y="160"/>
                </a:cxn>
                <a:cxn ang="0">
                  <a:pos x="80" y="208"/>
                </a:cxn>
                <a:cxn ang="0">
                  <a:pos x="112" y="240"/>
                </a:cxn>
                <a:cxn ang="0">
                  <a:pos x="128" y="272"/>
                </a:cxn>
                <a:cxn ang="0">
                  <a:pos x="160" y="336"/>
                </a:cxn>
                <a:cxn ang="0">
                  <a:pos x="168" y="392"/>
                </a:cxn>
                <a:cxn ang="0">
                  <a:pos x="184" y="448"/>
                </a:cxn>
                <a:cxn ang="0">
                  <a:pos x="208" y="504"/>
                </a:cxn>
                <a:cxn ang="0">
                  <a:pos x="232" y="544"/>
                </a:cxn>
                <a:cxn ang="0">
                  <a:pos x="256" y="576"/>
                </a:cxn>
                <a:cxn ang="0">
                  <a:pos x="296" y="624"/>
                </a:cxn>
                <a:cxn ang="0">
                  <a:pos x="344" y="664"/>
                </a:cxn>
                <a:cxn ang="0">
                  <a:pos x="376" y="632"/>
                </a:cxn>
                <a:cxn ang="0">
                  <a:pos x="408" y="608"/>
                </a:cxn>
                <a:cxn ang="0">
                  <a:pos x="440" y="584"/>
                </a:cxn>
                <a:cxn ang="0">
                  <a:pos x="472" y="568"/>
                </a:cxn>
                <a:cxn ang="0">
                  <a:pos x="528" y="552"/>
                </a:cxn>
                <a:cxn ang="0">
                  <a:pos x="576" y="544"/>
                </a:cxn>
                <a:cxn ang="0">
                  <a:pos x="624" y="536"/>
                </a:cxn>
                <a:cxn ang="0">
                  <a:pos x="680" y="520"/>
                </a:cxn>
                <a:cxn ang="0">
                  <a:pos x="704" y="504"/>
                </a:cxn>
                <a:cxn ang="0">
                  <a:pos x="736" y="480"/>
                </a:cxn>
                <a:cxn ang="0">
                  <a:pos x="768" y="456"/>
                </a:cxn>
                <a:cxn ang="0">
                  <a:pos x="808" y="416"/>
                </a:cxn>
                <a:cxn ang="0">
                  <a:pos x="800" y="416"/>
                </a:cxn>
                <a:cxn ang="0">
                  <a:pos x="792" y="400"/>
                </a:cxn>
                <a:cxn ang="0">
                  <a:pos x="776" y="384"/>
                </a:cxn>
                <a:cxn ang="0">
                  <a:pos x="752" y="352"/>
                </a:cxn>
                <a:cxn ang="0">
                  <a:pos x="696" y="288"/>
                </a:cxn>
                <a:cxn ang="0">
                  <a:pos x="624" y="216"/>
                </a:cxn>
                <a:cxn ang="0">
                  <a:pos x="560" y="136"/>
                </a:cxn>
                <a:cxn ang="0">
                  <a:pos x="504" y="72"/>
                </a:cxn>
                <a:cxn ang="0">
                  <a:pos x="480" y="40"/>
                </a:cxn>
                <a:cxn ang="0">
                  <a:pos x="464" y="24"/>
                </a:cxn>
                <a:cxn ang="0">
                  <a:pos x="448" y="8"/>
                </a:cxn>
                <a:cxn ang="0">
                  <a:pos x="448" y="0"/>
                </a:cxn>
              </a:cxnLst>
              <a:rect l="0" t="0" r="r" b="b"/>
              <a:pathLst>
                <a:path w="808" h="664">
                  <a:moveTo>
                    <a:pt x="448" y="0"/>
                  </a:moveTo>
                  <a:lnTo>
                    <a:pt x="400" y="40"/>
                  </a:lnTo>
                  <a:lnTo>
                    <a:pt x="360" y="72"/>
                  </a:lnTo>
                  <a:lnTo>
                    <a:pt x="328" y="88"/>
                  </a:lnTo>
                  <a:lnTo>
                    <a:pt x="296" y="96"/>
                  </a:lnTo>
                  <a:lnTo>
                    <a:pt x="264" y="104"/>
                  </a:lnTo>
                  <a:lnTo>
                    <a:pt x="240" y="104"/>
                  </a:lnTo>
                  <a:lnTo>
                    <a:pt x="208" y="104"/>
                  </a:lnTo>
                  <a:lnTo>
                    <a:pt x="184" y="96"/>
                  </a:lnTo>
                  <a:lnTo>
                    <a:pt x="144" y="80"/>
                  </a:lnTo>
                  <a:lnTo>
                    <a:pt x="96" y="72"/>
                  </a:lnTo>
                  <a:lnTo>
                    <a:pt x="80" y="72"/>
                  </a:lnTo>
                  <a:lnTo>
                    <a:pt x="56" y="80"/>
                  </a:lnTo>
                  <a:lnTo>
                    <a:pt x="32" y="96"/>
                  </a:lnTo>
                  <a:lnTo>
                    <a:pt x="0" y="120"/>
                  </a:lnTo>
                  <a:lnTo>
                    <a:pt x="48" y="160"/>
                  </a:lnTo>
                  <a:lnTo>
                    <a:pt x="80" y="208"/>
                  </a:lnTo>
                  <a:lnTo>
                    <a:pt x="112" y="240"/>
                  </a:lnTo>
                  <a:lnTo>
                    <a:pt x="128" y="272"/>
                  </a:lnTo>
                  <a:lnTo>
                    <a:pt x="160" y="336"/>
                  </a:lnTo>
                  <a:lnTo>
                    <a:pt x="168" y="392"/>
                  </a:lnTo>
                  <a:lnTo>
                    <a:pt x="184" y="448"/>
                  </a:lnTo>
                  <a:lnTo>
                    <a:pt x="208" y="504"/>
                  </a:lnTo>
                  <a:lnTo>
                    <a:pt x="232" y="544"/>
                  </a:lnTo>
                  <a:lnTo>
                    <a:pt x="256" y="576"/>
                  </a:lnTo>
                  <a:lnTo>
                    <a:pt x="296" y="624"/>
                  </a:lnTo>
                  <a:lnTo>
                    <a:pt x="344" y="664"/>
                  </a:lnTo>
                  <a:lnTo>
                    <a:pt x="376" y="632"/>
                  </a:lnTo>
                  <a:lnTo>
                    <a:pt x="408" y="608"/>
                  </a:lnTo>
                  <a:lnTo>
                    <a:pt x="440" y="584"/>
                  </a:lnTo>
                  <a:lnTo>
                    <a:pt x="472" y="568"/>
                  </a:lnTo>
                  <a:lnTo>
                    <a:pt x="528" y="552"/>
                  </a:lnTo>
                  <a:lnTo>
                    <a:pt x="576" y="544"/>
                  </a:lnTo>
                  <a:lnTo>
                    <a:pt x="624" y="536"/>
                  </a:lnTo>
                  <a:lnTo>
                    <a:pt x="680" y="520"/>
                  </a:lnTo>
                  <a:lnTo>
                    <a:pt x="704" y="504"/>
                  </a:lnTo>
                  <a:lnTo>
                    <a:pt x="736" y="480"/>
                  </a:lnTo>
                  <a:lnTo>
                    <a:pt x="768" y="456"/>
                  </a:lnTo>
                  <a:lnTo>
                    <a:pt x="808" y="416"/>
                  </a:lnTo>
                  <a:lnTo>
                    <a:pt x="800" y="416"/>
                  </a:lnTo>
                  <a:lnTo>
                    <a:pt x="792" y="400"/>
                  </a:lnTo>
                  <a:lnTo>
                    <a:pt x="776" y="384"/>
                  </a:lnTo>
                  <a:lnTo>
                    <a:pt x="752" y="352"/>
                  </a:lnTo>
                  <a:lnTo>
                    <a:pt x="696" y="288"/>
                  </a:lnTo>
                  <a:lnTo>
                    <a:pt x="624" y="216"/>
                  </a:lnTo>
                  <a:lnTo>
                    <a:pt x="560" y="136"/>
                  </a:lnTo>
                  <a:lnTo>
                    <a:pt x="504" y="72"/>
                  </a:lnTo>
                  <a:lnTo>
                    <a:pt x="480" y="40"/>
                  </a:lnTo>
                  <a:lnTo>
                    <a:pt x="464" y="24"/>
                  </a:lnTo>
                  <a:lnTo>
                    <a:pt x="448" y="8"/>
                  </a:lnTo>
                  <a:lnTo>
                    <a:pt x="448" y="0"/>
                  </a:lnTo>
                  <a:close/>
                </a:path>
              </a:pathLst>
            </a:custGeom>
            <a:blipFill dpi="0" rotWithShape="0">
              <a:blip r:embed="rId3"/>
              <a:srcRect/>
              <a:tile tx="0" ty="0" sx="100000" sy="100000" flip="none" algn="tl"/>
            </a:blipFill>
            <a:ln w="12700">
              <a:solidFill>
                <a:srgbClr val="FFE5D8"/>
              </a:solidFill>
              <a:prstDash val="solid"/>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31" name="Oval 130"/>
            <p:cNvSpPr>
              <a:spLocks noChangeArrowheads="1"/>
            </p:cNvSpPr>
            <p:nvPr/>
          </p:nvSpPr>
          <p:spPr bwMode="auto">
            <a:xfrm>
              <a:off x="3536950" y="1682750"/>
              <a:ext cx="139700" cy="139700"/>
            </a:xfrm>
            <a:prstGeom prst="ellipse">
              <a:avLst/>
            </a:prstGeom>
            <a:solidFill>
              <a:srgbClr val="FFFF00"/>
            </a:solidFill>
            <a:ln w="12700">
              <a:solidFill>
                <a:srgbClr val="FFFF00"/>
              </a:solid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32" name="Line 2056"/>
            <p:cNvSpPr>
              <a:spLocks noChangeShapeType="1"/>
            </p:cNvSpPr>
            <p:nvPr/>
          </p:nvSpPr>
          <p:spPr bwMode="auto">
            <a:xfrm flipH="1">
              <a:off x="2794000" y="1854200"/>
              <a:ext cx="711200" cy="787400"/>
            </a:xfrm>
            <a:prstGeom prst="line">
              <a:avLst/>
            </a:prstGeom>
            <a:noFill/>
            <a:ln w="12700">
              <a:solidFill>
                <a:srgbClr val="FFFF00"/>
              </a:solid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33" name="Line 2057"/>
            <p:cNvSpPr>
              <a:spLocks noChangeShapeType="1"/>
            </p:cNvSpPr>
            <p:nvPr/>
          </p:nvSpPr>
          <p:spPr bwMode="auto">
            <a:xfrm flipH="1">
              <a:off x="3898900" y="3073400"/>
              <a:ext cx="1511300" cy="1588"/>
            </a:xfrm>
            <a:prstGeom prst="line">
              <a:avLst/>
            </a:prstGeom>
            <a:noFill/>
            <a:ln w="12700">
              <a:solidFill>
                <a:srgbClr val="3300CC"/>
              </a:solid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34" name="Freeform 133"/>
            <p:cNvSpPr>
              <a:spLocks/>
            </p:cNvSpPr>
            <p:nvPr/>
          </p:nvSpPr>
          <p:spPr bwMode="auto">
            <a:xfrm>
              <a:off x="4064000" y="2717800"/>
              <a:ext cx="558800" cy="711200"/>
            </a:xfrm>
            <a:custGeom>
              <a:avLst/>
              <a:gdLst/>
              <a:ahLst/>
              <a:cxnLst>
                <a:cxn ang="0">
                  <a:pos x="0" y="0"/>
                </a:cxn>
                <a:cxn ang="0">
                  <a:pos x="352" y="104"/>
                </a:cxn>
                <a:cxn ang="0">
                  <a:pos x="352" y="344"/>
                </a:cxn>
                <a:cxn ang="0">
                  <a:pos x="0" y="448"/>
                </a:cxn>
                <a:cxn ang="0">
                  <a:pos x="0" y="0"/>
                </a:cxn>
              </a:cxnLst>
              <a:rect l="0" t="0" r="r" b="b"/>
              <a:pathLst>
                <a:path w="352" h="448">
                  <a:moveTo>
                    <a:pt x="0" y="0"/>
                  </a:moveTo>
                  <a:lnTo>
                    <a:pt x="352" y="104"/>
                  </a:lnTo>
                  <a:lnTo>
                    <a:pt x="352" y="344"/>
                  </a:lnTo>
                  <a:lnTo>
                    <a:pt x="0" y="448"/>
                  </a:lnTo>
                  <a:lnTo>
                    <a:pt x="0" y="0"/>
                  </a:lnTo>
                  <a:close/>
                </a:path>
              </a:pathLst>
            </a:custGeom>
            <a:solidFill>
              <a:srgbClr val="007700"/>
            </a:solidFill>
            <a:ln w="9525">
              <a:no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35" name="Freeform 134"/>
            <p:cNvSpPr>
              <a:spLocks/>
            </p:cNvSpPr>
            <p:nvPr/>
          </p:nvSpPr>
          <p:spPr bwMode="auto">
            <a:xfrm>
              <a:off x="4064000" y="2717800"/>
              <a:ext cx="558800" cy="711200"/>
            </a:xfrm>
            <a:custGeom>
              <a:avLst/>
              <a:gdLst/>
              <a:ahLst/>
              <a:cxnLst>
                <a:cxn ang="0">
                  <a:pos x="0" y="0"/>
                </a:cxn>
                <a:cxn ang="0">
                  <a:pos x="352" y="104"/>
                </a:cxn>
                <a:cxn ang="0">
                  <a:pos x="352" y="344"/>
                </a:cxn>
                <a:cxn ang="0">
                  <a:pos x="0" y="448"/>
                </a:cxn>
                <a:cxn ang="0">
                  <a:pos x="0" y="0"/>
                </a:cxn>
              </a:cxnLst>
              <a:rect l="0" t="0" r="r" b="b"/>
              <a:pathLst>
                <a:path w="352" h="448">
                  <a:moveTo>
                    <a:pt x="0" y="0"/>
                  </a:moveTo>
                  <a:lnTo>
                    <a:pt x="352" y="104"/>
                  </a:lnTo>
                  <a:lnTo>
                    <a:pt x="352" y="344"/>
                  </a:lnTo>
                  <a:lnTo>
                    <a:pt x="0" y="448"/>
                  </a:lnTo>
                  <a:lnTo>
                    <a:pt x="0" y="0"/>
                  </a:lnTo>
                  <a:close/>
                </a:path>
              </a:pathLst>
            </a:custGeom>
            <a:solidFill>
              <a:srgbClr val="007700"/>
            </a:solidFill>
            <a:ln w="12700">
              <a:solidFill>
                <a:srgbClr val="007700"/>
              </a:solidFill>
              <a:prstDash val="solid"/>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36" name="Oval 135"/>
            <p:cNvSpPr>
              <a:spLocks noChangeArrowheads="1"/>
            </p:cNvSpPr>
            <p:nvPr/>
          </p:nvSpPr>
          <p:spPr bwMode="auto">
            <a:xfrm>
              <a:off x="4311650" y="3041650"/>
              <a:ext cx="38100" cy="50800"/>
            </a:xfrm>
            <a:prstGeom prst="ellipse">
              <a:avLst/>
            </a:prstGeom>
            <a:solidFill>
              <a:srgbClr val="FFFF00"/>
            </a:solidFill>
            <a:ln w="12700">
              <a:solidFill>
                <a:srgbClr val="FFFF00"/>
              </a:solid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37" name="Line 2061"/>
            <p:cNvSpPr>
              <a:spLocks noChangeShapeType="1"/>
            </p:cNvSpPr>
            <p:nvPr/>
          </p:nvSpPr>
          <p:spPr bwMode="auto">
            <a:xfrm flipH="1">
              <a:off x="4318000" y="3073400"/>
              <a:ext cx="304800" cy="1588"/>
            </a:xfrm>
            <a:prstGeom prst="line">
              <a:avLst/>
            </a:prstGeom>
            <a:noFill/>
            <a:ln w="12700">
              <a:solidFill>
                <a:srgbClr val="3300CC"/>
              </a:solid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38" name="Line 2062"/>
            <p:cNvSpPr>
              <a:spLocks noChangeShapeType="1"/>
            </p:cNvSpPr>
            <p:nvPr/>
          </p:nvSpPr>
          <p:spPr bwMode="auto">
            <a:xfrm>
              <a:off x="4318000" y="3060700"/>
              <a:ext cx="304800" cy="76200"/>
            </a:xfrm>
            <a:prstGeom prst="line">
              <a:avLst/>
            </a:prstGeom>
            <a:noFill/>
            <a:ln w="12700">
              <a:solidFill>
                <a:srgbClr val="000000"/>
              </a:solid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39" name="Freeform 138"/>
            <p:cNvSpPr>
              <a:spLocks/>
            </p:cNvSpPr>
            <p:nvPr/>
          </p:nvSpPr>
          <p:spPr bwMode="auto">
            <a:xfrm>
              <a:off x="5359400" y="2603500"/>
              <a:ext cx="723900" cy="977900"/>
            </a:xfrm>
            <a:custGeom>
              <a:avLst/>
              <a:gdLst/>
              <a:ahLst/>
              <a:cxnLst>
                <a:cxn ang="0">
                  <a:pos x="0" y="0"/>
                </a:cxn>
                <a:cxn ang="0">
                  <a:pos x="456" y="144"/>
                </a:cxn>
                <a:cxn ang="0">
                  <a:pos x="456" y="472"/>
                </a:cxn>
                <a:cxn ang="0">
                  <a:pos x="0" y="616"/>
                </a:cxn>
                <a:cxn ang="0">
                  <a:pos x="0" y="0"/>
                </a:cxn>
              </a:cxnLst>
              <a:rect l="0" t="0" r="r" b="b"/>
              <a:pathLst>
                <a:path w="456" h="616">
                  <a:moveTo>
                    <a:pt x="0" y="0"/>
                  </a:moveTo>
                  <a:lnTo>
                    <a:pt x="456" y="144"/>
                  </a:lnTo>
                  <a:lnTo>
                    <a:pt x="456" y="472"/>
                  </a:lnTo>
                  <a:lnTo>
                    <a:pt x="0" y="616"/>
                  </a:lnTo>
                  <a:lnTo>
                    <a:pt x="0" y="0"/>
                  </a:lnTo>
                  <a:close/>
                </a:path>
              </a:pathLst>
            </a:custGeom>
            <a:solidFill>
              <a:srgbClr val="990000"/>
            </a:solidFill>
            <a:ln w="9525">
              <a:no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40" name="Freeform 139"/>
            <p:cNvSpPr>
              <a:spLocks/>
            </p:cNvSpPr>
            <p:nvPr/>
          </p:nvSpPr>
          <p:spPr bwMode="auto">
            <a:xfrm>
              <a:off x="5359400" y="2603500"/>
              <a:ext cx="723900" cy="977900"/>
            </a:xfrm>
            <a:custGeom>
              <a:avLst/>
              <a:gdLst/>
              <a:ahLst/>
              <a:cxnLst>
                <a:cxn ang="0">
                  <a:pos x="0" y="0"/>
                </a:cxn>
                <a:cxn ang="0">
                  <a:pos x="456" y="144"/>
                </a:cxn>
                <a:cxn ang="0">
                  <a:pos x="456" y="472"/>
                </a:cxn>
                <a:cxn ang="0">
                  <a:pos x="0" y="616"/>
                </a:cxn>
                <a:cxn ang="0">
                  <a:pos x="0" y="0"/>
                </a:cxn>
              </a:cxnLst>
              <a:rect l="0" t="0" r="r" b="b"/>
              <a:pathLst>
                <a:path w="456" h="616">
                  <a:moveTo>
                    <a:pt x="0" y="0"/>
                  </a:moveTo>
                  <a:lnTo>
                    <a:pt x="456" y="144"/>
                  </a:lnTo>
                  <a:lnTo>
                    <a:pt x="456" y="472"/>
                  </a:lnTo>
                  <a:lnTo>
                    <a:pt x="0" y="616"/>
                  </a:lnTo>
                  <a:lnTo>
                    <a:pt x="0" y="0"/>
                  </a:lnTo>
                  <a:close/>
                </a:path>
              </a:pathLst>
            </a:custGeom>
            <a:solidFill>
              <a:srgbClr val="990000"/>
            </a:solidFill>
            <a:ln w="12700">
              <a:solidFill>
                <a:srgbClr val="990000"/>
              </a:solidFill>
              <a:prstDash val="solid"/>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41" name="Line 2065"/>
            <p:cNvSpPr>
              <a:spLocks noChangeShapeType="1"/>
            </p:cNvSpPr>
            <p:nvPr/>
          </p:nvSpPr>
          <p:spPr bwMode="auto">
            <a:xfrm>
              <a:off x="5829300" y="3086100"/>
              <a:ext cx="1625600" cy="1588"/>
            </a:xfrm>
            <a:prstGeom prst="line">
              <a:avLst/>
            </a:prstGeom>
            <a:noFill/>
            <a:ln w="12700">
              <a:solidFill>
                <a:srgbClr val="3300CC"/>
              </a:solid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42" name="Line 2066"/>
            <p:cNvSpPr>
              <a:spLocks noChangeShapeType="1"/>
            </p:cNvSpPr>
            <p:nvPr/>
          </p:nvSpPr>
          <p:spPr bwMode="auto">
            <a:xfrm flipH="1" flipV="1">
              <a:off x="5384800" y="3352800"/>
              <a:ext cx="127000" cy="38100"/>
            </a:xfrm>
            <a:prstGeom prst="line">
              <a:avLst/>
            </a:prstGeom>
            <a:noFill/>
            <a:ln w="12700">
              <a:solidFill>
                <a:srgbClr val="3300CC"/>
              </a:solid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43" name="Line 2067"/>
            <p:cNvSpPr>
              <a:spLocks noChangeShapeType="1"/>
            </p:cNvSpPr>
            <p:nvPr/>
          </p:nvSpPr>
          <p:spPr bwMode="auto">
            <a:xfrm flipH="1" flipV="1">
              <a:off x="5130800" y="3276600"/>
              <a:ext cx="127000" cy="38100"/>
            </a:xfrm>
            <a:prstGeom prst="line">
              <a:avLst/>
            </a:prstGeom>
            <a:noFill/>
            <a:ln w="12700">
              <a:solidFill>
                <a:srgbClr val="3300CC"/>
              </a:solid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44" name="Line 2068"/>
            <p:cNvSpPr>
              <a:spLocks noChangeShapeType="1"/>
            </p:cNvSpPr>
            <p:nvPr/>
          </p:nvSpPr>
          <p:spPr bwMode="auto">
            <a:xfrm flipH="1" flipV="1">
              <a:off x="4876800" y="3213100"/>
              <a:ext cx="127000" cy="38100"/>
            </a:xfrm>
            <a:prstGeom prst="line">
              <a:avLst/>
            </a:prstGeom>
            <a:noFill/>
            <a:ln w="12700">
              <a:solidFill>
                <a:srgbClr val="3300CC"/>
              </a:solid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45" name="Line 2069"/>
            <p:cNvSpPr>
              <a:spLocks noChangeShapeType="1"/>
            </p:cNvSpPr>
            <p:nvPr/>
          </p:nvSpPr>
          <p:spPr bwMode="auto">
            <a:xfrm flipH="1" flipV="1">
              <a:off x="4622800" y="3136900"/>
              <a:ext cx="127000" cy="38100"/>
            </a:xfrm>
            <a:prstGeom prst="line">
              <a:avLst/>
            </a:prstGeom>
            <a:noFill/>
            <a:ln w="12700">
              <a:solidFill>
                <a:srgbClr val="3300CC"/>
              </a:solid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46" name="Line 2070"/>
            <p:cNvSpPr>
              <a:spLocks noChangeShapeType="1"/>
            </p:cNvSpPr>
            <p:nvPr/>
          </p:nvSpPr>
          <p:spPr bwMode="auto">
            <a:xfrm flipH="1" flipV="1">
              <a:off x="4368800" y="3073400"/>
              <a:ext cx="127000" cy="38100"/>
            </a:xfrm>
            <a:prstGeom prst="line">
              <a:avLst/>
            </a:prstGeom>
            <a:noFill/>
            <a:ln w="12700">
              <a:solidFill>
                <a:srgbClr val="3300CC"/>
              </a:solid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47" name="Line 2071"/>
            <p:cNvSpPr>
              <a:spLocks noChangeShapeType="1"/>
            </p:cNvSpPr>
            <p:nvPr/>
          </p:nvSpPr>
          <p:spPr bwMode="auto">
            <a:xfrm flipH="1" flipV="1">
              <a:off x="4114800" y="2997200"/>
              <a:ext cx="127000" cy="38100"/>
            </a:xfrm>
            <a:prstGeom prst="line">
              <a:avLst/>
            </a:prstGeom>
            <a:noFill/>
            <a:ln w="12700">
              <a:solidFill>
                <a:srgbClr val="3300CC"/>
              </a:solid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48" name="Line 2072"/>
            <p:cNvSpPr>
              <a:spLocks noChangeShapeType="1"/>
            </p:cNvSpPr>
            <p:nvPr/>
          </p:nvSpPr>
          <p:spPr bwMode="auto">
            <a:xfrm flipH="1" flipV="1">
              <a:off x="3860800" y="2933700"/>
              <a:ext cx="127000" cy="38100"/>
            </a:xfrm>
            <a:prstGeom prst="line">
              <a:avLst/>
            </a:prstGeom>
            <a:noFill/>
            <a:ln w="12700">
              <a:solidFill>
                <a:srgbClr val="3300CC"/>
              </a:solid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49" name="Line 2073"/>
            <p:cNvSpPr>
              <a:spLocks noChangeShapeType="1"/>
            </p:cNvSpPr>
            <p:nvPr/>
          </p:nvSpPr>
          <p:spPr bwMode="auto">
            <a:xfrm flipH="1" flipV="1">
              <a:off x="3606800" y="2857500"/>
              <a:ext cx="127000" cy="38100"/>
            </a:xfrm>
            <a:prstGeom prst="line">
              <a:avLst/>
            </a:prstGeom>
            <a:noFill/>
            <a:ln w="12700">
              <a:solidFill>
                <a:srgbClr val="3300CC"/>
              </a:solid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50" name="Line 2074"/>
            <p:cNvSpPr>
              <a:spLocks noChangeShapeType="1"/>
            </p:cNvSpPr>
            <p:nvPr/>
          </p:nvSpPr>
          <p:spPr bwMode="auto">
            <a:xfrm flipH="1" flipV="1">
              <a:off x="3352800" y="2794000"/>
              <a:ext cx="127000" cy="38100"/>
            </a:xfrm>
            <a:prstGeom prst="line">
              <a:avLst/>
            </a:prstGeom>
            <a:noFill/>
            <a:ln w="12700">
              <a:solidFill>
                <a:srgbClr val="3300CC"/>
              </a:solid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51" name="Line 2075"/>
            <p:cNvSpPr>
              <a:spLocks noChangeShapeType="1"/>
            </p:cNvSpPr>
            <p:nvPr/>
          </p:nvSpPr>
          <p:spPr bwMode="auto">
            <a:xfrm flipH="1" flipV="1">
              <a:off x="3098800" y="2717800"/>
              <a:ext cx="127000" cy="38100"/>
            </a:xfrm>
            <a:prstGeom prst="line">
              <a:avLst/>
            </a:prstGeom>
            <a:noFill/>
            <a:ln w="12700">
              <a:solidFill>
                <a:srgbClr val="3300CC"/>
              </a:solid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52" name="Line 2076"/>
            <p:cNvSpPr>
              <a:spLocks noChangeShapeType="1"/>
            </p:cNvSpPr>
            <p:nvPr/>
          </p:nvSpPr>
          <p:spPr bwMode="auto">
            <a:xfrm flipH="1" flipV="1">
              <a:off x="2844800" y="2654300"/>
              <a:ext cx="127000" cy="38100"/>
            </a:xfrm>
            <a:prstGeom prst="line">
              <a:avLst/>
            </a:prstGeom>
            <a:noFill/>
            <a:ln w="12700">
              <a:solidFill>
                <a:srgbClr val="3300CC"/>
              </a:solid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53" name="Oval 152"/>
            <p:cNvSpPr>
              <a:spLocks noChangeArrowheads="1"/>
            </p:cNvSpPr>
            <p:nvPr/>
          </p:nvSpPr>
          <p:spPr bwMode="auto">
            <a:xfrm>
              <a:off x="5505450" y="3371850"/>
              <a:ext cx="38100" cy="63500"/>
            </a:xfrm>
            <a:prstGeom prst="ellipse">
              <a:avLst/>
            </a:prstGeom>
            <a:solidFill>
              <a:srgbClr val="FFFF00"/>
            </a:solidFill>
            <a:ln w="12700">
              <a:solidFill>
                <a:srgbClr val="FFFF00"/>
              </a:solid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54" name="Freeform 153"/>
            <p:cNvSpPr>
              <a:spLocks/>
            </p:cNvSpPr>
            <p:nvPr/>
          </p:nvSpPr>
          <p:spPr bwMode="auto">
            <a:xfrm>
              <a:off x="3200400" y="1625600"/>
              <a:ext cx="279400" cy="101600"/>
            </a:xfrm>
            <a:custGeom>
              <a:avLst/>
              <a:gdLst/>
              <a:ahLst/>
              <a:cxnLst>
                <a:cxn ang="0">
                  <a:pos x="176" y="64"/>
                </a:cxn>
                <a:cxn ang="0">
                  <a:pos x="176" y="40"/>
                </a:cxn>
                <a:cxn ang="0">
                  <a:pos x="168" y="32"/>
                </a:cxn>
                <a:cxn ang="0">
                  <a:pos x="168" y="24"/>
                </a:cxn>
                <a:cxn ang="0">
                  <a:pos x="160" y="24"/>
                </a:cxn>
                <a:cxn ang="0">
                  <a:pos x="152" y="24"/>
                </a:cxn>
                <a:cxn ang="0">
                  <a:pos x="136" y="32"/>
                </a:cxn>
                <a:cxn ang="0">
                  <a:pos x="120" y="48"/>
                </a:cxn>
                <a:cxn ang="0">
                  <a:pos x="104" y="48"/>
                </a:cxn>
                <a:cxn ang="0">
                  <a:pos x="96" y="40"/>
                </a:cxn>
                <a:cxn ang="0">
                  <a:pos x="80" y="16"/>
                </a:cxn>
                <a:cxn ang="0">
                  <a:pos x="72" y="8"/>
                </a:cxn>
                <a:cxn ang="0">
                  <a:pos x="56" y="0"/>
                </a:cxn>
                <a:cxn ang="0">
                  <a:pos x="40" y="0"/>
                </a:cxn>
                <a:cxn ang="0">
                  <a:pos x="24" y="8"/>
                </a:cxn>
                <a:cxn ang="0">
                  <a:pos x="0" y="8"/>
                </a:cxn>
              </a:cxnLst>
              <a:rect l="0" t="0" r="r" b="b"/>
              <a:pathLst>
                <a:path w="176" h="64">
                  <a:moveTo>
                    <a:pt x="176" y="64"/>
                  </a:moveTo>
                  <a:lnTo>
                    <a:pt x="176" y="40"/>
                  </a:lnTo>
                  <a:lnTo>
                    <a:pt x="168" y="32"/>
                  </a:lnTo>
                  <a:lnTo>
                    <a:pt x="168" y="24"/>
                  </a:lnTo>
                  <a:lnTo>
                    <a:pt x="160" y="24"/>
                  </a:lnTo>
                  <a:lnTo>
                    <a:pt x="152" y="24"/>
                  </a:lnTo>
                  <a:lnTo>
                    <a:pt x="136" y="32"/>
                  </a:lnTo>
                  <a:lnTo>
                    <a:pt x="120" y="48"/>
                  </a:lnTo>
                  <a:lnTo>
                    <a:pt x="104" y="48"/>
                  </a:lnTo>
                  <a:lnTo>
                    <a:pt x="96" y="40"/>
                  </a:lnTo>
                  <a:lnTo>
                    <a:pt x="80" y="16"/>
                  </a:lnTo>
                  <a:lnTo>
                    <a:pt x="72" y="8"/>
                  </a:lnTo>
                  <a:lnTo>
                    <a:pt x="56" y="0"/>
                  </a:lnTo>
                  <a:lnTo>
                    <a:pt x="40" y="0"/>
                  </a:lnTo>
                  <a:lnTo>
                    <a:pt x="24" y="8"/>
                  </a:lnTo>
                  <a:lnTo>
                    <a:pt x="0" y="8"/>
                  </a:lnTo>
                </a:path>
              </a:pathLst>
            </a:custGeom>
            <a:noFill/>
            <a:ln w="12700">
              <a:solidFill>
                <a:srgbClr val="FFFF00"/>
              </a:solidFill>
              <a:prstDash val="solid"/>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55" name="Freeform 154"/>
            <p:cNvSpPr>
              <a:spLocks/>
            </p:cNvSpPr>
            <p:nvPr/>
          </p:nvSpPr>
          <p:spPr bwMode="auto">
            <a:xfrm>
              <a:off x="3644900" y="1841500"/>
              <a:ext cx="279400" cy="127000"/>
            </a:xfrm>
            <a:custGeom>
              <a:avLst/>
              <a:gdLst/>
              <a:ahLst/>
              <a:cxnLst>
                <a:cxn ang="0">
                  <a:pos x="0" y="0"/>
                </a:cxn>
                <a:cxn ang="0">
                  <a:pos x="8" y="24"/>
                </a:cxn>
                <a:cxn ang="0">
                  <a:pos x="8" y="32"/>
                </a:cxn>
                <a:cxn ang="0">
                  <a:pos x="8" y="40"/>
                </a:cxn>
                <a:cxn ang="0">
                  <a:pos x="16" y="40"/>
                </a:cxn>
                <a:cxn ang="0">
                  <a:pos x="24" y="40"/>
                </a:cxn>
                <a:cxn ang="0">
                  <a:pos x="48" y="32"/>
                </a:cxn>
                <a:cxn ang="0">
                  <a:pos x="64" y="24"/>
                </a:cxn>
                <a:cxn ang="0">
                  <a:pos x="72" y="24"/>
                </a:cxn>
                <a:cxn ang="0">
                  <a:pos x="88" y="32"/>
                </a:cxn>
                <a:cxn ang="0">
                  <a:pos x="96" y="56"/>
                </a:cxn>
                <a:cxn ang="0">
                  <a:pos x="104" y="72"/>
                </a:cxn>
                <a:cxn ang="0">
                  <a:pos x="120" y="80"/>
                </a:cxn>
                <a:cxn ang="0">
                  <a:pos x="136" y="80"/>
                </a:cxn>
                <a:cxn ang="0">
                  <a:pos x="152" y="80"/>
                </a:cxn>
                <a:cxn ang="0">
                  <a:pos x="176" y="80"/>
                </a:cxn>
              </a:cxnLst>
              <a:rect l="0" t="0" r="r" b="b"/>
              <a:pathLst>
                <a:path w="176" h="80">
                  <a:moveTo>
                    <a:pt x="0" y="0"/>
                  </a:moveTo>
                  <a:lnTo>
                    <a:pt x="8" y="24"/>
                  </a:lnTo>
                  <a:lnTo>
                    <a:pt x="8" y="32"/>
                  </a:lnTo>
                  <a:lnTo>
                    <a:pt x="8" y="40"/>
                  </a:lnTo>
                  <a:lnTo>
                    <a:pt x="16" y="40"/>
                  </a:lnTo>
                  <a:lnTo>
                    <a:pt x="24" y="40"/>
                  </a:lnTo>
                  <a:lnTo>
                    <a:pt x="48" y="32"/>
                  </a:lnTo>
                  <a:lnTo>
                    <a:pt x="64" y="24"/>
                  </a:lnTo>
                  <a:lnTo>
                    <a:pt x="72" y="24"/>
                  </a:lnTo>
                  <a:lnTo>
                    <a:pt x="88" y="32"/>
                  </a:lnTo>
                  <a:lnTo>
                    <a:pt x="96" y="56"/>
                  </a:lnTo>
                  <a:lnTo>
                    <a:pt x="104" y="72"/>
                  </a:lnTo>
                  <a:lnTo>
                    <a:pt x="120" y="80"/>
                  </a:lnTo>
                  <a:lnTo>
                    <a:pt x="136" y="80"/>
                  </a:lnTo>
                  <a:lnTo>
                    <a:pt x="152" y="80"/>
                  </a:lnTo>
                  <a:lnTo>
                    <a:pt x="176" y="80"/>
                  </a:lnTo>
                </a:path>
              </a:pathLst>
            </a:custGeom>
            <a:noFill/>
            <a:ln w="12700">
              <a:solidFill>
                <a:srgbClr val="FFFF00"/>
              </a:solidFill>
              <a:prstDash val="solid"/>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56" name="Freeform 155"/>
            <p:cNvSpPr>
              <a:spLocks/>
            </p:cNvSpPr>
            <p:nvPr/>
          </p:nvSpPr>
          <p:spPr bwMode="auto">
            <a:xfrm>
              <a:off x="3568700" y="1854200"/>
              <a:ext cx="127000" cy="381000"/>
            </a:xfrm>
            <a:custGeom>
              <a:avLst/>
              <a:gdLst/>
              <a:ahLst/>
              <a:cxnLst>
                <a:cxn ang="0">
                  <a:pos x="16" y="0"/>
                </a:cxn>
                <a:cxn ang="0">
                  <a:pos x="8" y="16"/>
                </a:cxn>
                <a:cxn ang="0">
                  <a:pos x="0" y="32"/>
                </a:cxn>
                <a:cxn ang="0">
                  <a:pos x="8" y="48"/>
                </a:cxn>
                <a:cxn ang="0">
                  <a:pos x="24" y="64"/>
                </a:cxn>
                <a:cxn ang="0">
                  <a:pos x="40" y="80"/>
                </a:cxn>
                <a:cxn ang="0">
                  <a:pos x="48" y="88"/>
                </a:cxn>
                <a:cxn ang="0">
                  <a:pos x="48" y="112"/>
                </a:cxn>
                <a:cxn ang="0">
                  <a:pos x="48" y="136"/>
                </a:cxn>
                <a:cxn ang="0">
                  <a:pos x="48" y="152"/>
                </a:cxn>
                <a:cxn ang="0">
                  <a:pos x="48" y="176"/>
                </a:cxn>
                <a:cxn ang="0">
                  <a:pos x="56" y="192"/>
                </a:cxn>
                <a:cxn ang="0">
                  <a:pos x="72" y="208"/>
                </a:cxn>
                <a:cxn ang="0">
                  <a:pos x="80" y="240"/>
                </a:cxn>
              </a:cxnLst>
              <a:rect l="0" t="0" r="r" b="b"/>
              <a:pathLst>
                <a:path w="80" h="240">
                  <a:moveTo>
                    <a:pt x="16" y="0"/>
                  </a:moveTo>
                  <a:lnTo>
                    <a:pt x="8" y="16"/>
                  </a:lnTo>
                  <a:lnTo>
                    <a:pt x="0" y="32"/>
                  </a:lnTo>
                  <a:lnTo>
                    <a:pt x="8" y="48"/>
                  </a:lnTo>
                  <a:lnTo>
                    <a:pt x="24" y="64"/>
                  </a:lnTo>
                  <a:lnTo>
                    <a:pt x="40" y="80"/>
                  </a:lnTo>
                  <a:lnTo>
                    <a:pt x="48" y="88"/>
                  </a:lnTo>
                  <a:lnTo>
                    <a:pt x="48" y="112"/>
                  </a:lnTo>
                  <a:lnTo>
                    <a:pt x="48" y="136"/>
                  </a:lnTo>
                  <a:lnTo>
                    <a:pt x="48" y="152"/>
                  </a:lnTo>
                  <a:lnTo>
                    <a:pt x="48" y="176"/>
                  </a:lnTo>
                  <a:lnTo>
                    <a:pt x="56" y="192"/>
                  </a:lnTo>
                  <a:lnTo>
                    <a:pt x="72" y="208"/>
                  </a:lnTo>
                  <a:lnTo>
                    <a:pt x="80" y="240"/>
                  </a:lnTo>
                </a:path>
              </a:pathLst>
            </a:custGeom>
            <a:noFill/>
            <a:ln w="12700">
              <a:solidFill>
                <a:srgbClr val="FFFF00"/>
              </a:solidFill>
              <a:prstDash val="solid"/>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57" name="Freeform 156"/>
            <p:cNvSpPr>
              <a:spLocks/>
            </p:cNvSpPr>
            <p:nvPr/>
          </p:nvSpPr>
          <p:spPr bwMode="auto">
            <a:xfrm>
              <a:off x="3708400" y="1536700"/>
              <a:ext cx="254000" cy="241300"/>
            </a:xfrm>
            <a:custGeom>
              <a:avLst/>
              <a:gdLst/>
              <a:ahLst/>
              <a:cxnLst>
                <a:cxn ang="0">
                  <a:pos x="0" y="128"/>
                </a:cxn>
                <a:cxn ang="0">
                  <a:pos x="16" y="144"/>
                </a:cxn>
                <a:cxn ang="0">
                  <a:pos x="24" y="152"/>
                </a:cxn>
                <a:cxn ang="0">
                  <a:pos x="32" y="144"/>
                </a:cxn>
                <a:cxn ang="0">
                  <a:pos x="40" y="128"/>
                </a:cxn>
                <a:cxn ang="0">
                  <a:pos x="48" y="104"/>
                </a:cxn>
                <a:cxn ang="0">
                  <a:pos x="56" y="88"/>
                </a:cxn>
                <a:cxn ang="0">
                  <a:pos x="64" y="72"/>
                </a:cxn>
                <a:cxn ang="0">
                  <a:pos x="80" y="64"/>
                </a:cxn>
                <a:cxn ang="0">
                  <a:pos x="96" y="64"/>
                </a:cxn>
                <a:cxn ang="0">
                  <a:pos x="104" y="64"/>
                </a:cxn>
                <a:cxn ang="0">
                  <a:pos x="120" y="56"/>
                </a:cxn>
                <a:cxn ang="0">
                  <a:pos x="128" y="40"/>
                </a:cxn>
                <a:cxn ang="0">
                  <a:pos x="144" y="16"/>
                </a:cxn>
                <a:cxn ang="0">
                  <a:pos x="160" y="0"/>
                </a:cxn>
              </a:cxnLst>
              <a:rect l="0" t="0" r="r" b="b"/>
              <a:pathLst>
                <a:path w="160" h="152">
                  <a:moveTo>
                    <a:pt x="0" y="128"/>
                  </a:moveTo>
                  <a:lnTo>
                    <a:pt x="16" y="144"/>
                  </a:lnTo>
                  <a:lnTo>
                    <a:pt x="24" y="152"/>
                  </a:lnTo>
                  <a:lnTo>
                    <a:pt x="32" y="144"/>
                  </a:lnTo>
                  <a:lnTo>
                    <a:pt x="40" y="128"/>
                  </a:lnTo>
                  <a:lnTo>
                    <a:pt x="48" y="104"/>
                  </a:lnTo>
                  <a:lnTo>
                    <a:pt x="56" y="88"/>
                  </a:lnTo>
                  <a:lnTo>
                    <a:pt x="64" y="72"/>
                  </a:lnTo>
                  <a:lnTo>
                    <a:pt x="80" y="64"/>
                  </a:lnTo>
                  <a:lnTo>
                    <a:pt x="96" y="64"/>
                  </a:lnTo>
                  <a:lnTo>
                    <a:pt x="104" y="64"/>
                  </a:lnTo>
                  <a:lnTo>
                    <a:pt x="120" y="56"/>
                  </a:lnTo>
                  <a:lnTo>
                    <a:pt x="128" y="40"/>
                  </a:lnTo>
                  <a:lnTo>
                    <a:pt x="144" y="16"/>
                  </a:lnTo>
                  <a:lnTo>
                    <a:pt x="160" y="0"/>
                  </a:lnTo>
                </a:path>
              </a:pathLst>
            </a:custGeom>
            <a:noFill/>
            <a:ln w="12700">
              <a:solidFill>
                <a:srgbClr val="FFFF00"/>
              </a:solidFill>
              <a:prstDash val="solid"/>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58" name="Freeform 157"/>
            <p:cNvSpPr>
              <a:spLocks/>
            </p:cNvSpPr>
            <p:nvPr/>
          </p:nvSpPr>
          <p:spPr bwMode="auto">
            <a:xfrm>
              <a:off x="3263900" y="1778000"/>
              <a:ext cx="241300" cy="254000"/>
            </a:xfrm>
            <a:custGeom>
              <a:avLst/>
              <a:gdLst/>
              <a:ahLst/>
              <a:cxnLst>
                <a:cxn ang="0">
                  <a:pos x="152" y="16"/>
                </a:cxn>
                <a:cxn ang="0">
                  <a:pos x="136" y="0"/>
                </a:cxn>
                <a:cxn ang="0">
                  <a:pos x="128" y="0"/>
                </a:cxn>
                <a:cxn ang="0">
                  <a:pos x="120" y="0"/>
                </a:cxn>
                <a:cxn ang="0">
                  <a:pos x="120" y="8"/>
                </a:cxn>
                <a:cxn ang="0">
                  <a:pos x="112" y="16"/>
                </a:cxn>
                <a:cxn ang="0">
                  <a:pos x="104" y="40"/>
                </a:cxn>
                <a:cxn ang="0">
                  <a:pos x="96" y="64"/>
                </a:cxn>
                <a:cxn ang="0">
                  <a:pos x="88" y="80"/>
                </a:cxn>
                <a:cxn ang="0">
                  <a:pos x="80" y="80"/>
                </a:cxn>
                <a:cxn ang="0">
                  <a:pos x="64" y="80"/>
                </a:cxn>
                <a:cxn ang="0">
                  <a:pos x="48" y="88"/>
                </a:cxn>
                <a:cxn ang="0">
                  <a:pos x="32" y="96"/>
                </a:cxn>
                <a:cxn ang="0">
                  <a:pos x="24" y="112"/>
                </a:cxn>
                <a:cxn ang="0">
                  <a:pos x="16" y="136"/>
                </a:cxn>
                <a:cxn ang="0">
                  <a:pos x="0" y="160"/>
                </a:cxn>
              </a:cxnLst>
              <a:rect l="0" t="0" r="r" b="b"/>
              <a:pathLst>
                <a:path w="152" h="160">
                  <a:moveTo>
                    <a:pt x="152" y="16"/>
                  </a:moveTo>
                  <a:lnTo>
                    <a:pt x="136" y="0"/>
                  </a:lnTo>
                  <a:lnTo>
                    <a:pt x="128" y="0"/>
                  </a:lnTo>
                  <a:lnTo>
                    <a:pt x="120" y="0"/>
                  </a:lnTo>
                  <a:lnTo>
                    <a:pt x="120" y="8"/>
                  </a:lnTo>
                  <a:lnTo>
                    <a:pt x="112" y="16"/>
                  </a:lnTo>
                  <a:lnTo>
                    <a:pt x="104" y="40"/>
                  </a:lnTo>
                  <a:lnTo>
                    <a:pt x="96" y="64"/>
                  </a:lnTo>
                  <a:lnTo>
                    <a:pt x="88" y="80"/>
                  </a:lnTo>
                  <a:lnTo>
                    <a:pt x="80" y="80"/>
                  </a:lnTo>
                  <a:lnTo>
                    <a:pt x="64" y="80"/>
                  </a:lnTo>
                  <a:lnTo>
                    <a:pt x="48" y="88"/>
                  </a:lnTo>
                  <a:lnTo>
                    <a:pt x="32" y="96"/>
                  </a:lnTo>
                  <a:lnTo>
                    <a:pt x="24" y="112"/>
                  </a:lnTo>
                  <a:lnTo>
                    <a:pt x="16" y="136"/>
                  </a:lnTo>
                  <a:lnTo>
                    <a:pt x="0" y="160"/>
                  </a:lnTo>
                </a:path>
              </a:pathLst>
            </a:custGeom>
            <a:noFill/>
            <a:ln w="12700">
              <a:solidFill>
                <a:srgbClr val="FFFF00"/>
              </a:solidFill>
              <a:prstDash val="solid"/>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59" name="Freeform 158"/>
            <p:cNvSpPr>
              <a:spLocks/>
            </p:cNvSpPr>
            <p:nvPr/>
          </p:nvSpPr>
          <p:spPr bwMode="auto">
            <a:xfrm>
              <a:off x="3327400" y="1333500"/>
              <a:ext cx="215900" cy="292100"/>
            </a:xfrm>
            <a:custGeom>
              <a:avLst/>
              <a:gdLst/>
              <a:ahLst/>
              <a:cxnLst>
                <a:cxn ang="0">
                  <a:pos x="128" y="184"/>
                </a:cxn>
                <a:cxn ang="0">
                  <a:pos x="136" y="160"/>
                </a:cxn>
                <a:cxn ang="0">
                  <a:pos x="128" y="136"/>
                </a:cxn>
                <a:cxn ang="0">
                  <a:pos x="120" y="128"/>
                </a:cxn>
                <a:cxn ang="0">
                  <a:pos x="96" y="128"/>
                </a:cxn>
                <a:cxn ang="0">
                  <a:pos x="80" y="120"/>
                </a:cxn>
                <a:cxn ang="0">
                  <a:pos x="72" y="112"/>
                </a:cxn>
                <a:cxn ang="0">
                  <a:pos x="64" y="96"/>
                </a:cxn>
                <a:cxn ang="0">
                  <a:pos x="64" y="72"/>
                </a:cxn>
                <a:cxn ang="0">
                  <a:pos x="56" y="48"/>
                </a:cxn>
                <a:cxn ang="0">
                  <a:pos x="48" y="32"/>
                </a:cxn>
                <a:cxn ang="0">
                  <a:pos x="40" y="24"/>
                </a:cxn>
                <a:cxn ang="0">
                  <a:pos x="16" y="16"/>
                </a:cxn>
                <a:cxn ang="0">
                  <a:pos x="0" y="0"/>
                </a:cxn>
              </a:cxnLst>
              <a:rect l="0" t="0" r="r" b="b"/>
              <a:pathLst>
                <a:path w="136" h="184">
                  <a:moveTo>
                    <a:pt x="128" y="184"/>
                  </a:moveTo>
                  <a:lnTo>
                    <a:pt x="136" y="160"/>
                  </a:lnTo>
                  <a:lnTo>
                    <a:pt x="128" y="136"/>
                  </a:lnTo>
                  <a:lnTo>
                    <a:pt x="120" y="128"/>
                  </a:lnTo>
                  <a:lnTo>
                    <a:pt x="96" y="128"/>
                  </a:lnTo>
                  <a:lnTo>
                    <a:pt x="80" y="120"/>
                  </a:lnTo>
                  <a:lnTo>
                    <a:pt x="72" y="112"/>
                  </a:lnTo>
                  <a:lnTo>
                    <a:pt x="64" y="96"/>
                  </a:lnTo>
                  <a:lnTo>
                    <a:pt x="64" y="72"/>
                  </a:lnTo>
                  <a:lnTo>
                    <a:pt x="56" y="48"/>
                  </a:lnTo>
                  <a:lnTo>
                    <a:pt x="48" y="32"/>
                  </a:lnTo>
                  <a:lnTo>
                    <a:pt x="40" y="24"/>
                  </a:lnTo>
                  <a:lnTo>
                    <a:pt x="16" y="16"/>
                  </a:lnTo>
                  <a:lnTo>
                    <a:pt x="0" y="0"/>
                  </a:lnTo>
                </a:path>
              </a:pathLst>
            </a:custGeom>
            <a:noFill/>
            <a:ln w="12700">
              <a:solidFill>
                <a:srgbClr val="FFFF00"/>
              </a:solidFill>
              <a:prstDash val="solid"/>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60" name="Freeform 159"/>
            <p:cNvSpPr>
              <a:spLocks/>
            </p:cNvSpPr>
            <p:nvPr/>
          </p:nvSpPr>
          <p:spPr bwMode="auto">
            <a:xfrm>
              <a:off x="3632200" y="1219200"/>
              <a:ext cx="50800" cy="419100"/>
            </a:xfrm>
            <a:custGeom>
              <a:avLst/>
              <a:gdLst/>
              <a:ahLst/>
              <a:cxnLst>
                <a:cxn ang="0">
                  <a:pos x="0" y="264"/>
                </a:cxn>
                <a:cxn ang="0">
                  <a:pos x="16" y="248"/>
                </a:cxn>
                <a:cxn ang="0">
                  <a:pos x="32" y="240"/>
                </a:cxn>
                <a:cxn ang="0">
                  <a:pos x="24" y="216"/>
                </a:cxn>
                <a:cxn ang="0">
                  <a:pos x="8" y="192"/>
                </a:cxn>
                <a:cxn ang="0">
                  <a:pos x="0" y="176"/>
                </a:cxn>
                <a:cxn ang="0">
                  <a:pos x="0" y="160"/>
                </a:cxn>
                <a:cxn ang="0">
                  <a:pos x="0" y="136"/>
                </a:cxn>
                <a:cxn ang="0">
                  <a:pos x="8" y="120"/>
                </a:cxn>
                <a:cxn ang="0">
                  <a:pos x="16" y="104"/>
                </a:cxn>
                <a:cxn ang="0">
                  <a:pos x="16" y="80"/>
                </a:cxn>
                <a:cxn ang="0">
                  <a:pos x="16" y="64"/>
                </a:cxn>
                <a:cxn ang="0">
                  <a:pos x="8" y="32"/>
                </a:cxn>
                <a:cxn ang="0">
                  <a:pos x="0" y="0"/>
                </a:cxn>
              </a:cxnLst>
              <a:rect l="0" t="0" r="r" b="b"/>
              <a:pathLst>
                <a:path w="32" h="264">
                  <a:moveTo>
                    <a:pt x="0" y="264"/>
                  </a:moveTo>
                  <a:lnTo>
                    <a:pt x="16" y="248"/>
                  </a:lnTo>
                  <a:lnTo>
                    <a:pt x="32" y="240"/>
                  </a:lnTo>
                  <a:lnTo>
                    <a:pt x="24" y="216"/>
                  </a:lnTo>
                  <a:lnTo>
                    <a:pt x="8" y="192"/>
                  </a:lnTo>
                  <a:lnTo>
                    <a:pt x="0" y="176"/>
                  </a:lnTo>
                  <a:lnTo>
                    <a:pt x="0" y="160"/>
                  </a:lnTo>
                  <a:lnTo>
                    <a:pt x="0" y="136"/>
                  </a:lnTo>
                  <a:lnTo>
                    <a:pt x="8" y="120"/>
                  </a:lnTo>
                  <a:lnTo>
                    <a:pt x="16" y="104"/>
                  </a:lnTo>
                  <a:lnTo>
                    <a:pt x="16" y="80"/>
                  </a:lnTo>
                  <a:lnTo>
                    <a:pt x="16" y="64"/>
                  </a:lnTo>
                  <a:lnTo>
                    <a:pt x="8" y="32"/>
                  </a:lnTo>
                  <a:lnTo>
                    <a:pt x="0" y="0"/>
                  </a:lnTo>
                </a:path>
              </a:pathLst>
            </a:custGeom>
            <a:noFill/>
            <a:ln w="12700">
              <a:solidFill>
                <a:srgbClr val="FFFF00"/>
              </a:solidFill>
              <a:prstDash val="solid"/>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pic>
          <p:nvPicPr>
            <p:cNvPr id="161" name="Picture 160"/>
            <p:cNvPicPr>
              <a:picLocks noChangeAspect="1" noChangeArrowheads="1"/>
            </p:cNvPicPr>
            <p:nvPr/>
          </p:nvPicPr>
          <p:blipFill>
            <a:blip r:embed="rId4"/>
            <a:srcRect/>
            <a:stretch>
              <a:fillRect/>
            </a:stretch>
          </p:blipFill>
          <p:spPr bwMode="auto">
            <a:xfrm>
              <a:off x="2641600" y="2616200"/>
              <a:ext cx="749300" cy="444500"/>
            </a:xfrm>
            <a:prstGeom prst="rect">
              <a:avLst/>
            </a:prstGeom>
            <a:noFill/>
            <a:ln w="9525">
              <a:noFill/>
              <a:miter lim="800000"/>
              <a:headEnd/>
              <a:tailEnd/>
            </a:ln>
          </p:spPr>
        </p:pic>
        <p:pic>
          <p:nvPicPr>
            <p:cNvPr id="162" name="Picture 161"/>
            <p:cNvPicPr>
              <a:picLocks noChangeAspect="1" noChangeArrowheads="1"/>
            </p:cNvPicPr>
            <p:nvPr/>
          </p:nvPicPr>
          <p:blipFill>
            <a:blip r:embed="rId5"/>
            <a:srcRect/>
            <a:stretch>
              <a:fillRect/>
            </a:stretch>
          </p:blipFill>
          <p:spPr bwMode="auto">
            <a:xfrm>
              <a:off x="2641600" y="2616200"/>
              <a:ext cx="749300" cy="444500"/>
            </a:xfrm>
            <a:prstGeom prst="rect">
              <a:avLst/>
            </a:prstGeom>
            <a:noFill/>
            <a:ln w="9525">
              <a:noFill/>
              <a:miter lim="800000"/>
              <a:headEnd/>
              <a:tailEnd/>
            </a:ln>
          </p:spPr>
        </p:pic>
        <p:sp>
          <p:nvSpPr>
            <p:cNvPr id="163" name="Arc 2087"/>
            <p:cNvSpPr>
              <a:spLocks/>
            </p:cNvSpPr>
            <p:nvPr/>
          </p:nvSpPr>
          <p:spPr bwMode="auto">
            <a:xfrm>
              <a:off x="6121400" y="2838450"/>
              <a:ext cx="730250" cy="12763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rgbClr val="3300CC"/>
              </a:solid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64" name="Arc 2088"/>
            <p:cNvSpPr>
              <a:spLocks/>
            </p:cNvSpPr>
            <p:nvPr/>
          </p:nvSpPr>
          <p:spPr bwMode="auto">
            <a:xfrm>
              <a:off x="5448300" y="2686050"/>
              <a:ext cx="1414463" cy="1504950"/>
            </a:xfrm>
            <a:custGeom>
              <a:avLst/>
              <a:gdLst>
                <a:gd name="G0" fmla="+- 0 0 0"/>
                <a:gd name="G1" fmla="+- 21600 0 0"/>
                <a:gd name="G2" fmla="+- 21600 0 0"/>
                <a:gd name="T0" fmla="*/ 0 w 21572"/>
                <a:gd name="T1" fmla="*/ 0 h 21600"/>
                <a:gd name="T2" fmla="*/ 21572 w 21572"/>
                <a:gd name="T3" fmla="*/ 20503 h 21600"/>
                <a:gd name="T4" fmla="*/ 0 w 21572"/>
                <a:gd name="T5" fmla="*/ 21600 h 21600"/>
              </a:gdLst>
              <a:ahLst/>
              <a:cxnLst>
                <a:cxn ang="0">
                  <a:pos x="T0" y="T1"/>
                </a:cxn>
                <a:cxn ang="0">
                  <a:pos x="T2" y="T3"/>
                </a:cxn>
                <a:cxn ang="0">
                  <a:pos x="T4" y="T5"/>
                </a:cxn>
              </a:cxnLst>
              <a:rect l="0" t="0" r="r" b="b"/>
              <a:pathLst>
                <a:path w="21572" h="21600" fill="none" extrusionOk="0">
                  <a:moveTo>
                    <a:pt x="-1" y="0"/>
                  </a:moveTo>
                  <a:cubicBezTo>
                    <a:pt x="11502" y="0"/>
                    <a:pt x="20987" y="9014"/>
                    <a:pt x="21572" y="20502"/>
                  </a:cubicBezTo>
                </a:path>
                <a:path w="21572" h="21600" stroke="0" extrusionOk="0">
                  <a:moveTo>
                    <a:pt x="-1" y="0"/>
                  </a:moveTo>
                  <a:cubicBezTo>
                    <a:pt x="11502" y="0"/>
                    <a:pt x="20987" y="9014"/>
                    <a:pt x="21572" y="20502"/>
                  </a:cubicBezTo>
                  <a:lnTo>
                    <a:pt x="0" y="21600"/>
                  </a:lnTo>
                  <a:close/>
                </a:path>
              </a:pathLst>
            </a:custGeom>
            <a:noFill/>
            <a:ln w="12700">
              <a:solidFill>
                <a:srgbClr val="3300CC"/>
              </a:solid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65" name="Arc 2089"/>
            <p:cNvSpPr>
              <a:spLocks/>
            </p:cNvSpPr>
            <p:nvPr/>
          </p:nvSpPr>
          <p:spPr bwMode="auto">
            <a:xfrm>
              <a:off x="5448300" y="3587750"/>
              <a:ext cx="1416050" cy="539750"/>
            </a:xfrm>
            <a:custGeom>
              <a:avLst/>
              <a:gdLst>
                <a:gd name="G0" fmla="+- 0 0 0"/>
                <a:gd name="G1" fmla="+- 21600 0 0"/>
                <a:gd name="G2" fmla="+- 21600 0 0"/>
                <a:gd name="T0" fmla="*/ 0 w 21594"/>
                <a:gd name="T1" fmla="*/ 0 h 21600"/>
                <a:gd name="T2" fmla="*/ 21594 w 21594"/>
                <a:gd name="T3" fmla="*/ 21090 h 21600"/>
                <a:gd name="T4" fmla="*/ 0 w 21594"/>
                <a:gd name="T5" fmla="*/ 21600 h 21600"/>
              </a:gdLst>
              <a:ahLst/>
              <a:cxnLst>
                <a:cxn ang="0">
                  <a:pos x="T0" y="T1"/>
                </a:cxn>
                <a:cxn ang="0">
                  <a:pos x="T2" y="T3"/>
                </a:cxn>
                <a:cxn ang="0">
                  <a:pos x="T4" y="T5"/>
                </a:cxn>
              </a:cxnLst>
              <a:rect l="0" t="0" r="r" b="b"/>
              <a:pathLst>
                <a:path w="21594" h="21600" fill="none" extrusionOk="0">
                  <a:moveTo>
                    <a:pt x="-1" y="0"/>
                  </a:moveTo>
                  <a:cubicBezTo>
                    <a:pt x="11730" y="0"/>
                    <a:pt x="21317" y="9362"/>
                    <a:pt x="21593" y="21090"/>
                  </a:cubicBezTo>
                </a:path>
                <a:path w="21594" h="21600" stroke="0" extrusionOk="0">
                  <a:moveTo>
                    <a:pt x="-1" y="0"/>
                  </a:moveTo>
                  <a:cubicBezTo>
                    <a:pt x="11730" y="0"/>
                    <a:pt x="21317" y="9362"/>
                    <a:pt x="21593" y="21090"/>
                  </a:cubicBezTo>
                  <a:lnTo>
                    <a:pt x="0" y="21600"/>
                  </a:lnTo>
                  <a:close/>
                </a:path>
              </a:pathLst>
            </a:custGeom>
            <a:noFill/>
            <a:ln w="12700">
              <a:solidFill>
                <a:srgbClr val="3300CC"/>
              </a:solid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66" name="Arc 2090"/>
            <p:cNvSpPr>
              <a:spLocks/>
            </p:cNvSpPr>
            <p:nvPr/>
          </p:nvSpPr>
          <p:spPr bwMode="auto">
            <a:xfrm>
              <a:off x="6121400" y="3384550"/>
              <a:ext cx="741363" cy="755650"/>
            </a:xfrm>
            <a:custGeom>
              <a:avLst/>
              <a:gdLst>
                <a:gd name="G0" fmla="+- 0 0 0"/>
                <a:gd name="G1" fmla="+- 21600 0 0"/>
                <a:gd name="G2" fmla="+- 21600 0 0"/>
                <a:gd name="T0" fmla="*/ 0 w 21572"/>
                <a:gd name="T1" fmla="*/ 0 h 21600"/>
                <a:gd name="T2" fmla="*/ 21572 w 21572"/>
                <a:gd name="T3" fmla="*/ 20507 h 21600"/>
                <a:gd name="T4" fmla="*/ 0 w 21572"/>
                <a:gd name="T5" fmla="*/ 21600 h 21600"/>
              </a:gdLst>
              <a:ahLst/>
              <a:cxnLst>
                <a:cxn ang="0">
                  <a:pos x="T0" y="T1"/>
                </a:cxn>
                <a:cxn ang="0">
                  <a:pos x="T2" y="T3"/>
                </a:cxn>
                <a:cxn ang="0">
                  <a:pos x="T4" y="T5"/>
                </a:cxn>
              </a:cxnLst>
              <a:rect l="0" t="0" r="r" b="b"/>
              <a:pathLst>
                <a:path w="21572" h="21600" fill="none" extrusionOk="0">
                  <a:moveTo>
                    <a:pt x="-1" y="0"/>
                  </a:moveTo>
                  <a:cubicBezTo>
                    <a:pt x="11504" y="0"/>
                    <a:pt x="20990" y="9017"/>
                    <a:pt x="21572" y="20506"/>
                  </a:cubicBezTo>
                </a:path>
                <a:path w="21572" h="21600" stroke="0" extrusionOk="0">
                  <a:moveTo>
                    <a:pt x="-1" y="0"/>
                  </a:moveTo>
                  <a:cubicBezTo>
                    <a:pt x="11504" y="0"/>
                    <a:pt x="20990" y="9017"/>
                    <a:pt x="21572" y="20506"/>
                  </a:cubicBezTo>
                  <a:lnTo>
                    <a:pt x="0" y="21600"/>
                  </a:lnTo>
                  <a:close/>
                </a:path>
              </a:pathLst>
            </a:custGeom>
            <a:noFill/>
            <a:ln w="12700">
              <a:solidFill>
                <a:srgbClr val="3300CC"/>
              </a:solid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67" name="Rectangle 166"/>
            <p:cNvSpPr>
              <a:spLocks noChangeArrowheads="1"/>
            </p:cNvSpPr>
            <p:nvPr/>
          </p:nvSpPr>
          <p:spPr bwMode="auto">
            <a:xfrm>
              <a:off x="4064000" y="1358900"/>
              <a:ext cx="109004"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L</a:t>
              </a:r>
              <a:endParaRPr lang="en-US">
                <a:solidFill>
                  <a:srgbClr val="002060"/>
                </a:solidFill>
              </a:endParaRPr>
            </a:p>
          </p:txBody>
        </p:sp>
        <p:sp>
          <p:nvSpPr>
            <p:cNvPr id="168" name="Rectangle 167"/>
            <p:cNvSpPr>
              <a:spLocks noChangeArrowheads="1"/>
            </p:cNvSpPr>
            <p:nvPr/>
          </p:nvSpPr>
          <p:spPr bwMode="auto">
            <a:xfrm>
              <a:off x="4178300" y="1358900"/>
              <a:ext cx="49694"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i</a:t>
              </a:r>
              <a:endParaRPr lang="en-US">
                <a:solidFill>
                  <a:srgbClr val="002060"/>
                </a:solidFill>
              </a:endParaRPr>
            </a:p>
          </p:txBody>
        </p:sp>
        <p:sp>
          <p:nvSpPr>
            <p:cNvPr id="169" name="Rectangle 168"/>
            <p:cNvSpPr>
              <a:spLocks noChangeArrowheads="1"/>
            </p:cNvSpPr>
            <p:nvPr/>
          </p:nvSpPr>
          <p:spPr bwMode="auto">
            <a:xfrm>
              <a:off x="4229100" y="1358900"/>
              <a:ext cx="109004"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g</a:t>
              </a:r>
              <a:endParaRPr lang="en-US">
                <a:solidFill>
                  <a:srgbClr val="002060"/>
                </a:solidFill>
              </a:endParaRPr>
            </a:p>
          </p:txBody>
        </p:sp>
        <p:sp>
          <p:nvSpPr>
            <p:cNvPr id="170" name="Rectangle 169"/>
            <p:cNvSpPr>
              <a:spLocks noChangeArrowheads="1"/>
            </p:cNvSpPr>
            <p:nvPr/>
          </p:nvSpPr>
          <p:spPr bwMode="auto">
            <a:xfrm>
              <a:off x="4343400" y="1358900"/>
              <a:ext cx="109004"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h</a:t>
              </a:r>
              <a:endParaRPr lang="en-US">
                <a:solidFill>
                  <a:srgbClr val="002060"/>
                </a:solidFill>
              </a:endParaRPr>
            </a:p>
          </p:txBody>
        </p:sp>
        <p:sp>
          <p:nvSpPr>
            <p:cNvPr id="171" name="Rectangle 170"/>
            <p:cNvSpPr>
              <a:spLocks noChangeArrowheads="1"/>
            </p:cNvSpPr>
            <p:nvPr/>
          </p:nvSpPr>
          <p:spPr bwMode="auto">
            <a:xfrm>
              <a:off x="4445000" y="1358900"/>
              <a:ext cx="59312"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t</a:t>
              </a:r>
              <a:endParaRPr lang="en-US">
                <a:solidFill>
                  <a:srgbClr val="002060"/>
                </a:solidFill>
              </a:endParaRPr>
            </a:p>
          </p:txBody>
        </p:sp>
        <p:sp>
          <p:nvSpPr>
            <p:cNvPr id="172" name="Rectangle 171"/>
            <p:cNvSpPr>
              <a:spLocks noChangeArrowheads="1"/>
            </p:cNvSpPr>
            <p:nvPr/>
          </p:nvSpPr>
          <p:spPr bwMode="auto">
            <a:xfrm>
              <a:off x="4508500" y="1358900"/>
              <a:ext cx="49694"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73" name="Rectangle 172"/>
            <p:cNvSpPr>
              <a:spLocks noChangeArrowheads="1"/>
            </p:cNvSpPr>
            <p:nvPr/>
          </p:nvSpPr>
          <p:spPr bwMode="auto">
            <a:xfrm>
              <a:off x="4559300" y="1358900"/>
              <a:ext cx="59312"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a:t>
              </a:r>
              <a:endParaRPr lang="en-US">
                <a:solidFill>
                  <a:srgbClr val="002060"/>
                </a:solidFill>
              </a:endParaRPr>
            </a:p>
          </p:txBody>
        </p:sp>
        <p:sp>
          <p:nvSpPr>
            <p:cNvPr id="174" name="Rectangle 173"/>
            <p:cNvSpPr>
              <a:spLocks noChangeArrowheads="1"/>
            </p:cNvSpPr>
            <p:nvPr/>
          </p:nvSpPr>
          <p:spPr bwMode="auto">
            <a:xfrm>
              <a:off x="4622800" y="1358900"/>
              <a:ext cx="120226"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E</a:t>
              </a:r>
              <a:endParaRPr lang="en-US">
                <a:solidFill>
                  <a:srgbClr val="002060"/>
                </a:solidFill>
              </a:endParaRPr>
            </a:p>
          </p:txBody>
        </p:sp>
        <p:sp>
          <p:nvSpPr>
            <p:cNvPr id="175" name="Rectangle 174"/>
            <p:cNvSpPr>
              <a:spLocks noChangeArrowheads="1"/>
            </p:cNvSpPr>
            <p:nvPr/>
          </p:nvSpPr>
          <p:spPr bwMode="auto">
            <a:xfrm>
              <a:off x="4749800" y="1358900"/>
              <a:ext cx="109004"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n</a:t>
              </a:r>
              <a:endParaRPr lang="en-US">
                <a:solidFill>
                  <a:srgbClr val="002060"/>
                </a:solidFill>
              </a:endParaRPr>
            </a:p>
          </p:txBody>
        </p:sp>
        <p:sp>
          <p:nvSpPr>
            <p:cNvPr id="176" name="Rectangle 175"/>
            <p:cNvSpPr>
              <a:spLocks noChangeArrowheads="1"/>
            </p:cNvSpPr>
            <p:nvPr/>
          </p:nvSpPr>
          <p:spPr bwMode="auto">
            <a:xfrm>
              <a:off x="4851400" y="1358900"/>
              <a:ext cx="99386"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dirty="0">
                  <a:solidFill>
                    <a:srgbClr val="002060"/>
                  </a:solidFill>
                </a:rPr>
                <a:t>e</a:t>
              </a:r>
              <a:endParaRPr lang="en-US" dirty="0">
                <a:solidFill>
                  <a:srgbClr val="002060"/>
                </a:solidFill>
              </a:endParaRPr>
            </a:p>
          </p:txBody>
        </p:sp>
        <p:sp>
          <p:nvSpPr>
            <p:cNvPr id="177" name="Rectangle 176"/>
            <p:cNvSpPr>
              <a:spLocks noChangeArrowheads="1"/>
            </p:cNvSpPr>
            <p:nvPr/>
          </p:nvSpPr>
          <p:spPr bwMode="auto">
            <a:xfrm>
              <a:off x="4953000" y="1358900"/>
              <a:ext cx="70532"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r</a:t>
              </a:r>
              <a:endParaRPr lang="en-US">
                <a:solidFill>
                  <a:srgbClr val="002060"/>
                </a:solidFill>
              </a:endParaRPr>
            </a:p>
          </p:txBody>
        </p:sp>
        <p:sp>
          <p:nvSpPr>
            <p:cNvPr id="178" name="Rectangle 177"/>
            <p:cNvSpPr>
              <a:spLocks noChangeArrowheads="1"/>
            </p:cNvSpPr>
            <p:nvPr/>
          </p:nvSpPr>
          <p:spPr bwMode="auto">
            <a:xfrm>
              <a:off x="5029200" y="1358900"/>
              <a:ext cx="109004"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g</a:t>
              </a:r>
              <a:endParaRPr lang="en-US">
                <a:solidFill>
                  <a:srgbClr val="002060"/>
                </a:solidFill>
              </a:endParaRPr>
            </a:p>
          </p:txBody>
        </p:sp>
        <p:sp>
          <p:nvSpPr>
            <p:cNvPr id="179" name="Rectangle 178"/>
            <p:cNvSpPr>
              <a:spLocks noChangeArrowheads="1"/>
            </p:cNvSpPr>
            <p:nvPr/>
          </p:nvSpPr>
          <p:spPr bwMode="auto">
            <a:xfrm>
              <a:off x="5143500" y="1358900"/>
              <a:ext cx="99386"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y</a:t>
              </a:r>
              <a:endParaRPr lang="en-US">
                <a:solidFill>
                  <a:srgbClr val="002060"/>
                </a:solidFill>
              </a:endParaRPr>
            </a:p>
          </p:txBody>
        </p:sp>
        <p:sp>
          <p:nvSpPr>
            <p:cNvPr id="180" name="Rectangle 179"/>
            <p:cNvSpPr>
              <a:spLocks noChangeArrowheads="1"/>
            </p:cNvSpPr>
            <p:nvPr/>
          </p:nvSpPr>
          <p:spPr bwMode="auto">
            <a:xfrm>
              <a:off x="5245100" y="1358900"/>
              <a:ext cx="59312"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a:t>
              </a:r>
              <a:endParaRPr lang="en-US">
                <a:solidFill>
                  <a:srgbClr val="002060"/>
                </a:solidFill>
              </a:endParaRPr>
            </a:p>
          </p:txBody>
        </p:sp>
        <p:sp>
          <p:nvSpPr>
            <p:cNvPr id="181" name="Rectangle 180"/>
            <p:cNvSpPr>
              <a:spLocks noChangeArrowheads="1"/>
            </p:cNvSpPr>
            <p:nvPr/>
          </p:nvSpPr>
          <p:spPr bwMode="auto">
            <a:xfrm>
              <a:off x="5295900" y="1358900"/>
              <a:ext cx="49694"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82" name="Rectangle 181"/>
            <p:cNvSpPr>
              <a:spLocks noChangeArrowheads="1"/>
            </p:cNvSpPr>
            <p:nvPr/>
          </p:nvSpPr>
          <p:spPr bwMode="auto">
            <a:xfrm>
              <a:off x="5346700" y="1358900"/>
              <a:ext cx="120226"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S</a:t>
              </a:r>
              <a:endParaRPr lang="en-US">
                <a:solidFill>
                  <a:srgbClr val="002060"/>
                </a:solidFill>
              </a:endParaRPr>
            </a:p>
          </p:txBody>
        </p:sp>
        <p:sp>
          <p:nvSpPr>
            <p:cNvPr id="183" name="Rectangle 182"/>
            <p:cNvSpPr>
              <a:spLocks noChangeArrowheads="1"/>
            </p:cNvSpPr>
            <p:nvPr/>
          </p:nvSpPr>
          <p:spPr bwMode="auto">
            <a:xfrm>
              <a:off x="5473700" y="1358900"/>
              <a:ext cx="109004"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o</a:t>
              </a:r>
              <a:endParaRPr lang="en-US">
                <a:solidFill>
                  <a:srgbClr val="002060"/>
                </a:solidFill>
              </a:endParaRPr>
            </a:p>
          </p:txBody>
        </p:sp>
        <p:sp>
          <p:nvSpPr>
            <p:cNvPr id="184" name="Rectangle 183"/>
            <p:cNvSpPr>
              <a:spLocks noChangeArrowheads="1"/>
            </p:cNvSpPr>
            <p:nvPr/>
          </p:nvSpPr>
          <p:spPr bwMode="auto">
            <a:xfrm>
              <a:off x="5588000" y="1358900"/>
              <a:ext cx="109004"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u</a:t>
              </a:r>
              <a:endParaRPr lang="en-US">
                <a:solidFill>
                  <a:srgbClr val="002060"/>
                </a:solidFill>
              </a:endParaRPr>
            </a:p>
          </p:txBody>
        </p:sp>
        <p:sp>
          <p:nvSpPr>
            <p:cNvPr id="185" name="Rectangle 184"/>
            <p:cNvSpPr>
              <a:spLocks noChangeArrowheads="1"/>
            </p:cNvSpPr>
            <p:nvPr/>
          </p:nvSpPr>
          <p:spPr bwMode="auto">
            <a:xfrm>
              <a:off x="5702300" y="1358900"/>
              <a:ext cx="70532"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r</a:t>
              </a:r>
              <a:endParaRPr lang="en-US">
                <a:solidFill>
                  <a:srgbClr val="002060"/>
                </a:solidFill>
              </a:endParaRPr>
            </a:p>
          </p:txBody>
        </p:sp>
        <p:sp>
          <p:nvSpPr>
            <p:cNvPr id="186" name="Rectangle 185"/>
            <p:cNvSpPr>
              <a:spLocks noChangeArrowheads="1"/>
            </p:cNvSpPr>
            <p:nvPr/>
          </p:nvSpPr>
          <p:spPr bwMode="auto">
            <a:xfrm>
              <a:off x="5765800" y="1358900"/>
              <a:ext cx="99386"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c</a:t>
              </a:r>
              <a:endParaRPr lang="en-US">
                <a:solidFill>
                  <a:srgbClr val="002060"/>
                </a:solidFill>
              </a:endParaRPr>
            </a:p>
          </p:txBody>
        </p:sp>
        <p:sp>
          <p:nvSpPr>
            <p:cNvPr id="187" name="Rectangle 186"/>
            <p:cNvSpPr>
              <a:spLocks noChangeArrowheads="1"/>
            </p:cNvSpPr>
            <p:nvPr/>
          </p:nvSpPr>
          <p:spPr bwMode="auto">
            <a:xfrm>
              <a:off x="5867400" y="1358900"/>
              <a:ext cx="99386"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e</a:t>
              </a:r>
              <a:endParaRPr lang="en-US">
                <a:solidFill>
                  <a:srgbClr val="002060"/>
                </a:solidFill>
              </a:endParaRPr>
            </a:p>
          </p:txBody>
        </p:sp>
        <p:sp>
          <p:nvSpPr>
            <p:cNvPr id="188" name="Rectangle 187"/>
            <p:cNvSpPr>
              <a:spLocks noChangeArrowheads="1"/>
            </p:cNvSpPr>
            <p:nvPr/>
          </p:nvSpPr>
          <p:spPr bwMode="auto">
            <a:xfrm>
              <a:off x="2374900" y="2095500"/>
              <a:ext cx="120226"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S</a:t>
              </a:r>
              <a:endParaRPr lang="en-US">
                <a:solidFill>
                  <a:srgbClr val="002060"/>
                </a:solidFill>
              </a:endParaRPr>
            </a:p>
          </p:txBody>
        </p:sp>
        <p:sp>
          <p:nvSpPr>
            <p:cNvPr id="189" name="Rectangle 188"/>
            <p:cNvSpPr>
              <a:spLocks noChangeArrowheads="1"/>
            </p:cNvSpPr>
            <p:nvPr/>
          </p:nvSpPr>
          <p:spPr bwMode="auto">
            <a:xfrm>
              <a:off x="2501900" y="2095500"/>
              <a:ext cx="109004"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u</a:t>
              </a:r>
              <a:endParaRPr lang="en-US">
                <a:solidFill>
                  <a:srgbClr val="002060"/>
                </a:solidFill>
              </a:endParaRPr>
            </a:p>
          </p:txBody>
        </p:sp>
        <p:sp>
          <p:nvSpPr>
            <p:cNvPr id="190" name="Rectangle 189"/>
            <p:cNvSpPr>
              <a:spLocks noChangeArrowheads="1"/>
            </p:cNvSpPr>
            <p:nvPr/>
          </p:nvSpPr>
          <p:spPr bwMode="auto">
            <a:xfrm>
              <a:off x="2603500" y="2095500"/>
              <a:ext cx="70532"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r</a:t>
              </a:r>
              <a:endParaRPr lang="en-US">
                <a:solidFill>
                  <a:srgbClr val="002060"/>
                </a:solidFill>
              </a:endParaRPr>
            </a:p>
          </p:txBody>
        </p:sp>
        <p:sp>
          <p:nvSpPr>
            <p:cNvPr id="191" name="Rectangle 190"/>
            <p:cNvSpPr>
              <a:spLocks noChangeArrowheads="1"/>
            </p:cNvSpPr>
            <p:nvPr/>
          </p:nvSpPr>
          <p:spPr bwMode="auto">
            <a:xfrm>
              <a:off x="2679700" y="2095500"/>
              <a:ext cx="59312"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f</a:t>
              </a:r>
              <a:endParaRPr lang="en-US">
                <a:solidFill>
                  <a:srgbClr val="002060"/>
                </a:solidFill>
              </a:endParaRPr>
            </a:p>
          </p:txBody>
        </p:sp>
        <p:sp>
          <p:nvSpPr>
            <p:cNvPr id="192" name="Rectangle 191"/>
            <p:cNvSpPr>
              <a:spLocks noChangeArrowheads="1"/>
            </p:cNvSpPr>
            <p:nvPr/>
          </p:nvSpPr>
          <p:spPr bwMode="auto">
            <a:xfrm>
              <a:off x="2743200" y="2095500"/>
              <a:ext cx="99386"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a</a:t>
              </a:r>
              <a:endParaRPr lang="en-US">
                <a:solidFill>
                  <a:srgbClr val="002060"/>
                </a:solidFill>
              </a:endParaRPr>
            </a:p>
          </p:txBody>
        </p:sp>
        <p:sp>
          <p:nvSpPr>
            <p:cNvPr id="193" name="Rectangle 192"/>
            <p:cNvSpPr>
              <a:spLocks noChangeArrowheads="1"/>
            </p:cNvSpPr>
            <p:nvPr/>
          </p:nvSpPr>
          <p:spPr bwMode="auto">
            <a:xfrm>
              <a:off x="2844800" y="2095500"/>
              <a:ext cx="99386"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c</a:t>
              </a:r>
              <a:endParaRPr lang="en-US">
                <a:solidFill>
                  <a:srgbClr val="002060"/>
                </a:solidFill>
              </a:endParaRPr>
            </a:p>
          </p:txBody>
        </p:sp>
        <p:sp>
          <p:nvSpPr>
            <p:cNvPr id="194" name="Rectangle 193"/>
            <p:cNvSpPr>
              <a:spLocks noChangeArrowheads="1"/>
            </p:cNvSpPr>
            <p:nvPr/>
          </p:nvSpPr>
          <p:spPr bwMode="auto">
            <a:xfrm>
              <a:off x="2946400" y="2095500"/>
              <a:ext cx="99386"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e</a:t>
              </a:r>
              <a:endParaRPr lang="en-US">
                <a:solidFill>
                  <a:srgbClr val="002060"/>
                </a:solidFill>
              </a:endParaRPr>
            </a:p>
          </p:txBody>
        </p:sp>
        <p:sp>
          <p:nvSpPr>
            <p:cNvPr id="195" name="Rectangle 194"/>
            <p:cNvSpPr>
              <a:spLocks noChangeArrowheads="1"/>
            </p:cNvSpPr>
            <p:nvPr/>
          </p:nvSpPr>
          <p:spPr bwMode="auto">
            <a:xfrm>
              <a:off x="4013200" y="3517900"/>
              <a:ext cx="120226"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P</a:t>
              </a:r>
              <a:endParaRPr lang="en-US">
                <a:solidFill>
                  <a:srgbClr val="002060"/>
                </a:solidFill>
              </a:endParaRPr>
            </a:p>
          </p:txBody>
        </p:sp>
        <p:sp>
          <p:nvSpPr>
            <p:cNvPr id="196" name="Rectangle 195"/>
            <p:cNvSpPr>
              <a:spLocks noChangeArrowheads="1"/>
            </p:cNvSpPr>
            <p:nvPr/>
          </p:nvSpPr>
          <p:spPr bwMode="auto">
            <a:xfrm>
              <a:off x="4140200" y="3517900"/>
              <a:ext cx="49694"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i</a:t>
              </a:r>
              <a:endParaRPr lang="en-US">
                <a:solidFill>
                  <a:srgbClr val="002060"/>
                </a:solidFill>
              </a:endParaRPr>
            </a:p>
          </p:txBody>
        </p:sp>
        <p:sp>
          <p:nvSpPr>
            <p:cNvPr id="197" name="Rectangle 196"/>
            <p:cNvSpPr>
              <a:spLocks noChangeArrowheads="1"/>
            </p:cNvSpPr>
            <p:nvPr/>
          </p:nvSpPr>
          <p:spPr bwMode="auto">
            <a:xfrm>
              <a:off x="4191000" y="3517900"/>
              <a:ext cx="109004"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n</a:t>
              </a:r>
              <a:endParaRPr lang="en-US">
                <a:solidFill>
                  <a:srgbClr val="002060"/>
                </a:solidFill>
              </a:endParaRPr>
            </a:p>
          </p:txBody>
        </p:sp>
        <p:sp>
          <p:nvSpPr>
            <p:cNvPr id="198" name="Rectangle 197"/>
            <p:cNvSpPr>
              <a:spLocks noChangeArrowheads="1"/>
            </p:cNvSpPr>
            <p:nvPr/>
          </p:nvSpPr>
          <p:spPr bwMode="auto">
            <a:xfrm>
              <a:off x="4292600" y="3517900"/>
              <a:ext cx="109004"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h</a:t>
              </a:r>
              <a:endParaRPr lang="en-US">
                <a:solidFill>
                  <a:srgbClr val="002060"/>
                </a:solidFill>
              </a:endParaRPr>
            </a:p>
          </p:txBody>
        </p:sp>
        <p:sp>
          <p:nvSpPr>
            <p:cNvPr id="199" name="Rectangle 198"/>
            <p:cNvSpPr>
              <a:spLocks noChangeArrowheads="1"/>
            </p:cNvSpPr>
            <p:nvPr/>
          </p:nvSpPr>
          <p:spPr bwMode="auto">
            <a:xfrm>
              <a:off x="4406900" y="3517900"/>
              <a:ext cx="109004"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o</a:t>
              </a:r>
              <a:endParaRPr lang="en-US">
                <a:solidFill>
                  <a:srgbClr val="002060"/>
                </a:solidFill>
              </a:endParaRPr>
            </a:p>
          </p:txBody>
        </p:sp>
        <p:sp>
          <p:nvSpPr>
            <p:cNvPr id="200" name="Rectangle 199"/>
            <p:cNvSpPr>
              <a:spLocks noChangeArrowheads="1"/>
            </p:cNvSpPr>
            <p:nvPr/>
          </p:nvSpPr>
          <p:spPr bwMode="auto">
            <a:xfrm>
              <a:off x="4521200" y="3517900"/>
              <a:ext cx="49694"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l</a:t>
              </a:r>
              <a:endParaRPr lang="en-US">
                <a:solidFill>
                  <a:srgbClr val="002060"/>
                </a:solidFill>
              </a:endParaRPr>
            </a:p>
          </p:txBody>
        </p:sp>
        <p:sp>
          <p:nvSpPr>
            <p:cNvPr id="201" name="Rectangle 200"/>
            <p:cNvSpPr>
              <a:spLocks noChangeArrowheads="1"/>
            </p:cNvSpPr>
            <p:nvPr/>
          </p:nvSpPr>
          <p:spPr bwMode="auto">
            <a:xfrm>
              <a:off x="4572000" y="3517900"/>
              <a:ext cx="99386"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dirty="0">
                  <a:solidFill>
                    <a:srgbClr val="002060"/>
                  </a:solidFill>
                </a:rPr>
                <a:t>e</a:t>
              </a:r>
              <a:endParaRPr lang="en-US" dirty="0">
                <a:solidFill>
                  <a:srgbClr val="002060"/>
                </a:solidFill>
              </a:endParaRPr>
            </a:p>
          </p:txBody>
        </p:sp>
        <p:sp>
          <p:nvSpPr>
            <p:cNvPr id="202" name="Rectangle 201"/>
            <p:cNvSpPr>
              <a:spLocks noChangeArrowheads="1"/>
            </p:cNvSpPr>
            <p:nvPr/>
          </p:nvSpPr>
          <p:spPr bwMode="auto">
            <a:xfrm>
              <a:off x="4673600" y="3517900"/>
              <a:ext cx="49694"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203" name="Rectangle 202"/>
            <p:cNvSpPr>
              <a:spLocks noChangeArrowheads="1"/>
            </p:cNvSpPr>
            <p:nvPr/>
          </p:nvSpPr>
          <p:spPr bwMode="auto">
            <a:xfrm>
              <a:off x="4724400" y="3517900"/>
              <a:ext cx="109004"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L</a:t>
              </a:r>
              <a:endParaRPr lang="en-US">
                <a:solidFill>
                  <a:srgbClr val="002060"/>
                </a:solidFill>
              </a:endParaRPr>
            </a:p>
          </p:txBody>
        </p:sp>
        <p:sp>
          <p:nvSpPr>
            <p:cNvPr id="204" name="Rectangle 203"/>
            <p:cNvSpPr>
              <a:spLocks noChangeArrowheads="1"/>
            </p:cNvSpPr>
            <p:nvPr/>
          </p:nvSpPr>
          <p:spPr bwMode="auto">
            <a:xfrm>
              <a:off x="4838700" y="3517900"/>
              <a:ext cx="99386"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e</a:t>
              </a:r>
              <a:endParaRPr lang="en-US">
                <a:solidFill>
                  <a:srgbClr val="002060"/>
                </a:solidFill>
              </a:endParaRPr>
            </a:p>
          </p:txBody>
        </p:sp>
        <p:sp>
          <p:nvSpPr>
            <p:cNvPr id="205" name="Rectangle 204"/>
            <p:cNvSpPr>
              <a:spLocks noChangeArrowheads="1"/>
            </p:cNvSpPr>
            <p:nvPr/>
          </p:nvSpPr>
          <p:spPr bwMode="auto">
            <a:xfrm>
              <a:off x="4940300" y="3517900"/>
              <a:ext cx="109004"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n</a:t>
              </a:r>
              <a:endParaRPr lang="en-US">
                <a:solidFill>
                  <a:srgbClr val="002060"/>
                </a:solidFill>
              </a:endParaRPr>
            </a:p>
          </p:txBody>
        </p:sp>
        <p:sp>
          <p:nvSpPr>
            <p:cNvPr id="206" name="Rectangle 205"/>
            <p:cNvSpPr>
              <a:spLocks noChangeArrowheads="1"/>
            </p:cNvSpPr>
            <p:nvPr/>
          </p:nvSpPr>
          <p:spPr bwMode="auto">
            <a:xfrm>
              <a:off x="5054600" y="3517900"/>
              <a:ext cx="99386"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s</a:t>
              </a:r>
              <a:endParaRPr lang="en-US">
                <a:solidFill>
                  <a:srgbClr val="002060"/>
                </a:solidFill>
              </a:endParaRPr>
            </a:p>
          </p:txBody>
        </p:sp>
        <p:sp>
          <p:nvSpPr>
            <p:cNvPr id="207" name="Rectangle 206"/>
            <p:cNvSpPr>
              <a:spLocks noChangeArrowheads="1"/>
            </p:cNvSpPr>
            <p:nvPr/>
          </p:nvSpPr>
          <p:spPr bwMode="auto">
            <a:xfrm>
              <a:off x="5219700" y="2260600"/>
              <a:ext cx="49694"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I</a:t>
              </a:r>
              <a:endParaRPr lang="en-US">
                <a:solidFill>
                  <a:srgbClr val="002060"/>
                </a:solidFill>
              </a:endParaRPr>
            </a:p>
          </p:txBody>
        </p:sp>
        <p:sp>
          <p:nvSpPr>
            <p:cNvPr id="208" name="Rectangle 207"/>
            <p:cNvSpPr>
              <a:spLocks noChangeArrowheads="1"/>
            </p:cNvSpPr>
            <p:nvPr/>
          </p:nvSpPr>
          <p:spPr bwMode="auto">
            <a:xfrm>
              <a:off x="5270500" y="2260600"/>
              <a:ext cx="160300"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m</a:t>
              </a:r>
              <a:endParaRPr lang="en-US">
                <a:solidFill>
                  <a:srgbClr val="002060"/>
                </a:solidFill>
              </a:endParaRPr>
            </a:p>
          </p:txBody>
        </p:sp>
        <p:sp>
          <p:nvSpPr>
            <p:cNvPr id="209" name="Rectangle 208"/>
            <p:cNvSpPr>
              <a:spLocks noChangeArrowheads="1"/>
            </p:cNvSpPr>
            <p:nvPr/>
          </p:nvSpPr>
          <p:spPr bwMode="auto">
            <a:xfrm>
              <a:off x="5435600" y="2260600"/>
              <a:ext cx="99386"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a</a:t>
              </a:r>
              <a:endParaRPr lang="en-US">
                <a:solidFill>
                  <a:srgbClr val="002060"/>
                </a:solidFill>
              </a:endParaRPr>
            </a:p>
          </p:txBody>
        </p:sp>
        <p:sp>
          <p:nvSpPr>
            <p:cNvPr id="210" name="Rectangle 209"/>
            <p:cNvSpPr>
              <a:spLocks noChangeArrowheads="1"/>
            </p:cNvSpPr>
            <p:nvPr/>
          </p:nvSpPr>
          <p:spPr bwMode="auto">
            <a:xfrm>
              <a:off x="5537200" y="2260600"/>
              <a:ext cx="109004"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g</a:t>
              </a:r>
              <a:endParaRPr lang="en-US">
                <a:solidFill>
                  <a:srgbClr val="002060"/>
                </a:solidFill>
              </a:endParaRPr>
            </a:p>
          </p:txBody>
        </p:sp>
        <p:sp>
          <p:nvSpPr>
            <p:cNvPr id="211" name="Rectangle 210"/>
            <p:cNvSpPr>
              <a:spLocks noChangeArrowheads="1"/>
            </p:cNvSpPr>
            <p:nvPr/>
          </p:nvSpPr>
          <p:spPr bwMode="auto">
            <a:xfrm>
              <a:off x="5651500" y="2260600"/>
              <a:ext cx="49694"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i</a:t>
              </a:r>
              <a:endParaRPr lang="en-US">
                <a:solidFill>
                  <a:srgbClr val="002060"/>
                </a:solidFill>
              </a:endParaRPr>
            </a:p>
          </p:txBody>
        </p:sp>
        <p:sp>
          <p:nvSpPr>
            <p:cNvPr id="212" name="Rectangle 211"/>
            <p:cNvSpPr>
              <a:spLocks noChangeArrowheads="1"/>
            </p:cNvSpPr>
            <p:nvPr/>
          </p:nvSpPr>
          <p:spPr bwMode="auto">
            <a:xfrm>
              <a:off x="5702300" y="2260600"/>
              <a:ext cx="109004"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n</a:t>
              </a:r>
              <a:endParaRPr lang="en-US">
                <a:solidFill>
                  <a:srgbClr val="002060"/>
                </a:solidFill>
              </a:endParaRPr>
            </a:p>
          </p:txBody>
        </p:sp>
        <p:sp>
          <p:nvSpPr>
            <p:cNvPr id="213" name="Rectangle 212"/>
            <p:cNvSpPr>
              <a:spLocks noChangeArrowheads="1"/>
            </p:cNvSpPr>
            <p:nvPr/>
          </p:nvSpPr>
          <p:spPr bwMode="auto">
            <a:xfrm>
              <a:off x="5803900" y="2260600"/>
              <a:ext cx="109004"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g</a:t>
              </a:r>
              <a:endParaRPr lang="en-US">
                <a:solidFill>
                  <a:srgbClr val="002060"/>
                </a:solidFill>
              </a:endParaRPr>
            </a:p>
          </p:txBody>
        </p:sp>
        <p:sp>
          <p:nvSpPr>
            <p:cNvPr id="214" name="Rectangle 213"/>
            <p:cNvSpPr>
              <a:spLocks noChangeArrowheads="1"/>
            </p:cNvSpPr>
            <p:nvPr/>
          </p:nvSpPr>
          <p:spPr bwMode="auto">
            <a:xfrm>
              <a:off x="5918200" y="2260600"/>
              <a:ext cx="49694"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215" name="Rectangle 214"/>
            <p:cNvSpPr>
              <a:spLocks noChangeArrowheads="1"/>
            </p:cNvSpPr>
            <p:nvPr/>
          </p:nvSpPr>
          <p:spPr bwMode="auto">
            <a:xfrm>
              <a:off x="5969000" y="2260600"/>
              <a:ext cx="120226"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P</a:t>
              </a:r>
              <a:endParaRPr lang="en-US">
                <a:solidFill>
                  <a:srgbClr val="002060"/>
                </a:solidFill>
              </a:endParaRPr>
            </a:p>
          </p:txBody>
        </p:sp>
        <p:sp>
          <p:nvSpPr>
            <p:cNvPr id="216" name="Rectangle 215"/>
            <p:cNvSpPr>
              <a:spLocks noChangeArrowheads="1"/>
            </p:cNvSpPr>
            <p:nvPr/>
          </p:nvSpPr>
          <p:spPr bwMode="auto">
            <a:xfrm>
              <a:off x="6096000" y="2260600"/>
              <a:ext cx="49694"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l</a:t>
              </a:r>
              <a:endParaRPr lang="en-US">
                <a:solidFill>
                  <a:srgbClr val="002060"/>
                </a:solidFill>
              </a:endParaRPr>
            </a:p>
          </p:txBody>
        </p:sp>
        <p:sp>
          <p:nvSpPr>
            <p:cNvPr id="217" name="Rectangle 216"/>
            <p:cNvSpPr>
              <a:spLocks noChangeArrowheads="1"/>
            </p:cNvSpPr>
            <p:nvPr/>
          </p:nvSpPr>
          <p:spPr bwMode="auto">
            <a:xfrm>
              <a:off x="6146800" y="2260600"/>
              <a:ext cx="99386"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a</a:t>
              </a:r>
              <a:endParaRPr lang="en-US">
                <a:solidFill>
                  <a:srgbClr val="002060"/>
                </a:solidFill>
              </a:endParaRPr>
            </a:p>
          </p:txBody>
        </p:sp>
        <p:sp>
          <p:nvSpPr>
            <p:cNvPr id="218" name="Rectangle 217"/>
            <p:cNvSpPr>
              <a:spLocks noChangeArrowheads="1"/>
            </p:cNvSpPr>
            <p:nvPr/>
          </p:nvSpPr>
          <p:spPr bwMode="auto">
            <a:xfrm>
              <a:off x="6248400" y="2260600"/>
              <a:ext cx="109004"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n</a:t>
              </a:r>
              <a:endParaRPr lang="en-US">
                <a:solidFill>
                  <a:srgbClr val="002060"/>
                </a:solidFill>
              </a:endParaRPr>
            </a:p>
          </p:txBody>
        </p:sp>
        <p:sp>
          <p:nvSpPr>
            <p:cNvPr id="219" name="Rectangle 218"/>
            <p:cNvSpPr>
              <a:spLocks noChangeArrowheads="1"/>
            </p:cNvSpPr>
            <p:nvPr/>
          </p:nvSpPr>
          <p:spPr bwMode="auto">
            <a:xfrm>
              <a:off x="6362700" y="2260600"/>
              <a:ext cx="99386"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e</a:t>
              </a:r>
              <a:endParaRPr lang="en-US">
                <a:solidFill>
                  <a:srgbClr val="002060"/>
                </a:solidFill>
              </a:endParaRPr>
            </a:p>
          </p:txBody>
        </p:sp>
        <p:sp>
          <p:nvSpPr>
            <p:cNvPr id="220" name="Line 2144"/>
            <p:cNvSpPr>
              <a:spLocks noChangeShapeType="1"/>
            </p:cNvSpPr>
            <p:nvPr/>
          </p:nvSpPr>
          <p:spPr bwMode="auto">
            <a:xfrm>
              <a:off x="6807200" y="4076700"/>
              <a:ext cx="38100" cy="127000"/>
            </a:xfrm>
            <a:prstGeom prst="line">
              <a:avLst/>
            </a:prstGeom>
            <a:noFill/>
            <a:ln w="12700">
              <a:solidFill>
                <a:srgbClr val="3300CC"/>
              </a:solid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221" name="Line 2145"/>
            <p:cNvSpPr>
              <a:spLocks noChangeShapeType="1"/>
            </p:cNvSpPr>
            <p:nvPr/>
          </p:nvSpPr>
          <p:spPr bwMode="auto">
            <a:xfrm flipV="1">
              <a:off x="6858000" y="4076700"/>
              <a:ext cx="50800" cy="127000"/>
            </a:xfrm>
            <a:prstGeom prst="line">
              <a:avLst/>
            </a:prstGeom>
            <a:noFill/>
            <a:ln w="12700">
              <a:solidFill>
                <a:srgbClr val="3300CC"/>
              </a:solid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222" name="Line 2146"/>
            <p:cNvSpPr>
              <a:spLocks noChangeShapeType="1"/>
            </p:cNvSpPr>
            <p:nvPr/>
          </p:nvSpPr>
          <p:spPr bwMode="auto">
            <a:xfrm flipH="1" flipV="1">
              <a:off x="6794500" y="4076700"/>
              <a:ext cx="50800" cy="38100"/>
            </a:xfrm>
            <a:prstGeom prst="line">
              <a:avLst/>
            </a:prstGeom>
            <a:noFill/>
            <a:ln w="12700">
              <a:solidFill>
                <a:srgbClr val="3300CC"/>
              </a:solid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223" name="Line 2147"/>
            <p:cNvSpPr>
              <a:spLocks noChangeShapeType="1"/>
            </p:cNvSpPr>
            <p:nvPr/>
          </p:nvSpPr>
          <p:spPr bwMode="auto">
            <a:xfrm flipH="1">
              <a:off x="6858000" y="4076700"/>
              <a:ext cx="50800" cy="38100"/>
            </a:xfrm>
            <a:prstGeom prst="line">
              <a:avLst/>
            </a:prstGeom>
            <a:noFill/>
            <a:ln w="12700">
              <a:solidFill>
                <a:srgbClr val="3300CC"/>
              </a:solid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224" name="Line 2148"/>
            <p:cNvSpPr>
              <a:spLocks noChangeShapeType="1"/>
            </p:cNvSpPr>
            <p:nvPr/>
          </p:nvSpPr>
          <p:spPr bwMode="auto">
            <a:xfrm>
              <a:off x="3543300" y="4038600"/>
              <a:ext cx="1588" cy="635000"/>
            </a:xfrm>
            <a:prstGeom prst="line">
              <a:avLst/>
            </a:prstGeom>
            <a:noFill/>
            <a:ln w="12700">
              <a:solidFill>
                <a:srgbClr val="777777"/>
              </a:solid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225" name="Line 2149"/>
            <p:cNvSpPr>
              <a:spLocks noChangeShapeType="1"/>
            </p:cNvSpPr>
            <p:nvPr/>
          </p:nvSpPr>
          <p:spPr bwMode="auto">
            <a:xfrm>
              <a:off x="2070100" y="4038600"/>
              <a:ext cx="1588" cy="635000"/>
            </a:xfrm>
            <a:prstGeom prst="line">
              <a:avLst/>
            </a:prstGeom>
            <a:noFill/>
            <a:ln w="12700">
              <a:solidFill>
                <a:srgbClr val="777777"/>
              </a:solid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226" name="Line 2150"/>
            <p:cNvSpPr>
              <a:spLocks noChangeShapeType="1"/>
            </p:cNvSpPr>
            <p:nvPr/>
          </p:nvSpPr>
          <p:spPr bwMode="auto">
            <a:xfrm>
              <a:off x="4965700" y="4038600"/>
              <a:ext cx="1588" cy="635000"/>
            </a:xfrm>
            <a:prstGeom prst="line">
              <a:avLst/>
            </a:prstGeom>
            <a:noFill/>
            <a:ln w="12700">
              <a:solidFill>
                <a:srgbClr val="777777"/>
              </a:solid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227" name="Line 2151"/>
            <p:cNvSpPr>
              <a:spLocks noChangeShapeType="1"/>
            </p:cNvSpPr>
            <p:nvPr/>
          </p:nvSpPr>
          <p:spPr bwMode="auto">
            <a:xfrm>
              <a:off x="6235700" y="4038600"/>
              <a:ext cx="1588" cy="635000"/>
            </a:xfrm>
            <a:prstGeom prst="line">
              <a:avLst/>
            </a:prstGeom>
            <a:noFill/>
            <a:ln w="12700">
              <a:solidFill>
                <a:srgbClr val="777777"/>
              </a:solid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228" name="Rectangle 227"/>
            <p:cNvSpPr>
              <a:spLocks noChangeArrowheads="1"/>
            </p:cNvSpPr>
            <p:nvPr/>
          </p:nvSpPr>
          <p:spPr bwMode="auto">
            <a:xfrm>
              <a:off x="2476500" y="4292600"/>
              <a:ext cx="229230" cy="292388"/>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900" dirty="0">
                  <a:solidFill>
                    <a:srgbClr val="002060"/>
                  </a:solidFill>
                </a:rPr>
                <a:t>W</a:t>
              </a:r>
              <a:endParaRPr lang="en-US" dirty="0">
                <a:solidFill>
                  <a:srgbClr val="002060"/>
                </a:solidFill>
              </a:endParaRPr>
            </a:p>
          </p:txBody>
        </p:sp>
        <p:sp>
          <p:nvSpPr>
            <p:cNvPr id="229" name="Rectangle 228"/>
            <p:cNvSpPr>
              <a:spLocks noChangeArrowheads="1"/>
            </p:cNvSpPr>
            <p:nvPr/>
          </p:nvSpPr>
          <p:spPr bwMode="auto">
            <a:xfrm>
              <a:off x="2705100" y="4292600"/>
              <a:ext cx="149080" cy="292388"/>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900" dirty="0">
                  <a:solidFill>
                    <a:srgbClr val="002060"/>
                  </a:solidFill>
                </a:rPr>
                <a:t>o</a:t>
              </a:r>
              <a:endParaRPr lang="en-US" dirty="0">
                <a:solidFill>
                  <a:srgbClr val="002060"/>
                </a:solidFill>
              </a:endParaRPr>
            </a:p>
          </p:txBody>
        </p:sp>
        <p:sp>
          <p:nvSpPr>
            <p:cNvPr id="230" name="Rectangle 229"/>
            <p:cNvSpPr>
              <a:spLocks noChangeArrowheads="1"/>
            </p:cNvSpPr>
            <p:nvPr/>
          </p:nvSpPr>
          <p:spPr bwMode="auto">
            <a:xfrm>
              <a:off x="2857500" y="4292600"/>
              <a:ext cx="94578" cy="292388"/>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900" dirty="0">
                  <a:solidFill>
                    <a:srgbClr val="002060"/>
                  </a:solidFill>
                </a:rPr>
                <a:t>r</a:t>
              </a:r>
              <a:endParaRPr lang="en-US" dirty="0">
                <a:solidFill>
                  <a:srgbClr val="002060"/>
                </a:solidFill>
              </a:endParaRPr>
            </a:p>
          </p:txBody>
        </p:sp>
        <p:sp>
          <p:nvSpPr>
            <p:cNvPr id="231" name="Rectangle 230"/>
            <p:cNvSpPr>
              <a:spLocks noChangeArrowheads="1"/>
            </p:cNvSpPr>
            <p:nvPr/>
          </p:nvSpPr>
          <p:spPr bwMode="auto">
            <a:xfrm>
              <a:off x="2946400" y="4292600"/>
              <a:ext cx="67326" cy="292388"/>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900" dirty="0">
                  <a:solidFill>
                    <a:srgbClr val="002060"/>
                  </a:solidFill>
                </a:rPr>
                <a:t>l</a:t>
              </a:r>
              <a:endParaRPr lang="en-US" dirty="0">
                <a:solidFill>
                  <a:srgbClr val="002060"/>
                </a:solidFill>
              </a:endParaRPr>
            </a:p>
          </p:txBody>
        </p:sp>
        <p:sp>
          <p:nvSpPr>
            <p:cNvPr id="232" name="Rectangle 231"/>
            <p:cNvSpPr>
              <a:spLocks noChangeArrowheads="1"/>
            </p:cNvSpPr>
            <p:nvPr/>
          </p:nvSpPr>
          <p:spPr bwMode="auto">
            <a:xfrm>
              <a:off x="3022600" y="4292600"/>
              <a:ext cx="149080" cy="292388"/>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900">
                  <a:solidFill>
                    <a:srgbClr val="002060"/>
                  </a:solidFill>
                </a:rPr>
                <a:t>d</a:t>
              </a:r>
              <a:endParaRPr lang="en-US">
                <a:solidFill>
                  <a:srgbClr val="002060"/>
                </a:solidFill>
              </a:endParaRPr>
            </a:p>
          </p:txBody>
        </p:sp>
        <p:sp>
          <p:nvSpPr>
            <p:cNvPr id="233" name="Rectangle 232"/>
            <p:cNvSpPr>
              <a:spLocks noChangeArrowheads="1"/>
            </p:cNvSpPr>
            <p:nvPr/>
          </p:nvSpPr>
          <p:spPr bwMode="auto">
            <a:xfrm>
              <a:off x="3911600" y="4292600"/>
              <a:ext cx="189154" cy="292388"/>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900" dirty="0">
                  <a:solidFill>
                    <a:srgbClr val="002060"/>
                  </a:solidFill>
                </a:rPr>
                <a:t>O</a:t>
              </a:r>
              <a:endParaRPr lang="en-US" dirty="0">
                <a:solidFill>
                  <a:srgbClr val="002060"/>
                </a:solidFill>
              </a:endParaRPr>
            </a:p>
          </p:txBody>
        </p:sp>
        <p:sp>
          <p:nvSpPr>
            <p:cNvPr id="234" name="Rectangle 233"/>
            <p:cNvSpPr>
              <a:spLocks noChangeArrowheads="1"/>
            </p:cNvSpPr>
            <p:nvPr/>
          </p:nvSpPr>
          <p:spPr bwMode="auto">
            <a:xfrm>
              <a:off x="4102100" y="4292600"/>
              <a:ext cx="149080" cy="292388"/>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900" dirty="0">
                  <a:solidFill>
                    <a:srgbClr val="002060"/>
                  </a:solidFill>
                </a:rPr>
                <a:t>p</a:t>
              </a:r>
              <a:endParaRPr lang="en-US" dirty="0">
                <a:solidFill>
                  <a:srgbClr val="002060"/>
                </a:solidFill>
              </a:endParaRPr>
            </a:p>
          </p:txBody>
        </p:sp>
        <p:sp>
          <p:nvSpPr>
            <p:cNvPr id="235" name="Rectangle 234"/>
            <p:cNvSpPr>
              <a:spLocks noChangeArrowheads="1"/>
            </p:cNvSpPr>
            <p:nvPr/>
          </p:nvSpPr>
          <p:spPr bwMode="auto">
            <a:xfrm>
              <a:off x="4254500" y="4292600"/>
              <a:ext cx="81754" cy="292388"/>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900" dirty="0">
                  <a:solidFill>
                    <a:srgbClr val="002060"/>
                  </a:solidFill>
                </a:rPr>
                <a:t>t</a:t>
              </a:r>
              <a:endParaRPr lang="en-US" dirty="0">
                <a:solidFill>
                  <a:srgbClr val="002060"/>
                </a:solidFill>
              </a:endParaRPr>
            </a:p>
          </p:txBody>
        </p:sp>
        <p:sp>
          <p:nvSpPr>
            <p:cNvPr id="236" name="Rectangle 235"/>
            <p:cNvSpPr>
              <a:spLocks noChangeArrowheads="1"/>
            </p:cNvSpPr>
            <p:nvPr/>
          </p:nvSpPr>
          <p:spPr bwMode="auto">
            <a:xfrm>
              <a:off x="4330700" y="4292600"/>
              <a:ext cx="67326" cy="292388"/>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900" dirty="0" err="1">
                  <a:solidFill>
                    <a:srgbClr val="002060"/>
                  </a:solidFill>
                </a:rPr>
                <a:t>i</a:t>
              </a:r>
              <a:endParaRPr lang="en-US" dirty="0">
                <a:solidFill>
                  <a:srgbClr val="002060"/>
                </a:solidFill>
              </a:endParaRPr>
            </a:p>
          </p:txBody>
        </p:sp>
        <p:sp>
          <p:nvSpPr>
            <p:cNvPr id="237" name="Rectangle 236"/>
            <p:cNvSpPr>
              <a:spLocks noChangeArrowheads="1"/>
            </p:cNvSpPr>
            <p:nvPr/>
          </p:nvSpPr>
          <p:spPr bwMode="auto">
            <a:xfrm>
              <a:off x="4394200" y="4292600"/>
              <a:ext cx="136256" cy="292388"/>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900" dirty="0">
                  <a:solidFill>
                    <a:srgbClr val="002060"/>
                  </a:solidFill>
                </a:rPr>
                <a:t>c</a:t>
              </a:r>
              <a:endParaRPr lang="en-US" dirty="0">
                <a:solidFill>
                  <a:srgbClr val="002060"/>
                </a:solidFill>
              </a:endParaRPr>
            </a:p>
          </p:txBody>
        </p:sp>
        <p:sp>
          <p:nvSpPr>
            <p:cNvPr id="238" name="Rectangle 237"/>
            <p:cNvSpPr>
              <a:spLocks noChangeArrowheads="1"/>
            </p:cNvSpPr>
            <p:nvPr/>
          </p:nvSpPr>
          <p:spPr bwMode="auto">
            <a:xfrm>
              <a:off x="4533900" y="4292600"/>
              <a:ext cx="136256" cy="292388"/>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900">
                  <a:solidFill>
                    <a:srgbClr val="002060"/>
                  </a:solidFill>
                </a:rPr>
                <a:t>s</a:t>
              </a:r>
              <a:endParaRPr lang="en-US">
                <a:solidFill>
                  <a:srgbClr val="002060"/>
                </a:solidFill>
              </a:endParaRPr>
            </a:p>
          </p:txBody>
        </p:sp>
        <p:sp>
          <p:nvSpPr>
            <p:cNvPr id="239" name="Rectangle 238"/>
            <p:cNvSpPr>
              <a:spLocks noChangeArrowheads="1"/>
            </p:cNvSpPr>
            <p:nvPr/>
          </p:nvSpPr>
          <p:spPr bwMode="auto">
            <a:xfrm>
              <a:off x="5283200" y="4292600"/>
              <a:ext cx="161904" cy="292388"/>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900">
                  <a:solidFill>
                    <a:srgbClr val="002060"/>
                  </a:solidFill>
                </a:rPr>
                <a:t>S</a:t>
              </a:r>
              <a:endParaRPr lang="en-US">
                <a:solidFill>
                  <a:srgbClr val="002060"/>
                </a:solidFill>
              </a:endParaRPr>
            </a:p>
          </p:txBody>
        </p:sp>
        <p:sp>
          <p:nvSpPr>
            <p:cNvPr id="240" name="Rectangle 239"/>
            <p:cNvSpPr>
              <a:spLocks noChangeArrowheads="1"/>
            </p:cNvSpPr>
            <p:nvPr/>
          </p:nvSpPr>
          <p:spPr bwMode="auto">
            <a:xfrm>
              <a:off x="5448300" y="4292600"/>
              <a:ext cx="136256" cy="292388"/>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900">
                  <a:solidFill>
                    <a:srgbClr val="002060"/>
                  </a:solidFill>
                </a:rPr>
                <a:t>e</a:t>
              </a:r>
              <a:endParaRPr lang="en-US">
                <a:solidFill>
                  <a:srgbClr val="002060"/>
                </a:solidFill>
              </a:endParaRPr>
            </a:p>
          </p:txBody>
        </p:sp>
        <p:sp>
          <p:nvSpPr>
            <p:cNvPr id="241" name="Rectangle 240"/>
            <p:cNvSpPr>
              <a:spLocks noChangeArrowheads="1"/>
            </p:cNvSpPr>
            <p:nvPr/>
          </p:nvSpPr>
          <p:spPr bwMode="auto">
            <a:xfrm>
              <a:off x="5588000" y="4292600"/>
              <a:ext cx="149080" cy="292388"/>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900">
                  <a:solidFill>
                    <a:srgbClr val="002060"/>
                  </a:solidFill>
                </a:rPr>
                <a:t>n</a:t>
              </a:r>
              <a:endParaRPr lang="en-US">
                <a:solidFill>
                  <a:srgbClr val="002060"/>
                </a:solidFill>
              </a:endParaRPr>
            </a:p>
          </p:txBody>
        </p:sp>
        <p:sp>
          <p:nvSpPr>
            <p:cNvPr id="242" name="Rectangle 241"/>
            <p:cNvSpPr>
              <a:spLocks noChangeArrowheads="1"/>
            </p:cNvSpPr>
            <p:nvPr/>
          </p:nvSpPr>
          <p:spPr bwMode="auto">
            <a:xfrm>
              <a:off x="5727700" y="4292600"/>
              <a:ext cx="136256" cy="292388"/>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900">
                  <a:solidFill>
                    <a:srgbClr val="002060"/>
                  </a:solidFill>
                </a:rPr>
                <a:t>s</a:t>
              </a:r>
              <a:endParaRPr lang="en-US">
                <a:solidFill>
                  <a:srgbClr val="002060"/>
                </a:solidFill>
              </a:endParaRPr>
            </a:p>
          </p:txBody>
        </p:sp>
        <p:sp>
          <p:nvSpPr>
            <p:cNvPr id="243" name="Rectangle 242"/>
            <p:cNvSpPr>
              <a:spLocks noChangeArrowheads="1"/>
            </p:cNvSpPr>
            <p:nvPr/>
          </p:nvSpPr>
          <p:spPr bwMode="auto">
            <a:xfrm>
              <a:off x="5867400" y="4292600"/>
              <a:ext cx="149080" cy="292388"/>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900" dirty="0">
                  <a:solidFill>
                    <a:srgbClr val="002060"/>
                  </a:solidFill>
                </a:rPr>
                <a:t>o</a:t>
              </a:r>
              <a:endParaRPr lang="en-US" dirty="0">
                <a:solidFill>
                  <a:srgbClr val="002060"/>
                </a:solidFill>
              </a:endParaRPr>
            </a:p>
          </p:txBody>
        </p:sp>
        <p:sp>
          <p:nvSpPr>
            <p:cNvPr id="244" name="Rectangle 243"/>
            <p:cNvSpPr>
              <a:spLocks noChangeArrowheads="1"/>
            </p:cNvSpPr>
            <p:nvPr/>
          </p:nvSpPr>
          <p:spPr bwMode="auto">
            <a:xfrm>
              <a:off x="6019800" y="4292600"/>
              <a:ext cx="94578" cy="292388"/>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900">
                  <a:solidFill>
                    <a:srgbClr val="002060"/>
                  </a:solidFill>
                </a:rPr>
                <a:t>r</a:t>
              </a:r>
              <a:endParaRPr lang="en-US">
                <a:solidFill>
                  <a:srgbClr val="002060"/>
                </a:solidFill>
              </a:endParaRPr>
            </a:p>
          </p:txBody>
        </p:sp>
        <p:sp>
          <p:nvSpPr>
            <p:cNvPr id="245" name="Rectangle 244"/>
            <p:cNvSpPr>
              <a:spLocks noChangeArrowheads="1"/>
            </p:cNvSpPr>
            <p:nvPr/>
          </p:nvSpPr>
          <p:spPr bwMode="auto">
            <a:xfrm>
              <a:off x="6553200" y="4292600"/>
              <a:ext cx="161904" cy="292388"/>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900">
                  <a:solidFill>
                    <a:srgbClr val="002060"/>
                  </a:solidFill>
                </a:rPr>
                <a:t>S</a:t>
              </a:r>
              <a:endParaRPr lang="en-US">
                <a:solidFill>
                  <a:srgbClr val="002060"/>
                </a:solidFill>
              </a:endParaRPr>
            </a:p>
          </p:txBody>
        </p:sp>
        <p:sp>
          <p:nvSpPr>
            <p:cNvPr id="246" name="Rectangle 245"/>
            <p:cNvSpPr>
              <a:spLocks noChangeArrowheads="1"/>
            </p:cNvSpPr>
            <p:nvPr/>
          </p:nvSpPr>
          <p:spPr bwMode="auto">
            <a:xfrm>
              <a:off x="6718300" y="4292600"/>
              <a:ext cx="67326" cy="292388"/>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900">
                  <a:solidFill>
                    <a:srgbClr val="002060"/>
                  </a:solidFill>
                </a:rPr>
                <a:t>i</a:t>
              </a:r>
              <a:endParaRPr lang="en-US">
                <a:solidFill>
                  <a:srgbClr val="002060"/>
                </a:solidFill>
              </a:endParaRPr>
            </a:p>
          </p:txBody>
        </p:sp>
        <p:sp>
          <p:nvSpPr>
            <p:cNvPr id="247" name="Rectangle 246"/>
            <p:cNvSpPr>
              <a:spLocks noChangeArrowheads="1"/>
            </p:cNvSpPr>
            <p:nvPr/>
          </p:nvSpPr>
          <p:spPr bwMode="auto">
            <a:xfrm>
              <a:off x="6781800" y="4292600"/>
              <a:ext cx="149080" cy="292388"/>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900">
                  <a:solidFill>
                    <a:srgbClr val="002060"/>
                  </a:solidFill>
                </a:rPr>
                <a:t>g</a:t>
              </a:r>
              <a:endParaRPr lang="en-US">
                <a:solidFill>
                  <a:srgbClr val="002060"/>
                </a:solidFill>
              </a:endParaRPr>
            </a:p>
          </p:txBody>
        </p:sp>
        <p:sp>
          <p:nvSpPr>
            <p:cNvPr id="248" name="Rectangle 247"/>
            <p:cNvSpPr>
              <a:spLocks noChangeArrowheads="1"/>
            </p:cNvSpPr>
            <p:nvPr/>
          </p:nvSpPr>
          <p:spPr bwMode="auto">
            <a:xfrm>
              <a:off x="6934200" y="4292600"/>
              <a:ext cx="149080" cy="292388"/>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900">
                  <a:solidFill>
                    <a:srgbClr val="002060"/>
                  </a:solidFill>
                </a:rPr>
                <a:t>n</a:t>
              </a:r>
              <a:endParaRPr lang="en-US">
                <a:solidFill>
                  <a:srgbClr val="002060"/>
                </a:solidFill>
              </a:endParaRPr>
            </a:p>
          </p:txBody>
        </p:sp>
        <p:sp>
          <p:nvSpPr>
            <p:cNvPr id="249" name="Rectangle 248"/>
            <p:cNvSpPr>
              <a:spLocks noChangeArrowheads="1"/>
            </p:cNvSpPr>
            <p:nvPr/>
          </p:nvSpPr>
          <p:spPr bwMode="auto">
            <a:xfrm>
              <a:off x="7086600" y="4292600"/>
              <a:ext cx="136256" cy="292388"/>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900">
                  <a:solidFill>
                    <a:srgbClr val="002060"/>
                  </a:solidFill>
                </a:rPr>
                <a:t>a</a:t>
              </a:r>
              <a:endParaRPr lang="en-US">
                <a:solidFill>
                  <a:srgbClr val="002060"/>
                </a:solidFill>
              </a:endParaRPr>
            </a:p>
          </p:txBody>
        </p:sp>
        <p:sp>
          <p:nvSpPr>
            <p:cNvPr id="250" name="Rectangle 249"/>
            <p:cNvSpPr>
              <a:spLocks noChangeArrowheads="1"/>
            </p:cNvSpPr>
            <p:nvPr/>
          </p:nvSpPr>
          <p:spPr bwMode="auto">
            <a:xfrm>
              <a:off x="7213600" y="4292600"/>
              <a:ext cx="67326" cy="292388"/>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900">
                  <a:solidFill>
                    <a:srgbClr val="002060"/>
                  </a:solidFill>
                </a:rPr>
                <a:t>l</a:t>
              </a:r>
              <a:endParaRPr lang="en-US">
                <a:solidFill>
                  <a:srgbClr val="002060"/>
                </a:solidFill>
              </a:endParaRPr>
            </a:p>
          </p:txBody>
        </p:sp>
        <p:sp>
          <p:nvSpPr>
            <p:cNvPr id="251" name="Rectangle 250"/>
            <p:cNvSpPr>
              <a:spLocks noChangeArrowheads="1"/>
            </p:cNvSpPr>
            <p:nvPr/>
          </p:nvSpPr>
          <p:spPr bwMode="auto">
            <a:xfrm>
              <a:off x="3886200" y="2209800"/>
              <a:ext cx="2667000" cy="1752600"/>
            </a:xfrm>
            <a:prstGeom prst="rect">
              <a:avLst/>
            </a:prstGeom>
            <a:noFill/>
            <a:ln w="28575">
              <a:solidFill>
                <a:srgbClr val="FFFF00"/>
              </a:solidFill>
              <a:miter lim="800000"/>
              <a:headEnd type="none" w="sm" len="sm"/>
              <a:tailEnd type="none" w="sm" len="sm"/>
            </a:ln>
            <a:effectLst/>
          </p:spPr>
          <p:txBody>
            <a:bodyPr wrap="none" anchor="ct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252" name="Text Box 2053"/>
            <p:cNvSpPr txBox="1">
              <a:spLocks noChangeArrowheads="1"/>
            </p:cNvSpPr>
            <p:nvPr/>
          </p:nvSpPr>
          <p:spPr bwMode="auto">
            <a:xfrm>
              <a:off x="6705600" y="1371600"/>
              <a:ext cx="1524000" cy="1200329"/>
            </a:xfrm>
            <a:prstGeom prst="rect">
              <a:avLst/>
            </a:prstGeom>
            <a:noFill/>
            <a:ln w="12700">
              <a:noFill/>
              <a:miter lim="800000"/>
              <a:headEnd type="none" w="sm" len="sm"/>
              <a:tailEnd type="none" w="sm" len="sm"/>
            </a:ln>
            <a:effectLst/>
          </p:spPr>
          <p:txBody>
            <a:bodyPr>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2400" dirty="0">
                  <a:solidFill>
                    <a:srgbClr val="002060"/>
                  </a:solidFill>
                </a:rPr>
                <a:t>Camera: Spec &amp; Pose</a:t>
              </a:r>
            </a:p>
          </p:txBody>
        </p:sp>
        <p:sp>
          <p:nvSpPr>
            <p:cNvPr id="253" name="Text Box 2262"/>
            <p:cNvSpPr txBox="1">
              <a:spLocks noChangeArrowheads="1"/>
            </p:cNvSpPr>
            <p:nvPr/>
          </p:nvSpPr>
          <p:spPr bwMode="auto">
            <a:xfrm>
              <a:off x="990600" y="2743200"/>
              <a:ext cx="1371600" cy="830997"/>
            </a:xfrm>
            <a:prstGeom prst="rect">
              <a:avLst/>
            </a:prstGeom>
            <a:noFill/>
            <a:ln w="12700">
              <a:noFill/>
              <a:miter lim="800000"/>
              <a:headEnd type="none" w="sm" len="sm"/>
              <a:tailEnd type="none" w="sm" len="sm"/>
            </a:ln>
            <a:effectLst/>
          </p:spPr>
          <p:txBody>
            <a:bodyPr>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pPr>
                <a:spcBef>
                  <a:spcPct val="50000"/>
                </a:spcBef>
              </a:pPr>
              <a:r>
                <a:rPr lang="en-US" sz="2400" dirty="0">
                  <a:solidFill>
                    <a:srgbClr val="002060"/>
                  </a:solidFill>
                </a:rPr>
                <a:t>3D Scene</a:t>
              </a:r>
            </a:p>
          </p:txBody>
        </p:sp>
        <p:sp>
          <p:nvSpPr>
            <p:cNvPr id="254" name="Text Box 2263"/>
            <p:cNvSpPr txBox="1">
              <a:spLocks noChangeArrowheads="1"/>
            </p:cNvSpPr>
            <p:nvPr/>
          </p:nvSpPr>
          <p:spPr bwMode="auto">
            <a:xfrm>
              <a:off x="6629400" y="4724400"/>
              <a:ext cx="1371600" cy="830997"/>
            </a:xfrm>
            <a:prstGeom prst="rect">
              <a:avLst/>
            </a:prstGeom>
            <a:noFill/>
            <a:ln w="12700">
              <a:noFill/>
              <a:miter lim="800000"/>
              <a:headEnd type="none" w="sm" len="sm"/>
              <a:tailEnd type="none" w="sm" len="sm"/>
            </a:ln>
            <a:effectLst/>
          </p:spPr>
          <p:txBody>
            <a:bodyPr>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pPr>
                <a:spcBef>
                  <a:spcPct val="50000"/>
                </a:spcBef>
              </a:pPr>
              <a:r>
                <a:rPr lang="en-US" sz="2400" dirty="0">
                  <a:solidFill>
                    <a:srgbClr val="002060"/>
                  </a:solidFill>
                </a:rPr>
                <a:t>2D Image</a:t>
              </a:r>
            </a:p>
          </p:txBody>
        </p:sp>
      </p:grpSp>
    </p:spTree>
    <p:extLst>
      <p:ext uri="{BB962C8B-B14F-4D97-AF65-F5344CB8AC3E}">
        <p14:creationId xmlns:p14="http://schemas.microsoft.com/office/powerpoint/2010/main" val="32171365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Pinhole Optics versus Thin Lens</a:t>
            </a:r>
          </a:p>
        </p:txBody>
      </p:sp>
      <p:pic>
        <p:nvPicPr>
          <p:cNvPr id="4" name="Picture 3"/>
          <p:cNvPicPr>
            <a:picLocks noChangeAspect="1"/>
          </p:cNvPicPr>
          <p:nvPr/>
        </p:nvPicPr>
        <p:blipFill>
          <a:blip r:embed="rId2"/>
          <a:stretch>
            <a:fillRect/>
          </a:stretch>
        </p:blipFill>
        <p:spPr>
          <a:xfrm>
            <a:off x="685800" y="2362200"/>
            <a:ext cx="7848600" cy="3143660"/>
          </a:xfrm>
          <a:prstGeom prst="rect">
            <a:avLst/>
          </a:prstGeom>
        </p:spPr>
      </p:pic>
    </p:spTree>
    <p:extLst>
      <p:ext uri="{BB962C8B-B14F-4D97-AF65-F5344CB8AC3E}">
        <p14:creationId xmlns:p14="http://schemas.microsoft.com/office/powerpoint/2010/main" val="40894840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6" name="Rectangle 2"/>
          <p:cNvSpPr>
            <a:spLocks noGrp="1" noChangeArrowheads="1"/>
          </p:cNvSpPr>
          <p:nvPr>
            <p:ph type="title"/>
          </p:nvPr>
        </p:nvSpPr>
        <p:spPr>
          <a:xfrm>
            <a:off x="609601" y="285750"/>
            <a:ext cx="8458200" cy="609600"/>
          </a:xfrm>
        </p:spPr>
        <p:txBody>
          <a:bodyPr/>
          <a:lstStyle/>
          <a:p>
            <a:r>
              <a:rPr lang="en-US" dirty="0"/>
              <a:t>Pinhole Camera Model</a:t>
            </a:r>
          </a:p>
        </p:txBody>
      </p:sp>
      <p:sp>
        <p:nvSpPr>
          <p:cNvPr id="676867" name="Rectangle 3"/>
          <p:cNvSpPr>
            <a:spLocks noGrp="1" noChangeArrowheads="1"/>
          </p:cNvSpPr>
          <p:nvPr>
            <p:ph type="body" idx="1"/>
          </p:nvPr>
        </p:nvSpPr>
        <p:spPr>
          <a:xfrm>
            <a:off x="1219200" y="3733800"/>
            <a:ext cx="7239000" cy="2667000"/>
          </a:xfrm>
        </p:spPr>
        <p:txBody>
          <a:bodyPr/>
          <a:lstStyle/>
          <a:p>
            <a:pPr>
              <a:lnSpc>
                <a:spcPct val="90000"/>
              </a:lnSpc>
            </a:pPr>
            <a:r>
              <a:rPr lang="en-US" sz="1800" dirty="0">
                <a:latin typeface="Helvetica" pitchFamily="34" charset="0"/>
              </a:rPr>
              <a:t>Pin-hole is the basis for most graphics and vision</a:t>
            </a:r>
          </a:p>
          <a:p>
            <a:pPr lvl="1">
              <a:lnSpc>
                <a:spcPct val="90000"/>
              </a:lnSpc>
            </a:pPr>
            <a:r>
              <a:rPr lang="en-US" sz="1800" dirty="0">
                <a:latin typeface="Helvetica" pitchFamily="34" charset="0"/>
              </a:rPr>
              <a:t>Derived from physical construction of early cameras</a:t>
            </a:r>
          </a:p>
          <a:p>
            <a:pPr lvl="1">
              <a:lnSpc>
                <a:spcPct val="90000"/>
              </a:lnSpc>
            </a:pPr>
            <a:r>
              <a:rPr lang="en-US" sz="1800" dirty="0">
                <a:latin typeface="Helvetica" pitchFamily="34" charset="0"/>
              </a:rPr>
              <a:t>Mathematics is very straightforward</a:t>
            </a:r>
            <a:endParaRPr lang="en-US" sz="1800" dirty="0"/>
          </a:p>
          <a:p>
            <a:pPr>
              <a:lnSpc>
                <a:spcPct val="90000"/>
              </a:lnSpc>
            </a:pPr>
            <a:r>
              <a:rPr lang="en-US" sz="1800" dirty="0"/>
              <a:t>3D World projected to 2D Image</a:t>
            </a:r>
          </a:p>
          <a:p>
            <a:pPr lvl="1">
              <a:lnSpc>
                <a:spcPct val="90000"/>
              </a:lnSpc>
            </a:pPr>
            <a:r>
              <a:rPr lang="en-US" sz="1800" dirty="0"/>
              <a:t>Image inverted, size reduced</a:t>
            </a:r>
          </a:p>
          <a:p>
            <a:pPr lvl="1">
              <a:lnSpc>
                <a:spcPct val="90000"/>
              </a:lnSpc>
            </a:pPr>
            <a:r>
              <a:rPr lang="en-US" sz="1800" dirty="0"/>
              <a:t>Image is a 2D plane: No direct depth information</a:t>
            </a:r>
          </a:p>
          <a:p>
            <a:pPr>
              <a:lnSpc>
                <a:spcPct val="90000"/>
              </a:lnSpc>
            </a:pPr>
            <a:r>
              <a:rPr lang="en-US" sz="1800" dirty="0"/>
              <a:t>Perspective projection </a:t>
            </a:r>
          </a:p>
          <a:p>
            <a:pPr lvl="1">
              <a:lnSpc>
                <a:spcPct val="90000"/>
              </a:lnSpc>
            </a:pPr>
            <a:r>
              <a:rPr lang="en-US" sz="1800" dirty="0"/>
              <a:t>f called the focal length of the lens</a:t>
            </a:r>
          </a:p>
          <a:p>
            <a:pPr lvl="1">
              <a:lnSpc>
                <a:spcPct val="90000"/>
              </a:lnSpc>
            </a:pPr>
            <a:r>
              <a:rPr lang="en-US" sz="1800" dirty="0">
                <a:solidFill>
                  <a:srgbClr val="D82204"/>
                </a:solidFill>
              </a:rPr>
              <a:t>given image size, change f will change FOV and figure sizes</a:t>
            </a:r>
          </a:p>
        </p:txBody>
      </p:sp>
      <p:grpSp>
        <p:nvGrpSpPr>
          <p:cNvPr id="676876" name="Group 12"/>
          <p:cNvGrpSpPr>
            <a:grpSpLocks/>
          </p:cNvGrpSpPr>
          <p:nvPr/>
        </p:nvGrpSpPr>
        <p:grpSpPr bwMode="auto">
          <a:xfrm>
            <a:off x="1295400" y="1466850"/>
            <a:ext cx="6553200" cy="2146300"/>
            <a:chOff x="816" y="924"/>
            <a:chExt cx="4128" cy="1352"/>
          </a:xfrm>
        </p:grpSpPr>
        <p:sp>
          <p:nvSpPr>
            <p:cNvPr id="676875" name="Freeform 11"/>
            <p:cNvSpPr>
              <a:spLocks/>
            </p:cNvSpPr>
            <p:nvPr/>
          </p:nvSpPr>
          <p:spPr bwMode="auto">
            <a:xfrm>
              <a:off x="3984" y="1344"/>
              <a:ext cx="576" cy="480"/>
            </a:xfrm>
            <a:custGeom>
              <a:avLst/>
              <a:gdLst/>
              <a:ahLst/>
              <a:cxnLst>
                <a:cxn ang="0">
                  <a:pos x="0" y="96"/>
                </a:cxn>
                <a:cxn ang="0">
                  <a:pos x="576" y="0"/>
                </a:cxn>
                <a:cxn ang="0">
                  <a:pos x="576" y="480"/>
                </a:cxn>
                <a:cxn ang="0">
                  <a:pos x="0" y="336"/>
                </a:cxn>
                <a:cxn ang="0">
                  <a:pos x="0" y="96"/>
                </a:cxn>
              </a:cxnLst>
              <a:rect l="0" t="0" r="r" b="b"/>
              <a:pathLst>
                <a:path w="576" h="480">
                  <a:moveTo>
                    <a:pt x="0" y="96"/>
                  </a:moveTo>
                  <a:lnTo>
                    <a:pt x="576" y="0"/>
                  </a:lnTo>
                  <a:lnTo>
                    <a:pt x="576" y="480"/>
                  </a:lnTo>
                  <a:lnTo>
                    <a:pt x="0" y="336"/>
                  </a:lnTo>
                  <a:lnTo>
                    <a:pt x="0" y="96"/>
                  </a:lnTo>
                  <a:close/>
                </a:path>
              </a:pathLst>
            </a:custGeom>
            <a:solidFill>
              <a:srgbClr val="FF99CC">
                <a:alpha val="50000"/>
              </a:srgbClr>
            </a:solidFill>
            <a:ln w="12700" cap="flat" cmpd="sng">
              <a:noFill/>
              <a:prstDash val="solid"/>
              <a:round/>
              <a:headEnd type="none" w="sm" len="sm"/>
              <a:tailEnd type="none" w="sm" len="sm"/>
            </a:ln>
            <a:effectLst/>
          </p:spPr>
          <p:txBody>
            <a:bodyPr/>
            <a:lstStyle/>
            <a:p>
              <a:endParaRPr lang="en-US"/>
            </a:p>
          </p:txBody>
        </p:sp>
        <p:pic>
          <p:nvPicPr>
            <p:cNvPr id="676873" name="Picture 9"/>
            <p:cNvPicPr>
              <a:picLocks noChangeAspect="1" noChangeArrowheads="1"/>
            </p:cNvPicPr>
            <p:nvPr/>
          </p:nvPicPr>
          <p:blipFill>
            <a:blip r:embed="rId3" cstate="print"/>
            <a:srcRect/>
            <a:stretch>
              <a:fillRect/>
            </a:stretch>
          </p:blipFill>
          <p:spPr bwMode="auto">
            <a:xfrm>
              <a:off x="816" y="924"/>
              <a:ext cx="4128" cy="1352"/>
            </a:xfrm>
            <a:prstGeom prst="rect">
              <a:avLst/>
            </a:prstGeom>
            <a:noFill/>
            <a:ln w="12700">
              <a:noFill/>
              <a:miter lim="800000"/>
              <a:headEnd type="none" w="sm" len="sm"/>
              <a:tailEnd type="none" w="sm" len="sm"/>
            </a:ln>
            <a:effectLst/>
          </p:spPr>
        </p:pic>
        <p:sp>
          <p:nvSpPr>
            <p:cNvPr id="676874" name="Line 10"/>
            <p:cNvSpPr>
              <a:spLocks noChangeShapeType="1"/>
            </p:cNvSpPr>
            <p:nvPr/>
          </p:nvSpPr>
          <p:spPr bwMode="auto">
            <a:xfrm flipV="1">
              <a:off x="2976" y="1680"/>
              <a:ext cx="336" cy="384"/>
            </a:xfrm>
            <a:prstGeom prst="line">
              <a:avLst/>
            </a:prstGeom>
            <a:noFill/>
            <a:ln w="12700">
              <a:solidFill>
                <a:schemeClr val="tx1"/>
              </a:solidFill>
              <a:round/>
              <a:headEnd type="none" w="sm" len="sm"/>
              <a:tailEnd type="triangle" w="sm" len="sm"/>
            </a:ln>
            <a:effectLst/>
          </p:spPr>
          <p:txBody>
            <a:bodyPr wrap="none" anchor="ctr"/>
            <a:lstStyle/>
            <a:p>
              <a:endParaRPr lang="en-US"/>
            </a:p>
          </p:txBody>
        </p:sp>
      </p:grpSp>
    </p:spTree>
    <p:extLst>
      <p:ext uri="{BB962C8B-B14F-4D97-AF65-F5344CB8AC3E}">
        <p14:creationId xmlns:p14="http://schemas.microsoft.com/office/powerpoint/2010/main" val="62065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68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68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768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686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7686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7686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7686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686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7686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6867"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90" name="Rectangle 2"/>
          <p:cNvSpPr>
            <a:spLocks noGrp="1" noChangeArrowheads="1"/>
          </p:cNvSpPr>
          <p:nvPr>
            <p:ph type="title"/>
          </p:nvPr>
        </p:nvSpPr>
        <p:spPr>
          <a:xfrm>
            <a:off x="381000" y="285750"/>
            <a:ext cx="8696325" cy="609600"/>
          </a:xfrm>
        </p:spPr>
        <p:txBody>
          <a:bodyPr/>
          <a:lstStyle/>
          <a:p>
            <a:r>
              <a:rPr lang="en-US" dirty="0"/>
              <a:t>Focal Length, FOV</a:t>
            </a:r>
          </a:p>
        </p:txBody>
      </p:sp>
      <p:sp>
        <p:nvSpPr>
          <p:cNvPr id="677891" name="Rectangle 3"/>
          <p:cNvSpPr>
            <a:spLocks noGrp="1" noChangeArrowheads="1"/>
          </p:cNvSpPr>
          <p:nvPr>
            <p:ph type="body" idx="1"/>
          </p:nvPr>
        </p:nvSpPr>
        <p:spPr>
          <a:xfrm>
            <a:off x="304800" y="1143000"/>
            <a:ext cx="7848600" cy="457200"/>
          </a:xfrm>
        </p:spPr>
        <p:txBody>
          <a:bodyPr/>
          <a:lstStyle/>
          <a:p>
            <a:r>
              <a:rPr lang="en-US" dirty="0"/>
              <a:t>Consider case with object on the optical axis:</a:t>
            </a:r>
          </a:p>
        </p:txBody>
      </p:sp>
      <p:sp>
        <p:nvSpPr>
          <p:cNvPr id="677893" name="Rectangle 5"/>
          <p:cNvSpPr>
            <a:spLocks noChangeArrowheads="1"/>
          </p:cNvSpPr>
          <p:nvPr/>
        </p:nvSpPr>
        <p:spPr bwMode="auto">
          <a:xfrm>
            <a:off x="457200" y="3733800"/>
            <a:ext cx="8382000" cy="2971800"/>
          </a:xfrm>
          <a:prstGeom prst="rect">
            <a:avLst/>
          </a:prstGeom>
          <a:noFill/>
          <a:ln w="12700">
            <a:noFill/>
            <a:miter lim="800000"/>
            <a:headEnd/>
            <a:tailEnd/>
          </a:ln>
          <a:effectLst/>
        </p:spPr>
        <p:txBody>
          <a:bodyPr lIns="90487" tIns="44450" rIns="90487" bIns="44450"/>
          <a:lstStyle/>
          <a:p>
            <a:pPr marL="342900" indent="-342900">
              <a:spcBef>
                <a:spcPct val="20000"/>
              </a:spcBef>
              <a:buClr>
                <a:srgbClr val="0066FF"/>
              </a:buClr>
              <a:buSzPct val="75000"/>
              <a:buFont typeface="Zapf Dingbats" charset="2"/>
              <a:buChar char="n"/>
            </a:pPr>
            <a:r>
              <a:rPr lang="en-US" sz="2000" b="0" dirty="0">
                <a:solidFill>
                  <a:srgbClr val="FF0000"/>
                </a:solidFill>
              </a:rPr>
              <a:t>Optical axis</a:t>
            </a:r>
            <a:r>
              <a:rPr lang="en-US" sz="2000" b="0" dirty="0"/>
              <a:t>: the direction of imaging</a:t>
            </a:r>
          </a:p>
          <a:p>
            <a:pPr marL="342900" indent="-342900">
              <a:spcBef>
                <a:spcPct val="20000"/>
              </a:spcBef>
              <a:buClr>
                <a:srgbClr val="0066FF"/>
              </a:buClr>
              <a:buSzPct val="75000"/>
              <a:buFont typeface="Zapf Dingbats" charset="2"/>
              <a:buChar char="n"/>
            </a:pPr>
            <a:r>
              <a:rPr lang="en-US" sz="2000" b="0" dirty="0">
                <a:solidFill>
                  <a:srgbClr val="FF0000"/>
                </a:solidFill>
              </a:rPr>
              <a:t>Image plane</a:t>
            </a:r>
            <a:r>
              <a:rPr lang="en-US" sz="2000" b="0" dirty="0"/>
              <a:t>: a plane perpendicular to the optical axis</a:t>
            </a:r>
            <a:endParaRPr lang="en-US" sz="2000" dirty="0"/>
          </a:p>
          <a:p>
            <a:pPr marL="342900" indent="-342900">
              <a:spcBef>
                <a:spcPct val="20000"/>
              </a:spcBef>
              <a:buClr>
                <a:srgbClr val="0066FF"/>
              </a:buClr>
              <a:buSzPct val="75000"/>
              <a:buFont typeface="Zapf Dingbats" charset="2"/>
              <a:buChar char="n"/>
            </a:pPr>
            <a:r>
              <a:rPr lang="en-US" sz="2000" b="0" dirty="0">
                <a:solidFill>
                  <a:srgbClr val="FF0000"/>
                </a:solidFill>
              </a:rPr>
              <a:t>Center of Projection (pinhole),</a:t>
            </a:r>
            <a:r>
              <a:rPr lang="en-US" sz="2000" b="0" dirty="0"/>
              <a:t> focal point, viewpoint, nodal point</a:t>
            </a:r>
          </a:p>
          <a:p>
            <a:pPr marL="342900" indent="-342900">
              <a:spcBef>
                <a:spcPct val="20000"/>
              </a:spcBef>
              <a:buClr>
                <a:srgbClr val="0066FF"/>
              </a:buClr>
              <a:buSzPct val="75000"/>
              <a:buFont typeface="Zapf Dingbats" charset="2"/>
              <a:buChar char="n"/>
            </a:pPr>
            <a:r>
              <a:rPr lang="en-US" sz="2000" b="0" dirty="0">
                <a:solidFill>
                  <a:srgbClr val="FF0000"/>
                </a:solidFill>
              </a:rPr>
              <a:t>Focal length</a:t>
            </a:r>
            <a:r>
              <a:rPr lang="en-US" sz="2000" b="0" dirty="0"/>
              <a:t>: distance from focal point to the image plane</a:t>
            </a:r>
          </a:p>
          <a:p>
            <a:pPr marL="342900" indent="-342900">
              <a:spcBef>
                <a:spcPct val="20000"/>
              </a:spcBef>
              <a:buClr>
                <a:srgbClr val="0066FF"/>
              </a:buClr>
              <a:buSzPct val="75000"/>
              <a:buFont typeface="Zapf Dingbats" charset="2"/>
              <a:buChar char="n"/>
            </a:pPr>
            <a:r>
              <a:rPr lang="en-US" sz="2000" b="0" dirty="0">
                <a:solidFill>
                  <a:srgbClr val="FF0000"/>
                </a:solidFill>
              </a:rPr>
              <a:t>FOV</a:t>
            </a:r>
            <a:r>
              <a:rPr lang="en-US" sz="2000" b="0" dirty="0"/>
              <a:t> : Field of View – viewing angles in horizontal and vertical directions</a:t>
            </a:r>
          </a:p>
          <a:p>
            <a:pPr marL="342900" indent="-342900">
              <a:spcBef>
                <a:spcPct val="20000"/>
              </a:spcBef>
              <a:buClr>
                <a:srgbClr val="0066FF"/>
              </a:buClr>
              <a:buSzPct val="75000"/>
              <a:buFont typeface="Zapf Dingbats" charset="2"/>
              <a:buChar char="n"/>
            </a:pPr>
            <a:endParaRPr lang="en-US" sz="2000" b="0" dirty="0">
              <a:solidFill>
                <a:srgbClr val="C0C0C0"/>
              </a:solidFill>
            </a:endParaRPr>
          </a:p>
        </p:txBody>
      </p:sp>
      <p:grpSp>
        <p:nvGrpSpPr>
          <p:cNvPr id="97" name="Group 96"/>
          <p:cNvGrpSpPr/>
          <p:nvPr/>
        </p:nvGrpSpPr>
        <p:grpSpPr>
          <a:xfrm>
            <a:off x="1689100" y="1676400"/>
            <a:ext cx="7073900" cy="1574800"/>
            <a:chOff x="1689100" y="1676400"/>
            <a:chExt cx="7073900" cy="1574800"/>
          </a:xfrm>
        </p:grpSpPr>
        <p:grpSp>
          <p:nvGrpSpPr>
            <p:cNvPr id="678182" name="Group 294"/>
            <p:cNvGrpSpPr>
              <a:grpSpLocks/>
            </p:cNvGrpSpPr>
            <p:nvPr/>
          </p:nvGrpSpPr>
          <p:grpSpPr bwMode="auto">
            <a:xfrm>
              <a:off x="1689100" y="1752600"/>
              <a:ext cx="5473700" cy="1498600"/>
              <a:chOff x="1064" y="1104"/>
              <a:chExt cx="3448" cy="944"/>
            </a:xfrm>
          </p:grpSpPr>
          <p:sp>
            <p:nvSpPr>
              <p:cNvPr id="678093" name="Rectangle 205"/>
              <p:cNvSpPr>
                <a:spLocks noChangeArrowheads="1"/>
              </p:cNvSpPr>
              <p:nvPr/>
            </p:nvSpPr>
            <p:spPr bwMode="auto">
              <a:xfrm>
                <a:off x="1312" y="1584"/>
                <a:ext cx="2720" cy="16"/>
              </a:xfrm>
              <a:prstGeom prst="rect">
                <a:avLst/>
              </a:prstGeom>
              <a:solidFill>
                <a:srgbClr val="0000FF"/>
              </a:solidFill>
              <a:ln w="9525">
                <a:noFill/>
                <a:miter lim="800000"/>
                <a:headEnd/>
                <a:tailEnd/>
              </a:ln>
            </p:spPr>
            <p:txBody>
              <a:bodyPr/>
              <a:lstStyle/>
              <a:p>
                <a:endParaRPr lang="en-US"/>
              </a:p>
            </p:txBody>
          </p:sp>
          <p:sp>
            <p:nvSpPr>
              <p:cNvPr id="678094" name="Freeform 206"/>
              <p:cNvSpPr>
                <a:spLocks/>
              </p:cNvSpPr>
              <p:nvPr/>
            </p:nvSpPr>
            <p:spPr bwMode="auto">
              <a:xfrm>
                <a:off x="1264" y="1544"/>
                <a:ext cx="112" cy="96"/>
              </a:xfrm>
              <a:custGeom>
                <a:avLst/>
                <a:gdLst/>
                <a:ahLst/>
                <a:cxnLst>
                  <a:cxn ang="0">
                    <a:pos x="0" y="48"/>
                  </a:cxn>
                  <a:cxn ang="0">
                    <a:pos x="112" y="0"/>
                  </a:cxn>
                  <a:cxn ang="0">
                    <a:pos x="64" y="48"/>
                  </a:cxn>
                  <a:cxn ang="0">
                    <a:pos x="112" y="96"/>
                  </a:cxn>
                  <a:cxn ang="0">
                    <a:pos x="0" y="48"/>
                  </a:cxn>
                </a:cxnLst>
                <a:rect l="0" t="0" r="r" b="b"/>
                <a:pathLst>
                  <a:path w="112" h="96">
                    <a:moveTo>
                      <a:pt x="0" y="48"/>
                    </a:moveTo>
                    <a:lnTo>
                      <a:pt x="112" y="0"/>
                    </a:lnTo>
                    <a:lnTo>
                      <a:pt x="64" y="48"/>
                    </a:lnTo>
                    <a:lnTo>
                      <a:pt x="112" y="96"/>
                    </a:lnTo>
                    <a:lnTo>
                      <a:pt x="0" y="48"/>
                    </a:lnTo>
                    <a:close/>
                  </a:path>
                </a:pathLst>
              </a:custGeom>
              <a:solidFill>
                <a:srgbClr val="0000FF"/>
              </a:solidFill>
              <a:ln w="9525">
                <a:noFill/>
                <a:round/>
                <a:headEnd/>
                <a:tailEnd/>
              </a:ln>
            </p:spPr>
            <p:txBody>
              <a:bodyPr/>
              <a:lstStyle/>
              <a:p>
                <a:endParaRPr lang="en-US"/>
              </a:p>
            </p:txBody>
          </p:sp>
          <p:sp>
            <p:nvSpPr>
              <p:cNvPr id="678095" name="Rectangle 207"/>
              <p:cNvSpPr>
                <a:spLocks noChangeArrowheads="1"/>
              </p:cNvSpPr>
              <p:nvPr/>
            </p:nvSpPr>
            <p:spPr bwMode="auto">
              <a:xfrm>
                <a:off x="1456" y="1256"/>
                <a:ext cx="40" cy="336"/>
              </a:xfrm>
              <a:prstGeom prst="rect">
                <a:avLst/>
              </a:prstGeom>
              <a:solidFill>
                <a:srgbClr val="FF0000"/>
              </a:solidFill>
              <a:ln w="9525">
                <a:noFill/>
                <a:miter lim="800000"/>
                <a:headEnd/>
                <a:tailEnd/>
              </a:ln>
            </p:spPr>
            <p:txBody>
              <a:bodyPr/>
              <a:lstStyle/>
              <a:p>
                <a:endParaRPr lang="en-US"/>
              </a:p>
            </p:txBody>
          </p:sp>
          <p:sp>
            <p:nvSpPr>
              <p:cNvPr id="678096" name="Freeform 208"/>
              <p:cNvSpPr>
                <a:spLocks/>
              </p:cNvSpPr>
              <p:nvPr/>
            </p:nvSpPr>
            <p:spPr bwMode="auto">
              <a:xfrm>
                <a:off x="1400" y="1168"/>
                <a:ext cx="160" cy="176"/>
              </a:xfrm>
              <a:custGeom>
                <a:avLst/>
                <a:gdLst/>
                <a:ahLst/>
                <a:cxnLst>
                  <a:cxn ang="0">
                    <a:pos x="80" y="0"/>
                  </a:cxn>
                  <a:cxn ang="0">
                    <a:pos x="0" y="176"/>
                  </a:cxn>
                  <a:cxn ang="0">
                    <a:pos x="80" y="96"/>
                  </a:cxn>
                  <a:cxn ang="0">
                    <a:pos x="160" y="176"/>
                  </a:cxn>
                  <a:cxn ang="0">
                    <a:pos x="80" y="0"/>
                  </a:cxn>
                </a:cxnLst>
                <a:rect l="0" t="0" r="r" b="b"/>
                <a:pathLst>
                  <a:path w="160" h="176">
                    <a:moveTo>
                      <a:pt x="80" y="0"/>
                    </a:moveTo>
                    <a:lnTo>
                      <a:pt x="0" y="176"/>
                    </a:lnTo>
                    <a:lnTo>
                      <a:pt x="80" y="96"/>
                    </a:lnTo>
                    <a:lnTo>
                      <a:pt x="160" y="176"/>
                    </a:lnTo>
                    <a:lnTo>
                      <a:pt x="80" y="0"/>
                    </a:lnTo>
                    <a:close/>
                  </a:path>
                </a:pathLst>
              </a:custGeom>
              <a:solidFill>
                <a:srgbClr val="FF0000"/>
              </a:solidFill>
              <a:ln w="9525">
                <a:noFill/>
                <a:round/>
                <a:headEnd/>
                <a:tailEnd/>
              </a:ln>
            </p:spPr>
            <p:txBody>
              <a:bodyPr/>
              <a:lstStyle/>
              <a:p>
                <a:endParaRPr lang="en-US"/>
              </a:p>
            </p:txBody>
          </p:sp>
          <p:sp>
            <p:nvSpPr>
              <p:cNvPr id="678097" name="Freeform 209"/>
              <p:cNvSpPr>
                <a:spLocks/>
              </p:cNvSpPr>
              <p:nvPr/>
            </p:nvSpPr>
            <p:spPr bwMode="auto">
              <a:xfrm>
                <a:off x="3032" y="1536"/>
                <a:ext cx="96" cy="88"/>
              </a:xfrm>
              <a:custGeom>
                <a:avLst/>
                <a:gdLst/>
                <a:ahLst/>
                <a:cxnLst>
                  <a:cxn ang="0">
                    <a:pos x="96" y="40"/>
                  </a:cxn>
                  <a:cxn ang="0">
                    <a:pos x="80" y="72"/>
                  </a:cxn>
                  <a:cxn ang="0">
                    <a:pos x="48" y="88"/>
                  </a:cxn>
                  <a:cxn ang="0">
                    <a:pos x="48" y="88"/>
                  </a:cxn>
                  <a:cxn ang="0">
                    <a:pos x="16" y="72"/>
                  </a:cxn>
                  <a:cxn ang="0">
                    <a:pos x="0" y="40"/>
                  </a:cxn>
                  <a:cxn ang="0">
                    <a:pos x="0" y="40"/>
                  </a:cxn>
                  <a:cxn ang="0">
                    <a:pos x="16" y="8"/>
                  </a:cxn>
                  <a:cxn ang="0">
                    <a:pos x="48" y="0"/>
                  </a:cxn>
                  <a:cxn ang="0">
                    <a:pos x="48" y="0"/>
                  </a:cxn>
                  <a:cxn ang="0">
                    <a:pos x="80" y="8"/>
                  </a:cxn>
                  <a:cxn ang="0">
                    <a:pos x="96" y="40"/>
                  </a:cxn>
                </a:cxnLst>
                <a:rect l="0" t="0" r="r" b="b"/>
                <a:pathLst>
                  <a:path w="96" h="88">
                    <a:moveTo>
                      <a:pt x="96" y="40"/>
                    </a:moveTo>
                    <a:lnTo>
                      <a:pt x="80" y="72"/>
                    </a:lnTo>
                    <a:lnTo>
                      <a:pt x="48" y="88"/>
                    </a:lnTo>
                    <a:lnTo>
                      <a:pt x="48" y="88"/>
                    </a:lnTo>
                    <a:lnTo>
                      <a:pt x="16" y="72"/>
                    </a:lnTo>
                    <a:lnTo>
                      <a:pt x="0" y="40"/>
                    </a:lnTo>
                    <a:lnTo>
                      <a:pt x="0" y="40"/>
                    </a:lnTo>
                    <a:lnTo>
                      <a:pt x="16" y="8"/>
                    </a:lnTo>
                    <a:lnTo>
                      <a:pt x="48" y="0"/>
                    </a:lnTo>
                    <a:lnTo>
                      <a:pt x="48" y="0"/>
                    </a:lnTo>
                    <a:lnTo>
                      <a:pt x="80" y="8"/>
                    </a:lnTo>
                    <a:lnTo>
                      <a:pt x="96" y="40"/>
                    </a:lnTo>
                    <a:close/>
                  </a:path>
                </a:pathLst>
              </a:custGeom>
              <a:solidFill>
                <a:srgbClr val="2222FF"/>
              </a:solidFill>
              <a:ln w="9525">
                <a:noFill/>
                <a:round/>
                <a:headEnd/>
                <a:tailEnd/>
              </a:ln>
            </p:spPr>
            <p:txBody>
              <a:bodyPr/>
              <a:lstStyle/>
              <a:p>
                <a:endParaRPr lang="en-US"/>
              </a:p>
            </p:txBody>
          </p:sp>
          <p:sp>
            <p:nvSpPr>
              <p:cNvPr id="678098" name="Line 210"/>
              <p:cNvSpPr>
                <a:spLocks noChangeShapeType="1"/>
              </p:cNvSpPr>
              <p:nvPr/>
            </p:nvSpPr>
            <p:spPr bwMode="auto">
              <a:xfrm flipH="1">
                <a:off x="3112" y="1576"/>
                <a:ext cx="16" cy="32"/>
              </a:xfrm>
              <a:prstGeom prst="line">
                <a:avLst/>
              </a:prstGeom>
              <a:noFill/>
              <a:ln w="12700">
                <a:solidFill>
                  <a:srgbClr val="2222FF"/>
                </a:solidFill>
                <a:round/>
                <a:headEnd/>
                <a:tailEnd/>
              </a:ln>
            </p:spPr>
            <p:txBody>
              <a:bodyPr/>
              <a:lstStyle/>
              <a:p>
                <a:endParaRPr lang="en-US"/>
              </a:p>
            </p:txBody>
          </p:sp>
          <p:sp>
            <p:nvSpPr>
              <p:cNvPr id="678099" name="Line 211"/>
              <p:cNvSpPr>
                <a:spLocks noChangeShapeType="1"/>
              </p:cNvSpPr>
              <p:nvPr/>
            </p:nvSpPr>
            <p:spPr bwMode="auto">
              <a:xfrm>
                <a:off x="3112" y="1608"/>
                <a:ext cx="1" cy="1"/>
              </a:xfrm>
              <a:prstGeom prst="line">
                <a:avLst/>
              </a:prstGeom>
              <a:noFill/>
              <a:ln w="12700">
                <a:solidFill>
                  <a:srgbClr val="2222FF"/>
                </a:solidFill>
                <a:round/>
                <a:headEnd/>
                <a:tailEnd/>
              </a:ln>
            </p:spPr>
            <p:txBody>
              <a:bodyPr/>
              <a:lstStyle/>
              <a:p>
                <a:endParaRPr lang="en-US"/>
              </a:p>
            </p:txBody>
          </p:sp>
          <p:sp>
            <p:nvSpPr>
              <p:cNvPr id="678100" name="Line 212"/>
              <p:cNvSpPr>
                <a:spLocks noChangeShapeType="1"/>
              </p:cNvSpPr>
              <p:nvPr/>
            </p:nvSpPr>
            <p:spPr bwMode="auto">
              <a:xfrm flipH="1">
                <a:off x="3080" y="1608"/>
                <a:ext cx="32" cy="16"/>
              </a:xfrm>
              <a:prstGeom prst="line">
                <a:avLst/>
              </a:prstGeom>
              <a:noFill/>
              <a:ln w="12700">
                <a:solidFill>
                  <a:srgbClr val="2222FF"/>
                </a:solidFill>
                <a:round/>
                <a:headEnd/>
                <a:tailEnd/>
              </a:ln>
            </p:spPr>
            <p:txBody>
              <a:bodyPr/>
              <a:lstStyle/>
              <a:p>
                <a:endParaRPr lang="en-US"/>
              </a:p>
            </p:txBody>
          </p:sp>
          <p:sp>
            <p:nvSpPr>
              <p:cNvPr id="678101" name="Line 213"/>
              <p:cNvSpPr>
                <a:spLocks noChangeShapeType="1"/>
              </p:cNvSpPr>
              <p:nvPr/>
            </p:nvSpPr>
            <p:spPr bwMode="auto">
              <a:xfrm>
                <a:off x="3080" y="1624"/>
                <a:ext cx="1" cy="1"/>
              </a:xfrm>
              <a:prstGeom prst="line">
                <a:avLst/>
              </a:prstGeom>
              <a:noFill/>
              <a:ln w="12700">
                <a:solidFill>
                  <a:srgbClr val="2222FF"/>
                </a:solidFill>
                <a:round/>
                <a:headEnd/>
                <a:tailEnd/>
              </a:ln>
            </p:spPr>
            <p:txBody>
              <a:bodyPr/>
              <a:lstStyle/>
              <a:p>
                <a:endParaRPr lang="en-US"/>
              </a:p>
            </p:txBody>
          </p:sp>
          <p:sp>
            <p:nvSpPr>
              <p:cNvPr id="678102" name="Line 214"/>
              <p:cNvSpPr>
                <a:spLocks noChangeShapeType="1"/>
              </p:cNvSpPr>
              <p:nvPr/>
            </p:nvSpPr>
            <p:spPr bwMode="auto">
              <a:xfrm>
                <a:off x="3080" y="1624"/>
                <a:ext cx="1" cy="1"/>
              </a:xfrm>
              <a:prstGeom prst="line">
                <a:avLst/>
              </a:prstGeom>
              <a:noFill/>
              <a:ln w="12700">
                <a:solidFill>
                  <a:srgbClr val="2222FF"/>
                </a:solidFill>
                <a:round/>
                <a:headEnd/>
                <a:tailEnd/>
              </a:ln>
            </p:spPr>
            <p:txBody>
              <a:bodyPr/>
              <a:lstStyle/>
              <a:p>
                <a:endParaRPr lang="en-US"/>
              </a:p>
            </p:txBody>
          </p:sp>
          <p:sp>
            <p:nvSpPr>
              <p:cNvPr id="678103" name="Line 215"/>
              <p:cNvSpPr>
                <a:spLocks noChangeShapeType="1"/>
              </p:cNvSpPr>
              <p:nvPr/>
            </p:nvSpPr>
            <p:spPr bwMode="auto">
              <a:xfrm>
                <a:off x="3080" y="1624"/>
                <a:ext cx="1" cy="1"/>
              </a:xfrm>
              <a:prstGeom prst="line">
                <a:avLst/>
              </a:prstGeom>
              <a:noFill/>
              <a:ln w="12700">
                <a:solidFill>
                  <a:srgbClr val="2222FF"/>
                </a:solidFill>
                <a:round/>
                <a:headEnd/>
                <a:tailEnd/>
              </a:ln>
            </p:spPr>
            <p:txBody>
              <a:bodyPr/>
              <a:lstStyle/>
              <a:p>
                <a:endParaRPr lang="en-US"/>
              </a:p>
            </p:txBody>
          </p:sp>
          <p:sp>
            <p:nvSpPr>
              <p:cNvPr id="678104" name="Line 216"/>
              <p:cNvSpPr>
                <a:spLocks noChangeShapeType="1"/>
              </p:cNvSpPr>
              <p:nvPr/>
            </p:nvSpPr>
            <p:spPr bwMode="auto">
              <a:xfrm flipH="1" flipV="1">
                <a:off x="3048" y="1608"/>
                <a:ext cx="32" cy="16"/>
              </a:xfrm>
              <a:prstGeom prst="line">
                <a:avLst/>
              </a:prstGeom>
              <a:noFill/>
              <a:ln w="12700">
                <a:solidFill>
                  <a:srgbClr val="2222FF"/>
                </a:solidFill>
                <a:round/>
                <a:headEnd/>
                <a:tailEnd/>
              </a:ln>
            </p:spPr>
            <p:txBody>
              <a:bodyPr/>
              <a:lstStyle/>
              <a:p>
                <a:endParaRPr lang="en-US"/>
              </a:p>
            </p:txBody>
          </p:sp>
          <p:sp>
            <p:nvSpPr>
              <p:cNvPr id="678105" name="Line 217"/>
              <p:cNvSpPr>
                <a:spLocks noChangeShapeType="1"/>
              </p:cNvSpPr>
              <p:nvPr/>
            </p:nvSpPr>
            <p:spPr bwMode="auto">
              <a:xfrm>
                <a:off x="3048" y="1608"/>
                <a:ext cx="1" cy="1"/>
              </a:xfrm>
              <a:prstGeom prst="line">
                <a:avLst/>
              </a:prstGeom>
              <a:noFill/>
              <a:ln w="12700">
                <a:solidFill>
                  <a:srgbClr val="2222FF"/>
                </a:solidFill>
                <a:round/>
                <a:headEnd/>
                <a:tailEnd/>
              </a:ln>
            </p:spPr>
            <p:txBody>
              <a:bodyPr/>
              <a:lstStyle/>
              <a:p>
                <a:endParaRPr lang="en-US"/>
              </a:p>
            </p:txBody>
          </p:sp>
          <p:sp>
            <p:nvSpPr>
              <p:cNvPr id="678106" name="Line 218"/>
              <p:cNvSpPr>
                <a:spLocks noChangeShapeType="1"/>
              </p:cNvSpPr>
              <p:nvPr/>
            </p:nvSpPr>
            <p:spPr bwMode="auto">
              <a:xfrm flipH="1" flipV="1">
                <a:off x="3032" y="1576"/>
                <a:ext cx="16" cy="32"/>
              </a:xfrm>
              <a:prstGeom prst="line">
                <a:avLst/>
              </a:prstGeom>
              <a:noFill/>
              <a:ln w="12700">
                <a:solidFill>
                  <a:srgbClr val="2222FF"/>
                </a:solidFill>
                <a:round/>
                <a:headEnd/>
                <a:tailEnd/>
              </a:ln>
            </p:spPr>
            <p:txBody>
              <a:bodyPr/>
              <a:lstStyle/>
              <a:p>
                <a:endParaRPr lang="en-US"/>
              </a:p>
            </p:txBody>
          </p:sp>
          <p:sp>
            <p:nvSpPr>
              <p:cNvPr id="678107" name="Line 219"/>
              <p:cNvSpPr>
                <a:spLocks noChangeShapeType="1"/>
              </p:cNvSpPr>
              <p:nvPr/>
            </p:nvSpPr>
            <p:spPr bwMode="auto">
              <a:xfrm>
                <a:off x="3032" y="1576"/>
                <a:ext cx="1" cy="1"/>
              </a:xfrm>
              <a:prstGeom prst="line">
                <a:avLst/>
              </a:prstGeom>
              <a:noFill/>
              <a:ln w="12700">
                <a:solidFill>
                  <a:srgbClr val="2222FF"/>
                </a:solidFill>
                <a:round/>
                <a:headEnd/>
                <a:tailEnd/>
              </a:ln>
            </p:spPr>
            <p:txBody>
              <a:bodyPr/>
              <a:lstStyle/>
              <a:p>
                <a:endParaRPr lang="en-US"/>
              </a:p>
            </p:txBody>
          </p:sp>
          <p:sp>
            <p:nvSpPr>
              <p:cNvPr id="678108" name="Line 220"/>
              <p:cNvSpPr>
                <a:spLocks noChangeShapeType="1"/>
              </p:cNvSpPr>
              <p:nvPr/>
            </p:nvSpPr>
            <p:spPr bwMode="auto">
              <a:xfrm>
                <a:off x="3032" y="1576"/>
                <a:ext cx="1" cy="1"/>
              </a:xfrm>
              <a:prstGeom prst="line">
                <a:avLst/>
              </a:prstGeom>
              <a:noFill/>
              <a:ln w="12700">
                <a:solidFill>
                  <a:srgbClr val="2222FF"/>
                </a:solidFill>
                <a:round/>
                <a:headEnd/>
                <a:tailEnd/>
              </a:ln>
            </p:spPr>
            <p:txBody>
              <a:bodyPr/>
              <a:lstStyle/>
              <a:p>
                <a:endParaRPr lang="en-US"/>
              </a:p>
            </p:txBody>
          </p:sp>
          <p:sp>
            <p:nvSpPr>
              <p:cNvPr id="678109" name="Line 221"/>
              <p:cNvSpPr>
                <a:spLocks noChangeShapeType="1"/>
              </p:cNvSpPr>
              <p:nvPr/>
            </p:nvSpPr>
            <p:spPr bwMode="auto">
              <a:xfrm>
                <a:off x="3032" y="1576"/>
                <a:ext cx="1" cy="1"/>
              </a:xfrm>
              <a:prstGeom prst="line">
                <a:avLst/>
              </a:prstGeom>
              <a:noFill/>
              <a:ln w="12700">
                <a:solidFill>
                  <a:srgbClr val="2222FF"/>
                </a:solidFill>
                <a:round/>
                <a:headEnd/>
                <a:tailEnd/>
              </a:ln>
            </p:spPr>
            <p:txBody>
              <a:bodyPr/>
              <a:lstStyle/>
              <a:p>
                <a:endParaRPr lang="en-US"/>
              </a:p>
            </p:txBody>
          </p:sp>
          <p:sp>
            <p:nvSpPr>
              <p:cNvPr id="678110" name="Line 222"/>
              <p:cNvSpPr>
                <a:spLocks noChangeShapeType="1"/>
              </p:cNvSpPr>
              <p:nvPr/>
            </p:nvSpPr>
            <p:spPr bwMode="auto">
              <a:xfrm flipV="1">
                <a:off x="3032" y="1544"/>
                <a:ext cx="16" cy="32"/>
              </a:xfrm>
              <a:prstGeom prst="line">
                <a:avLst/>
              </a:prstGeom>
              <a:noFill/>
              <a:ln w="12700">
                <a:solidFill>
                  <a:srgbClr val="2222FF"/>
                </a:solidFill>
                <a:round/>
                <a:headEnd/>
                <a:tailEnd/>
              </a:ln>
            </p:spPr>
            <p:txBody>
              <a:bodyPr/>
              <a:lstStyle/>
              <a:p>
                <a:endParaRPr lang="en-US"/>
              </a:p>
            </p:txBody>
          </p:sp>
          <p:sp>
            <p:nvSpPr>
              <p:cNvPr id="678111" name="Line 223"/>
              <p:cNvSpPr>
                <a:spLocks noChangeShapeType="1"/>
              </p:cNvSpPr>
              <p:nvPr/>
            </p:nvSpPr>
            <p:spPr bwMode="auto">
              <a:xfrm>
                <a:off x="3048" y="1544"/>
                <a:ext cx="1" cy="1"/>
              </a:xfrm>
              <a:prstGeom prst="line">
                <a:avLst/>
              </a:prstGeom>
              <a:noFill/>
              <a:ln w="12700">
                <a:solidFill>
                  <a:srgbClr val="2222FF"/>
                </a:solidFill>
                <a:round/>
                <a:headEnd/>
                <a:tailEnd/>
              </a:ln>
            </p:spPr>
            <p:txBody>
              <a:bodyPr/>
              <a:lstStyle/>
              <a:p>
                <a:endParaRPr lang="en-US"/>
              </a:p>
            </p:txBody>
          </p:sp>
          <p:sp>
            <p:nvSpPr>
              <p:cNvPr id="678112" name="Line 224"/>
              <p:cNvSpPr>
                <a:spLocks noChangeShapeType="1"/>
              </p:cNvSpPr>
              <p:nvPr/>
            </p:nvSpPr>
            <p:spPr bwMode="auto">
              <a:xfrm flipV="1">
                <a:off x="3048" y="1536"/>
                <a:ext cx="32" cy="8"/>
              </a:xfrm>
              <a:prstGeom prst="line">
                <a:avLst/>
              </a:prstGeom>
              <a:noFill/>
              <a:ln w="12700">
                <a:solidFill>
                  <a:srgbClr val="2222FF"/>
                </a:solidFill>
                <a:round/>
                <a:headEnd/>
                <a:tailEnd/>
              </a:ln>
            </p:spPr>
            <p:txBody>
              <a:bodyPr/>
              <a:lstStyle/>
              <a:p>
                <a:endParaRPr lang="en-US"/>
              </a:p>
            </p:txBody>
          </p:sp>
          <p:sp>
            <p:nvSpPr>
              <p:cNvPr id="678113" name="Line 225"/>
              <p:cNvSpPr>
                <a:spLocks noChangeShapeType="1"/>
              </p:cNvSpPr>
              <p:nvPr/>
            </p:nvSpPr>
            <p:spPr bwMode="auto">
              <a:xfrm>
                <a:off x="3080" y="1536"/>
                <a:ext cx="1" cy="1"/>
              </a:xfrm>
              <a:prstGeom prst="line">
                <a:avLst/>
              </a:prstGeom>
              <a:noFill/>
              <a:ln w="12700">
                <a:solidFill>
                  <a:srgbClr val="2222FF"/>
                </a:solidFill>
                <a:round/>
                <a:headEnd/>
                <a:tailEnd/>
              </a:ln>
            </p:spPr>
            <p:txBody>
              <a:bodyPr/>
              <a:lstStyle/>
              <a:p>
                <a:endParaRPr lang="en-US"/>
              </a:p>
            </p:txBody>
          </p:sp>
          <p:sp>
            <p:nvSpPr>
              <p:cNvPr id="678114" name="Line 226"/>
              <p:cNvSpPr>
                <a:spLocks noChangeShapeType="1"/>
              </p:cNvSpPr>
              <p:nvPr/>
            </p:nvSpPr>
            <p:spPr bwMode="auto">
              <a:xfrm>
                <a:off x="3080" y="1536"/>
                <a:ext cx="1" cy="1"/>
              </a:xfrm>
              <a:prstGeom prst="line">
                <a:avLst/>
              </a:prstGeom>
              <a:noFill/>
              <a:ln w="12700">
                <a:solidFill>
                  <a:srgbClr val="2222FF"/>
                </a:solidFill>
                <a:round/>
                <a:headEnd/>
                <a:tailEnd/>
              </a:ln>
            </p:spPr>
            <p:txBody>
              <a:bodyPr/>
              <a:lstStyle/>
              <a:p>
                <a:endParaRPr lang="en-US"/>
              </a:p>
            </p:txBody>
          </p:sp>
          <p:sp>
            <p:nvSpPr>
              <p:cNvPr id="678115" name="Line 227"/>
              <p:cNvSpPr>
                <a:spLocks noChangeShapeType="1"/>
              </p:cNvSpPr>
              <p:nvPr/>
            </p:nvSpPr>
            <p:spPr bwMode="auto">
              <a:xfrm>
                <a:off x="3080" y="1536"/>
                <a:ext cx="1" cy="1"/>
              </a:xfrm>
              <a:prstGeom prst="line">
                <a:avLst/>
              </a:prstGeom>
              <a:noFill/>
              <a:ln w="12700">
                <a:solidFill>
                  <a:srgbClr val="2222FF"/>
                </a:solidFill>
                <a:round/>
                <a:headEnd/>
                <a:tailEnd/>
              </a:ln>
            </p:spPr>
            <p:txBody>
              <a:bodyPr/>
              <a:lstStyle/>
              <a:p>
                <a:endParaRPr lang="en-US"/>
              </a:p>
            </p:txBody>
          </p:sp>
          <p:sp>
            <p:nvSpPr>
              <p:cNvPr id="678116" name="Line 228"/>
              <p:cNvSpPr>
                <a:spLocks noChangeShapeType="1"/>
              </p:cNvSpPr>
              <p:nvPr/>
            </p:nvSpPr>
            <p:spPr bwMode="auto">
              <a:xfrm>
                <a:off x="3080" y="1536"/>
                <a:ext cx="32" cy="8"/>
              </a:xfrm>
              <a:prstGeom prst="line">
                <a:avLst/>
              </a:prstGeom>
              <a:noFill/>
              <a:ln w="12700">
                <a:solidFill>
                  <a:srgbClr val="2222FF"/>
                </a:solidFill>
                <a:round/>
                <a:headEnd/>
                <a:tailEnd/>
              </a:ln>
            </p:spPr>
            <p:txBody>
              <a:bodyPr/>
              <a:lstStyle/>
              <a:p>
                <a:endParaRPr lang="en-US"/>
              </a:p>
            </p:txBody>
          </p:sp>
          <p:sp>
            <p:nvSpPr>
              <p:cNvPr id="678117" name="Line 229"/>
              <p:cNvSpPr>
                <a:spLocks noChangeShapeType="1"/>
              </p:cNvSpPr>
              <p:nvPr/>
            </p:nvSpPr>
            <p:spPr bwMode="auto">
              <a:xfrm>
                <a:off x="3112" y="1544"/>
                <a:ext cx="1" cy="1"/>
              </a:xfrm>
              <a:prstGeom prst="line">
                <a:avLst/>
              </a:prstGeom>
              <a:noFill/>
              <a:ln w="12700">
                <a:solidFill>
                  <a:srgbClr val="2222FF"/>
                </a:solidFill>
                <a:round/>
                <a:headEnd/>
                <a:tailEnd/>
              </a:ln>
            </p:spPr>
            <p:txBody>
              <a:bodyPr/>
              <a:lstStyle/>
              <a:p>
                <a:endParaRPr lang="en-US"/>
              </a:p>
            </p:txBody>
          </p:sp>
          <p:sp>
            <p:nvSpPr>
              <p:cNvPr id="678118" name="Line 230"/>
              <p:cNvSpPr>
                <a:spLocks noChangeShapeType="1"/>
              </p:cNvSpPr>
              <p:nvPr/>
            </p:nvSpPr>
            <p:spPr bwMode="auto">
              <a:xfrm>
                <a:off x="3112" y="1544"/>
                <a:ext cx="16" cy="32"/>
              </a:xfrm>
              <a:prstGeom prst="line">
                <a:avLst/>
              </a:prstGeom>
              <a:noFill/>
              <a:ln w="12700">
                <a:solidFill>
                  <a:srgbClr val="2222FF"/>
                </a:solidFill>
                <a:round/>
                <a:headEnd/>
                <a:tailEnd/>
              </a:ln>
            </p:spPr>
            <p:txBody>
              <a:bodyPr/>
              <a:lstStyle/>
              <a:p>
                <a:endParaRPr lang="en-US"/>
              </a:p>
            </p:txBody>
          </p:sp>
          <p:sp>
            <p:nvSpPr>
              <p:cNvPr id="678119" name="Line 231"/>
              <p:cNvSpPr>
                <a:spLocks noChangeShapeType="1"/>
              </p:cNvSpPr>
              <p:nvPr/>
            </p:nvSpPr>
            <p:spPr bwMode="auto">
              <a:xfrm>
                <a:off x="3128" y="1576"/>
                <a:ext cx="1" cy="1"/>
              </a:xfrm>
              <a:prstGeom prst="line">
                <a:avLst/>
              </a:prstGeom>
              <a:noFill/>
              <a:ln w="12700">
                <a:solidFill>
                  <a:srgbClr val="2222FF"/>
                </a:solidFill>
                <a:round/>
                <a:headEnd/>
                <a:tailEnd/>
              </a:ln>
            </p:spPr>
            <p:txBody>
              <a:bodyPr/>
              <a:lstStyle/>
              <a:p>
                <a:endParaRPr lang="en-US"/>
              </a:p>
            </p:txBody>
          </p:sp>
          <p:sp>
            <p:nvSpPr>
              <p:cNvPr id="678120" name="Freeform 232"/>
              <p:cNvSpPr>
                <a:spLocks/>
              </p:cNvSpPr>
              <p:nvPr/>
            </p:nvSpPr>
            <p:spPr bwMode="auto">
              <a:xfrm>
                <a:off x="3992" y="1576"/>
                <a:ext cx="56" cy="56"/>
              </a:xfrm>
              <a:custGeom>
                <a:avLst/>
                <a:gdLst/>
                <a:ahLst/>
                <a:cxnLst>
                  <a:cxn ang="0">
                    <a:pos x="56" y="32"/>
                  </a:cxn>
                  <a:cxn ang="0">
                    <a:pos x="48" y="48"/>
                  </a:cxn>
                  <a:cxn ang="0">
                    <a:pos x="24" y="56"/>
                  </a:cxn>
                  <a:cxn ang="0">
                    <a:pos x="24" y="56"/>
                  </a:cxn>
                  <a:cxn ang="0">
                    <a:pos x="8" y="48"/>
                  </a:cxn>
                  <a:cxn ang="0">
                    <a:pos x="0" y="32"/>
                  </a:cxn>
                  <a:cxn ang="0">
                    <a:pos x="0" y="32"/>
                  </a:cxn>
                  <a:cxn ang="0">
                    <a:pos x="8" y="8"/>
                  </a:cxn>
                  <a:cxn ang="0">
                    <a:pos x="24" y="0"/>
                  </a:cxn>
                  <a:cxn ang="0">
                    <a:pos x="24" y="0"/>
                  </a:cxn>
                  <a:cxn ang="0">
                    <a:pos x="48" y="8"/>
                  </a:cxn>
                  <a:cxn ang="0">
                    <a:pos x="56" y="32"/>
                  </a:cxn>
                </a:cxnLst>
                <a:rect l="0" t="0" r="r" b="b"/>
                <a:pathLst>
                  <a:path w="56" h="56">
                    <a:moveTo>
                      <a:pt x="56" y="32"/>
                    </a:moveTo>
                    <a:lnTo>
                      <a:pt x="48" y="48"/>
                    </a:lnTo>
                    <a:lnTo>
                      <a:pt x="24" y="56"/>
                    </a:lnTo>
                    <a:lnTo>
                      <a:pt x="24" y="56"/>
                    </a:lnTo>
                    <a:lnTo>
                      <a:pt x="8" y="48"/>
                    </a:lnTo>
                    <a:lnTo>
                      <a:pt x="0" y="32"/>
                    </a:lnTo>
                    <a:lnTo>
                      <a:pt x="0" y="32"/>
                    </a:lnTo>
                    <a:lnTo>
                      <a:pt x="8" y="8"/>
                    </a:lnTo>
                    <a:lnTo>
                      <a:pt x="24" y="0"/>
                    </a:lnTo>
                    <a:lnTo>
                      <a:pt x="24" y="0"/>
                    </a:lnTo>
                    <a:lnTo>
                      <a:pt x="48" y="8"/>
                    </a:lnTo>
                    <a:lnTo>
                      <a:pt x="56" y="32"/>
                    </a:lnTo>
                    <a:close/>
                  </a:path>
                </a:pathLst>
              </a:custGeom>
              <a:solidFill>
                <a:srgbClr val="000000"/>
              </a:solidFill>
              <a:ln w="9525">
                <a:noFill/>
                <a:round/>
                <a:headEnd/>
                <a:tailEnd/>
              </a:ln>
            </p:spPr>
            <p:txBody>
              <a:bodyPr/>
              <a:lstStyle/>
              <a:p>
                <a:endParaRPr lang="en-US"/>
              </a:p>
            </p:txBody>
          </p:sp>
          <p:sp>
            <p:nvSpPr>
              <p:cNvPr id="678121" name="Line 233"/>
              <p:cNvSpPr>
                <a:spLocks noChangeShapeType="1"/>
              </p:cNvSpPr>
              <p:nvPr/>
            </p:nvSpPr>
            <p:spPr bwMode="auto">
              <a:xfrm flipH="1">
                <a:off x="4040" y="1608"/>
                <a:ext cx="8" cy="16"/>
              </a:xfrm>
              <a:prstGeom prst="line">
                <a:avLst/>
              </a:prstGeom>
              <a:noFill/>
              <a:ln w="12700">
                <a:solidFill>
                  <a:srgbClr val="000000"/>
                </a:solidFill>
                <a:round/>
                <a:headEnd/>
                <a:tailEnd/>
              </a:ln>
            </p:spPr>
            <p:txBody>
              <a:bodyPr/>
              <a:lstStyle/>
              <a:p>
                <a:endParaRPr lang="en-US"/>
              </a:p>
            </p:txBody>
          </p:sp>
          <p:sp>
            <p:nvSpPr>
              <p:cNvPr id="678122" name="Line 234"/>
              <p:cNvSpPr>
                <a:spLocks noChangeShapeType="1"/>
              </p:cNvSpPr>
              <p:nvPr/>
            </p:nvSpPr>
            <p:spPr bwMode="auto">
              <a:xfrm>
                <a:off x="4040" y="1624"/>
                <a:ext cx="1" cy="1"/>
              </a:xfrm>
              <a:prstGeom prst="line">
                <a:avLst/>
              </a:prstGeom>
              <a:noFill/>
              <a:ln w="12700">
                <a:solidFill>
                  <a:srgbClr val="000000"/>
                </a:solidFill>
                <a:round/>
                <a:headEnd/>
                <a:tailEnd/>
              </a:ln>
            </p:spPr>
            <p:txBody>
              <a:bodyPr/>
              <a:lstStyle/>
              <a:p>
                <a:endParaRPr lang="en-US"/>
              </a:p>
            </p:txBody>
          </p:sp>
          <p:sp>
            <p:nvSpPr>
              <p:cNvPr id="678123" name="Line 235"/>
              <p:cNvSpPr>
                <a:spLocks noChangeShapeType="1"/>
              </p:cNvSpPr>
              <p:nvPr/>
            </p:nvSpPr>
            <p:spPr bwMode="auto">
              <a:xfrm flipH="1">
                <a:off x="4016" y="1624"/>
                <a:ext cx="24" cy="8"/>
              </a:xfrm>
              <a:prstGeom prst="line">
                <a:avLst/>
              </a:prstGeom>
              <a:noFill/>
              <a:ln w="12700">
                <a:solidFill>
                  <a:srgbClr val="000000"/>
                </a:solidFill>
                <a:round/>
                <a:headEnd/>
                <a:tailEnd/>
              </a:ln>
            </p:spPr>
            <p:txBody>
              <a:bodyPr/>
              <a:lstStyle/>
              <a:p>
                <a:endParaRPr lang="en-US"/>
              </a:p>
            </p:txBody>
          </p:sp>
          <p:sp>
            <p:nvSpPr>
              <p:cNvPr id="678124" name="Line 236"/>
              <p:cNvSpPr>
                <a:spLocks noChangeShapeType="1"/>
              </p:cNvSpPr>
              <p:nvPr/>
            </p:nvSpPr>
            <p:spPr bwMode="auto">
              <a:xfrm>
                <a:off x="4016" y="1632"/>
                <a:ext cx="1" cy="1"/>
              </a:xfrm>
              <a:prstGeom prst="line">
                <a:avLst/>
              </a:prstGeom>
              <a:noFill/>
              <a:ln w="12700">
                <a:solidFill>
                  <a:srgbClr val="000000"/>
                </a:solidFill>
                <a:round/>
                <a:headEnd/>
                <a:tailEnd/>
              </a:ln>
            </p:spPr>
            <p:txBody>
              <a:bodyPr/>
              <a:lstStyle/>
              <a:p>
                <a:endParaRPr lang="en-US"/>
              </a:p>
            </p:txBody>
          </p:sp>
          <p:sp>
            <p:nvSpPr>
              <p:cNvPr id="678125" name="Line 237"/>
              <p:cNvSpPr>
                <a:spLocks noChangeShapeType="1"/>
              </p:cNvSpPr>
              <p:nvPr/>
            </p:nvSpPr>
            <p:spPr bwMode="auto">
              <a:xfrm>
                <a:off x="4016" y="1632"/>
                <a:ext cx="1" cy="1"/>
              </a:xfrm>
              <a:prstGeom prst="line">
                <a:avLst/>
              </a:prstGeom>
              <a:noFill/>
              <a:ln w="12700">
                <a:solidFill>
                  <a:srgbClr val="000000"/>
                </a:solidFill>
                <a:round/>
                <a:headEnd/>
                <a:tailEnd/>
              </a:ln>
            </p:spPr>
            <p:txBody>
              <a:bodyPr/>
              <a:lstStyle/>
              <a:p>
                <a:endParaRPr lang="en-US"/>
              </a:p>
            </p:txBody>
          </p:sp>
          <p:sp>
            <p:nvSpPr>
              <p:cNvPr id="678126" name="Line 238"/>
              <p:cNvSpPr>
                <a:spLocks noChangeShapeType="1"/>
              </p:cNvSpPr>
              <p:nvPr/>
            </p:nvSpPr>
            <p:spPr bwMode="auto">
              <a:xfrm>
                <a:off x="4016" y="1632"/>
                <a:ext cx="1" cy="1"/>
              </a:xfrm>
              <a:prstGeom prst="line">
                <a:avLst/>
              </a:prstGeom>
              <a:noFill/>
              <a:ln w="12700">
                <a:solidFill>
                  <a:srgbClr val="000000"/>
                </a:solidFill>
                <a:round/>
                <a:headEnd/>
                <a:tailEnd/>
              </a:ln>
            </p:spPr>
            <p:txBody>
              <a:bodyPr/>
              <a:lstStyle/>
              <a:p>
                <a:endParaRPr lang="en-US"/>
              </a:p>
            </p:txBody>
          </p:sp>
          <p:sp>
            <p:nvSpPr>
              <p:cNvPr id="678127" name="Line 239"/>
              <p:cNvSpPr>
                <a:spLocks noChangeShapeType="1"/>
              </p:cNvSpPr>
              <p:nvPr/>
            </p:nvSpPr>
            <p:spPr bwMode="auto">
              <a:xfrm flipH="1" flipV="1">
                <a:off x="4000" y="1624"/>
                <a:ext cx="16" cy="8"/>
              </a:xfrm>
              <a:prstGeom prst="line">
                <a:avLst/>
              </a:prstGeom>
              <a:noFill/>
              <a:ln w="12700">
                <a:solidFill>
                  <a:srgbClr val="000000"/>
                </a:solidFill>
                <a:round/>
                <a:headEnd/>
                <a:tailEnd/>
              </a:ln>
            </p:spPr>
            <p:txBody>
              <a:bodyPr/>
              <a:lstStyle/>
              <a:p>
                <a:endParaRPr lang="en-US"/>
              </a:p>
            </p:txBody>
          </p:sp>
          <p:sp>
            <p:nvSpPr>
              <p:cNvPr id="678128" name="Line 240"/>
              <p:cNvSpPr>
                <a:spLocks noChangeShapeType="1"/>
              </p:cNvSpPr>
              <p:nvPr/>
            </p:nvSpPr>
            <p:spPr bwMode="auto">
              <a:xfrm>
                <a:off x="4000" y="1624"/>
                <a:ext cx="1" cy="1"/>
              </a:xfrm>
              <a:prstGeom prst="line">
                <a:avLst/>
              </a:prstGeom>
              <a:noFill/>
              <a:ln w="12700">
                <a:solidFill>
                  <a:srgbClr val="000000"/>
                </a:solidFill>
                <a:round/>
                <a:headEnd/>
                <a:tailEnd/>
              </a:ln>
            </p:spPr>
            <p:txBody>
              <a:bodyPr/>
              <a:lstStyle/>
              <a:p>
                <a:endParaRPr lang="en-US"/>
              </a:p>
            </p:txBody>
          </p:sp>
          <p:sp>
            <p:nvSpPr>
              <p:cNvPr id="678129" name="Line 241"/>
              <p:cNvSpPr>
                <a:spLocks noChangeShapeType="1"/>
              </p:cNvSpPr>
              <p:nvPr/>
            </p:nvSpPr>
            <p:spPr bwMode="auto">
              <a:xfrm flipH="1" flipV="1">
                <a:off x="3992" y="1608"/>
                <a:ext cx="8" cy="16"/>
              </a:xfrm>
              <a:prstGeom prst="line">
                <a:avLst/>
              </a:prstGeom>
              <a:noFill/>
              <a:ln w="12700">
                <a:solidFill>
                  <a:srgbClr val="000000"/>
                </a:solidFill>
                <a:round/>
                <a:headEnd/>
                <a:tailEnd/>
              </a:ln>
            </p:spPr>
            <p:txBody>
              <a:bodyPr/>
              <a:lstStyle/>
              <a:p>
                <a:endParaRPr lang="en-US"/>
              </a:p>
            </p:txBody>
          </p:sp>
          <p:sp>
            <p:nvSpPr>
              <p:cNvPr id="678130" name="Line 242"/>
              <p:cNvSpPr>
                <a:spLocks noChangeShapeType="1"/>
              </p:cNvSpPr>
              <p:nvPr/>
            </p:nvSpPr>
            <p:spPr bwMode="auto">
              <a:xfrm>
                <a:off x="3992" y="1608"/>
                <a:ext cx="1" cy="1"/>
              </a:xfrm>
              <a:prstGeom prst="line">
                <a:avLst/>
              </a:prstGeom>
              <a:noFill/>
              <a:ln w="12700">
                <a:solidFill>
                  <a:srgbClr val="000000"/>
                </a:solidFill>
                <a:round/>
                <a:headEnd/>
                <a:tailEnd/>
              </a:ln>
            </p:spPr>
            <p:txBody>
              <a:bodyPr/>
              <a:lstStyle/>
              <a:p>
                <a:endParaRPr lang="en-US"/>
              </a:p>
            </p:txBody>
          </p:sp>
          <p:sp>
            <p:nvSpPr>
              <p:cNvPr id="678131" name="Line 243"/>
              <p:cNvSpPr>
                <a:spLocks noChangeShapeType="1"/>
              </p:cNvSpPr>
              <p:nvPr/>
            </p:nvSpPr>
            <p:spPr bwMode="auto">
              <a:xfrm>
                <a:off x="3992" y="1608"/>
                <a:ext cx="1" cy="1"/>
              </a:xfrm>
              <a:prstGeom prst="line">
                <a:avLst/>
              </a:prstGeom>
              <a:noFill/>
              <a:ln w="12700">
                <a:solidFill>
                  <a:srgbClr val="000000"/>
                </a:solidFill>
                <a:round/>
                <a:headEnd/>
                <a:tailEnd/>
              </a:ln>
            </p:spPr>
            <p:txBody>
              <a:bodyPr/>
              <a:lstStyle/>
              <a:p>
                <a:endParaRPr lang="en-US"/>
              </a:p>
            </p:txBody>
          </p:sp>
          <p:sp>
            <p:nvSpPr>
              <p:cNvPr id="678132" name="Line 244"/>
              <p:cNvSpPr>
                <a:spLocks noChangeShapeType="1"/>
              </p:cNvSpPr>
              <p:nvPr/>
            </p:nvSpPr>
            <p:spPr bwMode="auto">
              <a:xfrm>
                <a:off x="3992" y="1608"/>
                <a:ext cx="1" cy="1"/>
              </a:xfrm>
              <a:prstGeom prst="line">
                <a:avLst/>
              </a:prstGeom>
              <a:noFill/>
              <a:ln w="12700">
                <a:solidFill>
                  <a:srgbClr val="000000"/>
                </a:solidFill>
                <a:round/>
                <a:headEnd/>
                <a:tailEnd/>
              </a:ln>
            </p:spPr>
            <p:txBody>
              <a:bodyPr/>
              <a:lstStyle/>
              <a:p>
                <a:endParaRPr lang="en-US"/>
              </a:p>
            </p:txBody>
          </p:sp>
          <p:sp>
            <p:nvSpPr>
              <p:cNvPr id="678133" name="Line 245"/>
              <p:cNvSpPr>
                <a:spLocks noChangeShapeType="1"/>
              </p:cNvSpPr>
              <p:nvPr/>
            </p:nvSpPr>
            <p:spPr bwMode="auto">
              <a:xfrm flipV="1">
                <a:off x="3992" y="1584"/>
                <a:ext cx="8" cy="24"/>
              </a:xfrm>
              <a:prstGeom prst="line">
                <a:avLst/>
              </a:prstGeom>
              <a:noFill/>
              <a:ln w="12700">
                <a:solidFill>
                  <a:srgbClr val="000000"/>
                </a:solidFill>
                <a:round/>
                <a:headEnd/>
                <a:tailEnd/>
              </a:ln>
            </p:spPr>
            <p:txBody>
              <a:bodyPr/>
              <a:lstStyle/>
              <a:p>
                <a:endParaRPr lang="en-US"/>
              </a:p>
            </p:txBody>
          </p:sp>
          <p:sp>
            <p:nvSpPr>
              <p:cNvPr id="678134" name="Line 246"/>
              <p:cNvSpPr>
                <a:spLocks noChangeShapeType="1"/>
              </p:cNvSpPr>
              <p:nvPr/>
            </p:nvSpPr>
            <p:spPr bwMode="auto">
              <a:xfrm>
                <a:off x="4000" y="1584"/>
                <a:ext cx="1" cy="1"/>
              </a:xfrm>
              <a:prstGeom prst="line">
                <a:avLst/>
              </a:prstGeom>
              <a:noFill/>
              <a:ln w="12700">
                <a:solidFill>
                  <a:srgbClr val="000000"/>
                </a:solidFill>
                <a:round/>
                <a:headEnd/>
                <a:tailEnd/>
              </a:ln>
            </p:spPr>
            <p:txBody>
              <a:bodyPr/>
              <a:lstStyle/>
              <a:p>
                <a:endParaRPr lang="en-US"/>
              </a:p>
            </p:txBody>
          </p:sp>
          <p:sp>
            <p:nvSpPr>
              <p:cNvPr id="678135" name="Line 247"/>
              <p:cNvSpPr>
                <a:spLocks noChangeShapeType="1"/>
              </p:cNvSpPr>
              <p:nvPr/>
            </p:nvSpPr>
            <p:spPr bwMode="auto">
              <a:xfrm flipV="1">
                <a:off x="4000" y="1576"/>
                <a:ext cx="16" cy="8"/>
              </a:xfrm>
              <a:prstGeom prst="line">
                <a:avLst/>
              </a:prstGeom>
              <a:noFill/>
              <a:ln w="12700">
                <a:solidFill>
                  <a:srgbClr val="000000"/>
                </a:solidFill>
                <a:round/>
                <a:headEnd/>
                <a:tailEnd/>
              </a:ln>
            </p:spPr>
            <p:txBody>
              <a:bodyPr/>
              <a:lstStyle/>
              <a:p>
                <a:endParaRPr lang="en-US"/>
              </a:p>
            </p:txBody>
          </p:sp>
          <p:sp>
            <p:nvSpPr>
              <p:cNvPr id="678136" name="Line 248"/>
              <p:cNvSpPr>
                <a:spLocks noChangeShapeType="1"/>
              </p:cNvSpPr>
              <p:nvPr/>
            </p:nvSpPr>
            <p:spPr bwMode="auto">
              <a:xfrm>
                <a:off x="4016" y="1576"/>
                <a:ext cx="1" cy="1"/>
              </a:xfrm>
              <a:prstGeom prst="line">
                <a:avLst/>
              </a:prstGeom>
              <a:noFill/>
              <a:ln w="12700">
                <a:solidFill>
                  <a:srgbClr val="000000"/>
                </a:solidFill>
                <a:round/>
                <a:headEnd/>
                <a:tailEnd/>
              </a:ln>
            </p:spPr>
            <p:txBody>
              <a:bodyPr/>
              <a:lstStyle/>
              <a:p>
                <a:endParaRPr lang="en-US"/>
              </a:p>
            </p:txBody>
          </p:sp>
          <p:sp>
            <p:nvSpPr>
              <p:cNvPr id="678137" name="Line 249"/>
              <p:cNvSpPr>
                <a:spLocks noChangeShapeType="1"/>
              </p:cNvSpPr>
              <p:nvPr/>
            </p:nvSpPr>
            <p:spPr bwMode="auto">
              <a:xfrm>
                <a:off x="4016" y="1576"/>
                <a:ext cx="1" cy="1"/>
              </a:xfrm>
              <a:prstGeom prst="line">
                <a:avLst/>
              </a:prstGeom>
              <a:noFill/>
              <a:ln w="12700">
                <a:solidFill>
                  <a:srgbClr val="000000"/>
                </a:solidFill>
                <a:round/>
                <a:headEnd/>
                <a:tailEnd/>
              </a:ln>
            </p:spPr>
            <p:txBody>
              <a:bodyPr/>
              <a:lstStyle/>
              <a:p>
                <a:endParaRPr lang="en-US"/>
              </a:p>
            </p:txBody>
          </p:sp>
          <p:sp>
            <p:nvSpPr>
              <p:cNvPr id="678138" name="Line 250"/>
              <p:cNvSpPr>
                <a:spLocks noChangeShapeType="1"/>
              </p:cNvSpPr>
              <p:nvPr/>
            </p:nvSpPr>
            <p:spPr bwMode="auto">
              <a:xfrm>
                <a:off x="4016" y="1576"/>
                <a:ext cx="1" cy="1"/>
              </a:xfrm>
              <a:prstGeom prst="line">
                <a:avLst/>
              </a:prstGeom>
              <a:noFill/>
              <a:ln w="12700">
                <a:solidFill>
                  <a:srgbClr val="000000"/>
                </a:solidFill>
                <a:round/>
                <a:headEnd/>
                <a:tailEnd/>
              </a:ln>
            </p:spPr>
            <p:txBody>
              <a:bodyPr/>
              <a:lstStyle/>
              <a:p>
                <a:endParaRPr lang="en-US"/>
              </a:p>
            </p:txBody>
          </p:sp>
          <p:sp>
            <p:nvSpPr>
              <p:cNvPr id="678139" name="Line 251"/>
              <p:cNvSpPr>
                <a:spLocks noChangeShapeType="1"/>
              </p:cNvSpPr>
              <p:nvPr/>
            </p:nvSpPr>
            <p:spPr bwMode="auto">
              <a:xfrm>
                <a:off x="4016" y="1576"/>
                <a:ext cx="24" cy="8"/>
              </a:xfrm>
              <a:prstGeom prst="line">
                <a:avLst/>
              </a:prstGeom>
              <a:noFill/>
              <a:ln w="12700">
                <a:solidFill>
                  <a:srgbClr val="000000"/>
                </a:solidFill>
                <a:round/>
                <a:headEnd/>
                <a:tailEnd/>
              </a:ln>
            </p:spPr>
            <p:txBody>
              <a:bodyPr/>
              <a:lstStyle/>
              <a:p>
                <a:endParaRPr lang="en-US"/>
              </a:p>
            </p:txBody>
          </p:sp>
          <p:sp>
            <p:nvSpPr>
              <p:cNvPr id="678140" name="Line 252"/>
              <p:cNvSpPr>
                <a:spLocks noChangeShapeType="1"/>
              </p:cNvSpPr>
              <p:nvPr/>
            </p:nvSpPr>
            <p:spPr bwMode="auto">
              <a:xfrm>
                <a:off x="4040" y="1584"/>
                <a:ext cx="1" cy="1"/>
              </a:xfrm>
              <a:prstGeom prst="line">
                <a:avLst/>
              </a:prstGeom>
              <a:noFill/>
              <a:ln w="12700">
                <a:solidFill>
                  <a:srgbClr val="000000"/>
                </a:solidFill>
                <a:round/>
                <a:headEnd/>
                <a:tailEnd/>
              </a:ln>
            </p:spPr>
            <p:txBody>
              <a:bodyPr/>
              <a:lstStyle/>
              <a:p>
                <a:endParaRPr lang="en-US"/>
              </a:p>
            </p:txBody>
          </p:sp>
          <p:sp>
            <p:nvSpPr>
              <p:cNvPr id="678141" name="Line 253"/>
              <p:cNvSpPr>
                <a:spLocks noChangeShapeType="1"/>
              </p:cNvSpPr>
              <p:nvPr/>
            </p:nvSpPr>
            <p:spPr bwMode="auto">
              <a:xfrm>
                <a:off x="4040" y="1584"/>
                <a:ext cx="8" cy="24"/>
              </a:xfrm>
              <a:prstGeom prst="line">
                <a:avLst/>
              </a:prstGeom>
              <a:noFill/>
              <a:ln w="12700">
                <a:solidFill>
                  <a:srgbClr val="000000"/>
                </a:solidFill>
                <a:round/>
                <a:headEnd/>
                <a:tailEnd/>
              </a:ln>
            </p:spPr>
            <p:txBody>
              <a:bodyPr/>
              <a:lstStyle/>
              <a:p>
                <a:endParaRPr lang="en-US"/>
              </a:p>
            </p:txBody>
          </p:sp>
          <p:sp>
            <p:nvSpPr>
              <p:cNvPr id="678142" name="Line 254"/>
              <p:cNvSpPr>
                <a:spLocks noChangeShapeType="1"/>
              </p:cNvSpPr>
              <p:nvPr/>
            </p:nvSpPr>
            <p:spPr bwMode="auto">
              <a:xfrm>
                <a:off x="4048" y="1608"/>
                <a:ext cx="1" cy="1"/>
              </a:xfrm>
              <a:prstGeom prst="line">
                <a:avLst/>
              </a:prstGeom>
              <a:noFill/>
              <a:ln w="12700">
                <a:solidFill>
                  <a:srgbClr val="000000"/>
                </a:solidFill>
                <a:round/>
                <a:headEnd/>
                <a:tailEnd/>
              </a:ln>
            </p:spPr>
            <p:txBody>
              <a:bodyPr/>
              <a:lstStyle/>
              <a:p>
                <a:endParaRPr lang="en-US"/>
              </a:p>
            </p:txBody>
          </p:sp>
          <p:sp>
            <p:nvSpPr>
              <p:cNvPr id="678143" name="Freeform 255"/>
              <p:cNvSpPr>
                <a:spLocks/>
              </p:cNvSpPr>
              <p:nvPr/>
            </p:nvSpPr>
            <p:spPr bwMode="auto">
              <a:xfrm>
                <a:off x="3952" y="1824"/>
                <a:ext cx="64" cy="32"/>
              </a:xfrm>
              <a:custGeom>
                <a:avLst/>
                <a:gdLst/>
                <a:ahLst/>
                <a:cxnLst>
                  <a:cxn ang="0">
                    <a:pos x="64" y="16"/>
                  </a:cxn>
                  <a:cxn ang="0">
                    <a:pos x="64" y="32"/>
                  </a:cxn>
                  <a:cxn ang="0">
                    <a:pos x="0" y="16"/>
                  </a:cxn>
                  <a:cxn ang="0">
                    <a:pos x="8" y="0"/>
                  </a:cxn>
                  <a:cxn ang="0">
                    <a:pos x="64" y="16"/>
                  </a:cxn>
                </a:cxnLst>
                <a:rect l="0" t="0" r="r" b="b"/>
                <a:pathLst>
                  <a:path w="64" h="32">
                    <a:moveTo>
                      <a:pt x="64" y="16"/>
                    </a:moveTo>
                    <a:lnTo>
                      <a:pt x="64" y="32"/>
                    </a:lnTo>
                    <a:lnTo>
                      <a:pt x="0" y="16"/>
                    </a:lnTo>
                    <a:lnTo>
                      <a:pt x="8" y="0"/>
                    </a:lnTo>
                    <a:lnTo>
                      <a:pt x="64" y="16"/>
                    </a:lnTo>
                    <a:close/>
                  </a:path>
                </a:pathLst>
              </a:custGeom>
              <a:solidFill>
                <a:srgbClr val="FF22FF"/>
              </a:solidFill>
              <a:ln w="9525">
                <a:noFill/>
                <a:round/>
                <a:headEnd/>
                <a:tailEnd/>
              </a:ln>
            </p:spPr>
            <p:txBody>
              <a:bodyPr/>
              <a:lstStyle/>
              <a:p>
                <a:endParaRPr lang="en-US"/>
              </a:p>
            </p:txBody>
          </p:sp>
          <p:sp>
            <p:nvSpPr>
              <p:cNvPr id="678144" name="Freeform 256"/>
              <p:cNvSpPr>
                <a:spLocks/>
              </p:cNvSpPr>
              <p:nvPr/>
            </p:nvSpPr>
            <p:spPr bwMode="auto">
              <a:xfrm>
                <a:off x="3864" y="1800"/>
                <a:ext cx="64" cy="32"/>
              </a:xfrm>
              <a:custGeom>
                <a:avLst/>
                <a:gdLst/>
                <a:ahLst/>
                <a:cxnLst>
                  <a:cxn ang="0">
                    <a:pos x="64" y="16"/>
                  </a:cxn>
                  <a:cxn ang="0">
                    <a:pos x="56" y="32"/>
                  </a:cxn>
                  <a:cxn ang="0">
                    <a:pos x="0" y="16"/>
                  </a:cxn>
                  <a:cxn ang="0">
                    <a:pos x="0" y="0"/>
                  </a:cxn>
                  <a:cxn ang="0">
                    <a:pos x="64" y="16"/>
                  </a:cxn>
                </a:cxnLst>
                <a:rect l="0" t="0" r="r" b="b"/>
                <a:pathLst>
                  <a:path w="64" h="32">
                    <a:moveTo>
                      <a:pt x="64" y="16"/>
                    </a:moveTo>
                    <a:lnTo>
                      <a:pt x="56" y="32"/>
                    </a:lnTo>
                    <a:lnTo>
                      <a:pt x="0" y="16"/>
                    </a:lnTo>
                    <a:lnTo>
                      <a:pt x="0" y="0"/>
                    </a:lnTo>
                    <a:lnTo>
                      <a:pt x="64" y="16"/>
                    </a:lnTo>
                    <a:close/>
                  </a:path>
                </a:pathLst>
              </a:custGeom>
              <a:solidFill>
                <a:srgbClr val="FF22FF"/>
              </a:solidFill>
              <a:ln w="9525">
                <a:noFill/>
                <a:round/>
                <a:headEnd/>
                <a:tailEnd/>
              </a:ln>
            </p:spPr>
            <p:txBody>
              <a:bodyPr/>
              <a:lstStyle/>
              <a:p>
                <a:endParaRPr lang="en-US"/>
              </a:p>
            </p:txBody>
          </p:sp>
          <p:sp>
            <p:nvSpPr>
              <p:cNvPr id="678145" name="Freeform 257"/>
              <p:cNvSpPr>
                <a:spLocks/>
              </p:cNvSpPr>
              <p:nvPr/>
            </p:nvSpPr>
            <p:spPr bwMode="auto">
              <a:xfrm>
                <a:off x="3768" y="1776"/>
                <a:ext cx="64" cy="32"/>
              </a:xfrm>
              <a:custGeom>
                <a:avLst/>
                <a:gdLst/>
                <a:ahLst/>
                <a:cxnLst>
                  <a:cxn ang="0">
                    <a:pos x="64" y="16"/>
                  </a:cxn>
                  <a:cxn ang="0">
                    <a:pos x="64" y="32"/>
                  </a:cxn>
                  <a:cxn ang="0">
                    <a:pos x="0" y="16"/>
                  </a:cxn>
                  <a:cxn ang="0">
                    <a:pos x="8" y="0"/>
                  </a:cxn>
                  <a:cxn ang="0">
                    <a:pos x="64" y="16"/>
                  </a:cxn>
                </a:cxnLst>
                <a:rect l="0" t="0" r="r" b="b"/>
                <a:pathLst>
                  <a:path w="64" h="32">
                    <a:moveTo>
                      <a:pt x="64" y="16"/>
                    </a:moveTo>
                    <a:lnTo>
                      <a:pt x="64" y="32"/>
                    </a:lnTo>
                    <a:lnTo>
                      <a:pt x="0" y="16"/>
                    </a:lnTo>
                    <a:lnTo>
                      <a:pt x="8" y="0"/>
                    </a:lnTo>
                    <a:lnTo>
                      <a:pt x="64" y="16"/>
                    </a:lnTo>
                    <a:close/>
                  </a:path>
                </a:pathLst>
              </a:custGeom>
              <a:solidFill>
                <a:srgbClr val="FF22FF"/>
              </a:solidFill>
              <a:ln w="9525">
                <a:noFill/>
                <a:round/>
                <a:headEnd/>
                <a:tailEnd/>
              </a:ln>
            </p:spPr>
            <p:txBody>
              <a:bodyPr/>
              <a:lstStyle/>
              <a:p>
                <a:endParaRPr lang="en-US"/>
              </a:p>
            </p:txBody>
          </p:sp>
          <p:sp>
            <p:nvSpPr>
              <p:cNvPr id="678146" name="Freeform 258"/>
              <p:cNvSpPr>
                <a:spLocks/>
              </p:cNvSpPr>
              <p:nvPr/>
            </p:nvSpPr>
            <p:spPr bwMode="auto">
              <a:xfrm>
                <a:off x="3680" y="1752"/>
                <a:ext cx="64" cy="32"/>
              </a:xfrm>
              <a:custGeom>
                <a:avLst/>
                <a:gdLst/>
                <a:ahLst/>
                <a:cxnLst>
                  <a:cxn ang="0">
                    <a:pos x="64" y="16"/>
                  </a:cxn>
                  <a:cxn ang="0">
                    <a:pos x="56" y="32"/>
                  </a:cxn>
                  <a:cxn ang="0">
                    <a:pos x="0" y="16"/>
                  </a:cxn>
                  <a:cxn ang="0">
                    <a:pos x="0" y="0"/>
                  </a:cxn>
                  <a:cxn ang="0">
                    <a:pos x="64" y="16"/>
                  </a:cxn>
                </a:cxnLst>
                <a:rect l="0" t="0" r="r" b="b"/>
                <a:pathLst>
                  <a:path w="64" h="32">
                    <a:moveTo>
                      <a:pt x="64" y="16"/>
                    </a:moveTo>
                    <a:lnTo>
                      <a:pt x="56" y="32"/>
                    </a:lnTo>
                    <a:lnTo>
                      <a:pt x="0" y="16"/>
                    </a:lnTo>
                    <a:lnTo>
                      <a:pt x="0" y="0"/>
                    </a:lnTo>
                    <a:lnTo>
                      <a:pt x="64" y="16"/>
                    </a:lnTo>
                    <a:close/>
                  </a:path>
                </a:pathLst>
              </a:custGeom>
              <a:solidFill>
                <a:srgbClr val="FF22FF"/>
              </a:solidFill>
              <a:ln w="9525">
                <a:noFill/>
                <a:round/>
                <a:headEnd/>
                <a:tailEnd/>
              </a:ln>
            </p:spPr>
            <p:txBody>
              <a:bodyPr/>
              <a:lstStyle/>
              <a:p>
                <a:endParaRPr lang="en-US"/>
              </a:p>
            </p:txBody>
          </p:sp>
          <p:sp>
            <p:nvSpPr>
              <p:cNvPr id="678147" name="Freeform 259"/>
              <p:cNvSpPr>
                <a:spLocks/>
              </p:cNvSpPr>
              <p:nvPr/>
            </p:nvSpPr>
            <p:spPr bwMode="auto">
              <a:xfrm>
                <a:off x="3584" y="1720"/>
                <a:ext cx="64" cy="32"/>
              </a:xfrm>
              <a:custGeom>
                <a:avLst/>
                <a:gdLst/>
                <a:ahLst/>
                <a:cxnLst>
                  <a:cxn ang="0">
                    <a:pos x="64" y="16"/>
                  </a:cxn>
                  <a:cxn ang="0">
                    <a:pos x="56" y="32"/>
                  </a:cxn>
                  <a:cxn ang="0">
                    <a:pos x="0" y="16"/>
                  </a:cxn>
                  <a:cxn ang="0">
                    <a:pos x="8" y="0"/>
                  </a:cxn>
                  <a:cxn ang="0">
                    <a:pos x="64" y="16"/>
                  </a:cxn>
                </a:cxnLst>
                <a:rect l="0" t="0" r="r" b="b"/>
                <a:pathLst>
                  <a:path w="64" h="32">
                    <a:moveTo>
                      <a:pt x="64" y="16"/>
                    </a:moveTo>
                    <a:lnTo>
                      <a:pt x="56" y="32"/>
                    </a:lnTo>
                    <a:lnTo>
                      <a:pt x="0" y="16"/>
                    </a:lnTo>
                    <a:lnTo>
                      <a:pt x="8" y="0"/>
                    </a:lnTo>
                    <a:lnTo>
                      <a:pt x="64" y="16"/>
                    </a:lnTo>
                    <a:close/>
                  </a:path>
                </a:pathLst>
              </a:custGeom>
              <a:solidFill>
                <a:srgbClr val="FF22FF"/>
              </a:solidFill>
              <a:ln w="9525">
                <a:noFill/>
                <a:round/>
                <a:headEnd/>
                <a:tailEnd/>
              </a:ln>
            </p:spPr>
            <p:txBody>
              <a:bodyPr/>
              <a:lstStyle/>
              <a:p>
                <a:endParaRPr lang="en-US"/>
              </a:p>
            </p:txBody>
          </p:sp>
          <p:sp>
            <p:nvSpPr>
              <p:cNvPr id="678148" name="Freeform 260"/>
              <p:cNvSpPr>
                <a:spLocks/>
              </p:cNvSpPr>
              <p:nvPr/>
            </p:nvSpPr>
            <p:spPr bwMode="auto">
              <a:xfrm>
                <a:off x="3496" y="1696"/>
                <a:ext cx="56" cy="32"/>
              </a:xfrm>
              <a:custGeom>
                <a:avLst/>
                <a:gdLst/>
                <a:ahLst/>
                <a:cxnLst>
                  <a:cxn ang="0">
                    <a:pos x="56" y="16"/>
                  </a:cxn>
                  <a:cxn ang="0">
                    <a:pos x="56" y="32"/>
                  </a:cxn>
                  <a:cxn ang="0">
                    <a:pos x="0" y="16"/>
                  </a:cxn>
                  <a:cxn ang="0">
                    <a:pos x="0" y="0"/>
                  </a:cxn>
                  <a:cxn ang="0">
                    <a:pos x="56" y="16"/>
                  </a:cxn>
                </a:cxnLst>
                <a:rect l="0" t="0" r="r" b="b"/>
                <a:pathLst>
                  <a:path w="56" h="32">
                    <a:moveTo>
                      <a:pt x="56" y="16"/>
                    </a:moveTo>
                    <a:lnTo>
                      <a:pt x="56" y="32"/>
                    </a:lnTo>
                    <a:lnTo>
                      <a:pt x="0" y="16"/>
                    </a:lnTo>
                    <a:lnTo>
                      <a:pt x="0" y="0"/>
                    </a:lnTo>
                    <a:lnTo>
                      <a:pt x="56" y="16"/>
                    </a:lnTo>
                    <a:close/>
                  </a:path>
                </a:pathLst>
              </a:custGeom>
              <a:solidFill>
                <a:srgbClr val="FF22FF"/>
              </a:solidFill>
              <a:ln w="9525">
                <a:noFill/>
                <a:round/>
                <a:headEnd/>
                <a:tailEnd/>
              </a:ln>
            </p:spPr>
            <p:txBody>
              <a:bodyPr/>
              <a:lstStyle/>
              <a:p>
                <a:endParaRPr lang="en-US"/>
              </a:p>
            </p:txBody>
          </p:sp>
          <p:sp>
            <p:nvSpPr>
              <p:cNvPr id="678149" name="Freeform 261"/>
              <p:cNvSpPr>
                <a:spLocks/>
              </p:cNvSpPr>
              <p:nvPr/>
            </p:nvSpPr>
            <p:spPr bwMode="auto">
              <a:xfrm>
                <a:off x="3400" y="1672"/>
                <a:ext cx="64" cy="32"/>
              </a:xfrm>
              <a:custGeom>
                <a:avLst/>
                <a:gdLst/>
                <a:ahLst/>
                <a:cxnLst>
                  <a:cxn ang="0">
                    <a:pos x="64" y="16"/>
                  </a:cxn>
                  <a:cxn ang="0">
                    <a:pos x="56" y="32"/>
                  </a:cxn>
                  <a:cxn ang="0">
                    <a:pos x="0" y="16"/>
                  </a:cxn>
                  <a:cxn ang="0">
                    <a:pos x="8" y="0"/>
                  </a:cxn>
                  <a:cxn ang="0">
                    <a:pos x="64" y="16"/>
                  </a:cxn>
                </a:cxnLst>
                <a:rect l="0" t="0" r="r" b="b"/>
                <a:pathLst>
                  <a:path w="64" h="32">
                    <a:moveTo>
                      <a:pt x="64" y="16"/>
                    </a:moveTo>
                    <a:lnTo>
                      <a:pt x="56" y="32"/>
                    </a:lnTo>
                    <a:lnTo>
                      <a:pt x="0" y="16"/>
                    </a:lnTo>
                    <a:lnTo>
                      <a:pt x="8" y="0"/>
                    </a:lnTo>
                    <a:lnTo>
                      <a:pt x="64" y="16"/>
                    </a:lnTo>
                    <a:close/>
                  </a:path>
                </a:pathLst>
              </a:custGeom>
              <a:solidFill>
                <a:srgbClr val="FF22FF"/>
              </a:solidFill>
              <a:ln w="9525">
                <a:noFill/>
                <a:round/>
                <a:headEnd/>
                <a:tailEnd/>
              </a:ln>
            </p:spPr>
            <p:txBody>
              <a:bodyPr/>
              <a:lstStyle/>
              <a:p>
                <a:endParaRPr lang="en-US"/>
              </a:p>
            </p:txBody>
          </p:sp>
          <p:sp>
            <p:nvSpPr>
              <p:cNvPr id="678150" name="Freeform 262"/>
              <p:cNvSpPr>
                <a:spLocks/>
              </p:cNvSpPr>
              <p:nvPr/>
            </p:nvSpPr>
            <p:spPr bwMode="auto">
              <a:xfrm>
                <a:off x="3312" y="1648"/>
                <a:ext cx="56" cy="32"/>
              </a:xfrm>
              <a:custGeom>
                <a:avLst/>
                <a:gdLst/>
                <a:ahLst/>
                <a:cxnLst>
                  <a:cxn ang="0">
                    <a:pos x="56" y="16"/>
                  </a:cxn>
                  <a:cxn ang="0">
                    <a:pos x="56" y="32"/>
                  </a:cxn>
                  <a:cxn ang="0">
                    <a:pos x="0" y="16"/>
                  </a:cxn>
                  <a:cxn ang="0">
                    <a:pos x="0" y="0"/>
                  </a:cxn>
                  <a:cxn ang="0">
                    <a:pos x="56" y="16"/>
                  </a:cxn>
                </a:cxnLst>
                <a:rect l="0" t="0" r="r" b="b"/>
                <a:pathLst>
                  <a:path w="56" h="32">
                    <a:moveTo>
                      <a:pt x="56" y="16"/>
                    </a:moveTo>
                    <a:lnTo>
                      <a:pt x="56" y="32"/>
                    </a:lnTo>
                    <a:lnTo>
                      <a:pt x="0" y="16"/>
                    </a:lnTo>
                    <a:lnTo>
                      <a:pt x="0" y="0"/>
                    </a:lnTo>
                    <a:lnTo>
                      <a:pt x="56" y="16"/>
                    </a:lnTo>
                    <a:close/>
                  </a:path>
                </a:pathLst>
              </a:custGeom>
              <a:solidFill>
                <a:srgbClr val="FF22FF"/>
              </a:solidFill>
              <a:ln w="9525">
                <a:noFill/>
                <a:round/>
                <a:headEnd/>
                <a:tailEnd/>
              </a:ln>
            </p:spPr>
            <p:txBody>
              <a:bodyPr/>
              <a:lstStyle/>
              <a:p>
                <a:endParaRPr lang="en-US"/>
              </a:p>
            </p:txBody>
          </p:sp>
          <p:sp>
            <p:nvSpPr>
              <p:cNvPr id="678151" name="Freeform 263"/>
              <p:cNvSpPr>
                <a:spLocks/>
              </p:cNvSpPr>
              <p:nvPr/>
            </p:nvSpPr>
            <p:spPr bwMode="auto">
              <a:xfrm>
                <a:off x="3216" y="1616"/>
                <a:ext cx="64" cy="32"/>
              </a:xfrm>
              <a:custGeom>
                <a:avLst/>
                <a:gdLst/>
                <a:ahLst/>
                <a:cxnLst>
                  <a:cxn ang="0">
                    <a:pos x="64" y="24"/>
                  </a:cxn>
                  <a:cxn ang="0">
                    <a:pos x="56" y="32"/>
                  </a:cxn>
                  <a:cxn ang="0">
                    <a:pos x="0" y="16"/>
                  </a:cxn>
                  <a:cxn ang="0">
                    <a:pos x="8" y="0"/>
                  </a:cxn>
                  <a:cxn ang="0">
                    <a:pos x="64" y="24"/>
                  </a:cxn>
                </a:cxnLst>
                <a:rect l="0" t="0" r="r" b="b"/>
                <a:pathLst>
                  <a:path w="64" h="32">
                    <a:moveTo>
                      <a:pt x="64" y="24"/>
                    </a:moveTo>
                    <a:lnTo>
                      <a:pt x="56" y="32"/>
                    </a:lnTo>
                    <a:lnTo>
                      <a:pt x="0" y="16"/>
                    </a:lnTo>
                    <a:lnTo>
                      <a:pt x="8" y="0"/>
                    </a:lnTo>
                    <a:lnTo>
                      <a:pt x="64" y="24"/>
                    </a:lnTo>
                    <a:close/>
                  </a:path>
                </a:pathLst>
              </a:custGeom>
              <a:solidFill>
                <a:srgbClr val="FF22FF"/>
              </a:solidFill>
              <a:ln w="9525">
                <a:noFill/>
                <a:round/>
                <a:headEnd/>
                <a:tailEnd/>
              </a:ln>
            </p:spPr>
            <p:txBody>
              <a:bodyPr/>
              <a:lstStyle/>
              <a:p>
                <a:endParaRPr lang="en-US"/>
              </a:p>
            </p:txBody>
          </p:sp>
          <p:sp>
            <p:nvSpPr>
              <p:cNvPr id="678152" name="Freeform 264"/>
              <p:cNvSpPr>
                <a:spLocks/>
              </p:cNvSpPr>
              <p:nvPr/>
            </p:nvSpPr>
            <p:spPr bwMode="auto">
              <a:xfrm>
                <a:off x="3120" y="1592"/>
                <a:ext cx="64" cy="32"/>
              </a:xfrm>
              <a:custGeom>
                <a:avLst/>
                <a:gdLst/>
                <a:ahLst/>
                <a:cxnLst>
                  <a:cxn ang="0">
                    <a:pos x="64" y="16"/>
                  </a:cxn>
                  <a:cxn ang="0">
                    <a:pos x="64" y="32"/>
                  </a:cxn>
                  <a:cxn ang="0">
                    <a:pos x="0" y="16"/>
                  </a:cxn>
                  <a:cxn ang="0">
                    <a:pos x="8" y="0"/>
                  </a:cxn>
                  <a:cxn ang="0">
                    <a:pos x="64" y="16"/>
                  </a:cxn>
                </a:cxnLst>
                <a:rect l="0" t="0" r="r" b="b"/>
                <a:pathLst>
                  <a:path w="64" h="32">
                    <a:moveTo>
                      <a:pt x="64" y="16"/>
                    </a:moveTo>
                    <a:lnTo>
                      <a:pt x="64" y="32"/>
                    </a:lnTo>
                    <a:lnTo>
                      <a:pt x="0" y="16"/>
                    </a:lnTo>
                    <a:lnTo>
                      <a:pt x="8" y="0"/>
                    </a:lnTo>
                    <a:lnTo>
                      <a:pt x="64" y="16"/>
                    </a:lnTo>
                    <a:close/>
                  </a:path>
                </a:pathLst>
              </a:custGeom>
              <a:solidFill>
                <a:srgbClr val="FF22FF"/>
              </a:solidFill>
              <a:ln w="9525">
                <a:noFill/>
                <a:round/>
                <a:headEnd/>
                <a:tailEnd/>
              </a:ln>
            </p:spPr>
            <p:txBody>
              <a:bodyPr/>
              <a:lstStyle/>
              <a:p>
                <a:endParaRPr lang="en-US"/>
              </a:p>
            </p:txBody>
          </p:sp>
          <p:sp>
            <p:nvSpPr>
              <p:cNvPr id="678153" name="Freeform 265"/>
              <p:cNvSpPr>
                <a:spLocks/>
              </p:cNvSpPr>
              <p:nvPr/>
            </p:nvSpPr>
            <p:spPr bwMode="auto">
              <a:xfrm>
                <a:off x="3032" y="1568"/>
                <a:ext cx="64" cy="32"/>
              </a:xfrm>
              <a:custGeom>
                <a:avLst/>
                <a:gdLst/>
                <a:ahLst/>
                <a:cxnLst>
                  <a:cxn ang="0">
                    <a:pos x="64" y="16"/>
                  </a:cxn>
                  <a:cxn ang="0">
                    <a:pos x="56" y="32"/>
                  </a:cxn>
                  <a:cxn ang="0">
                    <a:pos x="0" y="16"/>
                  </a:cxn>
                  <a:cxn ang="0">
                    <a:pos x="0" y="0"/>
                  </a:cxn>
                  <a:cxn ang="0">
                    <a:pos x="64" y="16"/>
                  </a:cxn>
                </a:cxnLst>
                <a:rect l="0" t="0" r="r" b="b"/>
                <a:pathLst>
                  <a:path w="64" h="32">
                    <a:moveTo>
                      <a:pt x="64" y="16"/>
                    </a:moveTo>
                    <a:lnTo>
                      <a:pt x="56" y="32"/>
                    </a:lnTo>
                    <a:lnTo>
                      <a:pt x="0" y="16"/>
                    </a:lnTo>
                    <a:lnTo>
                      <a:pt x="0" y="0"/>
                    </a:lnTo>
                    <a:lnTo>
                      <a:pt x="64" y="16"/>
                    </a:lnTo>
                    <a:close/>
                  </a:path>
                </a:pathLst>
              </a:custGeom>
              <a:solidFill>
                <a:srgbClr val="FF22FF"/>
              </a:solidFill>
              <a:ln w="9525">
                <a:noFill/>
                <a:round/>
                <a:headEnd/>
                <a:tailEnd/>
              </a:ln>
            </p:spPr>
            <p:txBody>
              <a:bodyPr/>
              <a:lstStyle/>
              <a:p>
                <a:endParaRPr lang="en-US"/>
              </a:p>
            </p:txBody>
          </p:sp>
          <p:sp>
            <p:nvSpPr>
              <p:cNvPr id="678154" name="Freeform 266"/>
              <p:cNvSpPr>
                <a:spLocks/>
              </p:cNvSpPr>
              <p:nvPr/>
            </p:nvSpPr>
            <p:spPr bwMode="auto">
              <a:xfrm>
                <a:off x="2936" y="1544"/>
                <a:ext cx="64" cy="32"/>
              </a:xfrm>
              <a:custGeom>
                <a:avLst/>
                <a:gdLst/>
                <a:ahLst/>
                <a:cxnLst>
                  <a:cxn ang="0">
                    <a:pos x="64" y="16"/>
                  </a:cxn>
                  <a:cxn ang="0">
                    <a:pos x="64" y="32"/>
                  </a:cxn>
                  <a:cxn ang="0">
                    <a:pos x="0" y="16"/>
                  </a:cxn>
                  <a:cxn ang="0">
                    <a:pos x="8" y="0"/>
                  </a:cxn>
                  <a:cxn ang="0">
                    <a:pos x="64" y="16"/>
                  </a:cxn>
                </a:cxnLst>
                <a:rect l="0" t="0" r="r" b="b"/>
                <a:pathLst>
                  <a:path w="64" h="32">
                    <a:moveTo>
                      <a:pt x="64" y="16"/>
                    </a:moveTo>
                    <a:lnTo>
                      <a:pt x="64" y="32"/>
                    </a:lnTo>
                    <a:lnTo>
                      <a:pt x="0" y="16"/>
                    </a:lnTo>
                    <a:lnTo>
                      <a:pt x="8" y="0"/>
                    </a:lnTo>
                    <a:lnTo>
                      <a:pt x="64" y="16"/>
                    </a:lnTo>
                    <a:close/>
                  </a:path>
                </a:pathLst>
              </a:custGeom>
              <a:solidFill>
                <a:srgbClr val="FF22FF"/>
              </a:solidFill>
              <a:ln w="9525">
                <a:noFill/>
                <a:round/>
                <a:headEnd/>
                <a:tailEnd/>
              </a:ln>
            </p:spPr>
            <p:txBody>
              <a:bodyPr/>
              <a:lstStyle/>
              <a:p>
                <a:endParaRPr lang="en-US"/>
              </a:p>
            </p:txBody>
          </p:sp>
          <p:sp>
            <p:nvSpPr>
              <p:cNvPr id="678155" name="Freeform 267"/>
              <p:cNvSpPr>
                <a:spLocks/>
              </p:cNvSpPr>
              <p:nvPr/>
            </p:nvSpPr>
            <p:spPr bwMode="auto">
              <a:xfrm>
                <a:off x="2848" y="1520"/>
                <a:ext cx="64" cy="32"/>
              </a:xfrm>
              <a:custGeom>
                <a:avLst/>
                <a:gdLst/>
                <a:ahLst/>
                <a:cxnLst>
                  <a:cxn ang="0">
                    <a:pos x="64" y="16"/>
                  </a:cxn>
                  <a:cxn ang="0">
                    <a:pos x="56" y="32"/>
                  </a:cxn>
                  <a:cxn ang="0">
                    <a:pos x="0" y="16"/>
                  </a:cxn>
                  <a:cxn ang="0">
                    <a:pos x="0" y="0"/>
                  </a:cxn>
                  <a:cxn ang="0">
                    <a:pos x="64" y="16"/>
                  </a:cxn>
                </a:cxnLst>
                <a:rect l="0" t="0" r="r" b="b"/>
                <a:pathLst>
                  <a:path w="64" h="32">
                    <a:moveTo>
                      <a:pt x="64" y="16"/>
                    </a:moveTo>
                    <a:lnTo>
                      <a:pt x="56" y="32"/>
                    </a:lnTo>
                    <a:lnTo>
                      <a:pt x="0" y="16"/>
                    </a:lnTo>
                    <a:lnTo>
                      <a:pt x="0" y="0"/>
                    </a:lnTo>
                    <a:lnTo>
                      <a:pt x="64" y="16"/>
                    </a:lnTo>
                    <a:close/>
                  </a:path>
                </a:pathLst>
              </a:custGeom>
              <a:solidFill>
                <a:srgbClr val="FF22FF"/>
              </a:solidFill>
              <a:ln w="9525">
                <a:noFill/>
                <a:round/>
                <a:headEnd/>
                <a:tailEnd/>
              </a:ln>
            </p:spPr>
            <p:txBody>
              <a:bodyPr/>
              <a:lstStyle/>
              <a:p>
                <a:endParaRPr lang="en-US"/>
              </a:p>
            </p:txBody>
          </p:sp>
          <p:sp>
            <p:nvSpPr>
              <p:cNvPr id="678156" name="Freeform 268"/>
              <p:cNvSpPr>
                <a:spLocks/>
              </p:cNvSpPr>
              <p:nvPr/>
            </p:nvSpPr>
            <p:spPr bwMode="auto">
              <a:xfrm>
                <a:off x="2752" y="1488"/>
                <a:ext cx="64" cy="32"/>
              </a:xfrm>
              <a:custGeom>
                <a:avLst/>
                <a:gdLst/>
                <a:ahLst/>
                <a:cxnLst>
                  <a:cxn ang="0">
                    <a:pos x="64" y="16"/>
                  </a:cxn>
                  <a:cxn ang="0">
                    <a:pos x="56" y="32"/>
                  </a:cxn>
                  <a:cxn ang="0">
                    <a:pos x="0" y="16"/>
                  </a:cxn>
                  <a:cxn ang="0">
                    <a:pos x="8" y="0"/>
                  </a:cxn>
                  <a:cxn ang="0">
                    <a:pos x="64" y="16"/>
                  </a:cxn>
                </a:cxnLst>
                <a:rect l="0" t="0" r="r" b="b"/>
                <a:pathLst>
                  <a:path w="64" h="32">
                    <a:moveTo>
                      <a:pt x="64" y="16"/>
                    </a:moveTo>
                    <a:lnTo>
                      <a:pt x="56" y="32"/>
                    </a:lnTo>
                    <a:lnTo>
                      <a:pt x="0" y="16"/>
                    </a:lnTo>
                    <a:lnTo>
                      <a:pt x="8" y="0"/>
                    </a:lnTo>
                    <a:lnTo>
                      <a:pt x="64" y="16"/>
                    </a:lnTo>
                    <a:close/>
                  </a:path>
                </a:pathLst>
              </a:custGeom>
              <a:solidFill>
                <a:srgbClr val="FF22FF"/>
              </a:solidFill>
              <a:ln w="9525">
                <a:noFill/>
                <a:round/>
                <a:headEnd/>
                <a:tailEnd/>
              </a:ln>
            </p:spPr>
            <p:txBody>
              <a:bodyPr/>
              <a:lstStyle/>
              <a:p>
                <a:endParaRPr lang="en-US"/>
              </a:p>
            </p:txBody>
          </p:sp>
          <p:sp>
            <p:nvSpPr>
              <p:cNvPr id="678157" name="Freeform 269"/>
              <p:cNvSpPr>
                <a:spLocks/>
              </p:cNvSpPr>
              <p:nvPr/>
            </p:nvSpPr>
            <p:spPr bwMode="auto">
              <a:xfrm>
                <a:off x="2664" y="1464"/>
                <a:ext cx="56" cy="32"/>
              </a:xfrm>
              <a:custGeom>
                <a:avLst/>
                <a:gdLst/>
                <a:ahLst/>
                <a:cxnLst>
                  <a:cxn ang="0">
                    <a:pos x="56" y="16"/>
                  </a:cxn>
                  <a:cxn ang="0">
                    <a:pos x="56" y="32"/>
                  </a:cxn>
                  <a:cxn ang="0">
                    <a:pos x="0" y="16"/>
                  </a:cxn>
                  <a:cxn ang="0">
                    <a:pos x="0" y="0"/>
                  </a:cxn>
                  <a:cxn ang="0">
                    <a:pos x="56" y="16"/>
                  </a:cxn>
                </a:cxnLst>
                <a:rect l="0" t="0" r="r" b="b"/>
                <a:pathLst>
                  <a:path w="56" h="32">
                    <a:moveTo>
                      <a:pt x="56" y="16"/>
                    </a:moveTo>
                    <a:lnTo>
                      <a:pt x="56" y="32"/>
                    </a:lnTo>
                    <a:lnTo>
                      <a:pt x="0" y="16"/>
                    </a:lnTo>
                    <a:lnTo>
                      <a:pt x="0" y="0"/>
                    </a:lnTo>
                    <a:lnTo>
                      <a:pt x="56" y="16"/>
                    </a:lnTo>
                    <a:close/>
                  </a:path>
                </a:pathLst>
              </a:custGeom>
              <a:solidFill>
                <a:srgbClr val="FF22FF"/>
              </a:solidFill>
              <a:ln w="9525">
                <a:noFill/>
                <a:round/>
                <a:headEnd/>
                <a:tailEnd/>
              </a:ln>
            </p:spPr>
            <p:txBody>
              <a:bodyPr/>
              <a:lstStyle/>
              <a:p>
                <a:endParaRPr lang="en-US"/>
              </a:p>
            </p:txBody>
          </p:sp>
          <p:sp>
            <p:nvSpPr>
              <p:cNvPr id="678158" name="Freeform 270"/>
              <p:cNvSpPr>
                <a:spLocks/>
              </p:cNvSpPr>
              <p:nvPr/>
            </p:nvSpPr>
            <p:spPr bwMode="auto">
              <a:xfrm>
                <a:off x="2568" y="1440"/>
                <a:ext cx="64" cy="32"/>
              </a:xfrm>
              <a:custGeom>
                <a:avLst/>
                <a:gdLst/>
                <a:ahLst/>
                <a:cxnLst>
                  <a:cxn ang="0">
                    <a:pos x="64" y="16"/>
                  </a:cxn>
                  <a:cxn ang="0">
                    <a:pos x="56" y="32"/>
                  </a:cxn>
                  <a:cxn ang="0">
                    <a:pos x="0" y="16"/>
                  </a:cxn>
                  <a:cxn ang="0">
                    <a:pos x="8" y="0"/>
                  </a:cxn>
                  <a:cxn ang="0">
                    <a:pos x="64" y="16"/>
                  </a:cxn>
                </a:cxnLst>
                <a:rect l="0" t="0" r="r" b="b"/>
                <a:pathLst>
                  <a:path w="64" h="32">
                    <a:moveTo>
                      <a:pt x="64" y="16"/>
                    </a:moveTo>
                    <a:lnTo>
                      <a:pt x="56" y="32"/>
                    </a:lnTo>
                    <a:lnTo>
                      <a:pt x="0" y="16"/>
                    </a:lnTo>
                    <a:lnTo>
                      <a:pt x="8" y="0"/>
                    </a:lnTo>
                    <a:lnTo>
                      <a:pt x="64" y="16"/>
                    </a:lnTo>
                    <a:close/>
                  </a:path>
                </a:pathLst>
              </a:custGeom>
              <a:solidFill>
                <a:srgbClr val="FF22FF"/>
              </a:solidFill>
              <a:ln w="9525">
                <a:noFill/>
                <a:round/>
                <a:headEnd/>
                <a:tailEnd/>
              </a:ln>
            </p:spPr>
            <p:txBody>
              <a:bodyPr/>
              <a:lstStyle/>
              <a:p>
                <a:endParaRPr lang="en-US"/>
              </a:p>
            </p:txBody>
          </p:sp>
          <p:sp>
            <p:nvSpPr>
              <p:cNvPr id="678159" name="Freeform 271"/>
              <p:cNvSpPr>
                <a:spLocks/>
              </p:cNvSpPr>
              <p:nvPr/>
            </p:nvSpPr>
            <p:spPr bwMode="auto">
              <a:xfrm>
                <a:off x="2480" y="1416"/>
                <a:ext cx="56" cy="32"/>
              </a:xfrm>
              <a:custGeom>
                <a:avLst/>
                <a:gdLst/>
                <a:ahLst/>
                <a:cxnLst>
                  <a:cxn ang="0">
                    <a:pos x="56" y="16"/>
                  </a:cxn>
                  <a:cxn ang="0">
                    <a:pos x="56" y="32"/>
                  </a:cxn>
                  <a:cxn ang="0">
                    <a:pos x="0" y="16"/>
                  </a:cxn>
                  <a:cxn ang="0">
                    <a:pos x="0" y="0"/>
                  </a:cxn>
                  <a:cxn ang="0">
                    <a:pos x="56" y="16"/>
                  </a:cxn>
                </a:cxnLst>
                <a:rect l="0" t="0" r="r" b="b"/>
                <a:pathLst>
                  <a:path w="56" h="32">
                    <a:moveTo>
                      <a:pt x="56" y="16"/>
                    </a:moveTo>
                    <a:lnTo>
                      <a:pt x="56" y="32"/>
                    </a:lnTo>
                    <a:lnTo>
                      <a:pt x="0" y="16"/>
                    </a:lnTo>
                    <a:lnTo>
                      <a:pt x="0" y="0"/>
                    </a:lnTo>
                    <a:lnTo>
                      <a:pt x="56" y="16"/>
                    </a:lnTo>
                    <a:close/>
                  </a:path>
                </a:pathLst>
              </a:custGeom>
              <a:solidFill>
                <a:srgbClr val="FF22FF"/>
              </a:solidFill>
              <a:ln w="9525">
                <a:noFill/>
                <a:round/>
                <a:headEnd/>
                <a:tailEnd/>
              </a:ln>
            </p:spPr>
            <p:txBody>
              <a:bodyPr/>
              <a:lstStyle/>
              <a:p>
                <a:endParaRPr lang="en-US"/>
              </a:p>
            </p:txBody>
          </p:sp>
          <p:sp>
            <p:nvSpPr>
              <p:cNvPr id="678160" name="Freeform 272"/>
              <p:cNvSpPr>
                <a:spLocks/>
              </p:cNvSpPr>
              <p:nvPr/>
            </p:nvSpPr>
            <p:spPr bwMode="auto">
              <a:xfrm>
                <a:off x="2384" y="1384"/>
                <a:ext cx="64" cy="32"/>
              </a:xfrm>
              <a:custGeom>
                <a:avLst/>
                <a:gdLst/>
                <a:ahLst/>
                <a:cxnLst>
                  <a:cxn ang="0">
                    <a:pos x="64" y="24"/>
                  </a:cxn>
                  <a:cxn ang="0">
                    <a:pos x="56" y="32"/>
                  </a:cxn>
                  <a:cxn ang="0">
                    <a:pos x="0" y="16"/>
                  </a:cxn>
                  <a:cxn ang="0">
                    <a:pos x="8" y="0"/>
                  </a:cxn>
                  <a:cxn ang="0">
                    <a:pos x="64" y="24"/>
                  </a:cxn>
                </a:cxnLst>
                <a:rect l="0" t="0" r="r" b="b"/>
                <a:pathLst>
                  <a:path w="64" h="32">
                    <a:moveTo>
                      <a:pt x="64" y="24"/>
                    </a:moveTo>
                    <a:lnTo>
                      <a:pt x="56" y="32"/>
                    </a:lnTo>
                    <a:lnTo>
                      <a:pt x="0" y="16"/>
                    </a:lnTo>
                    <a:lnTo>
                      <a:pt x="8" y="0"/>
                    </a:lnTo>
                    <a:lnTo>
                      <a:pt x="64" y="24"/>
                    </a:lnTo>
                    <a:close/>
                  </a:path>
                </a:pathLst>
              </a:custGeom>
              <a:solidFill>
                <a:srgbClr val="FF22FF"/>
              </a:solidFill>
              <a:ln w="9525">
                <a:noFill/>
                <a:round/>
                <a:headEnd/>
                <a:tailEnd/>
              </a:ln>
            </p:spPr>
            <p:txBody>
              <a:bodyPr/>
              <a:lstStyle/>
              <a:p>
                <a:endParaRPr lang="en-US"/>
              </a:p>
            </p:txBody>
          </p:sp>
          <p:sp>
            <p:nvSpPr>
              <p:cNvPr id="678161" name="Freeform 273"/>
              <p:cNvSpPr>
                <a:spLocks/>
              </p:cNvSpPr>
              <p:nvPr/>
            </p:nvSpPr>
            <p:spPr bwMode="auto">
              <a:xfrm>
                <a:off x="2288" y="1360"/>
                <a:ext cx="64" cy="32"/>
              </a:xfrm>
              <a:custGeom>
                <a:avLst/>
                <a:gdLst/>
                <a:ahLst/>
                <a:cxnLst>
                  <a:cxn ang="0">
                    <a:pos x="64" y="16"/>
                  </a:cxn>
                  <a:cxn ang="0">
                    <a:pos x="64" y="32"/>
                  </a:cxn>
                  <a:cxn ang="0">
                    <a:pos x="0" y="16"/>
                  </a:cxn>
                  <a:cxn ang="0">
                    <a:pos x="8" y="0"/>
                  </a:cxn>
                  <a:cxn ang="0">
                    <a:pos x="64" y="16"/>
                  </a:cxn>
                </a:cxnLst>
                <a:rect l="0" t="0" r="r" b="b"/>
                <a:pathLst>
                  <a:path w="64" h="32">
                    <a:moveTo>
                      <a:pt x="64" y="16"/>
                    </a:moveTo>
                    <a:lnTo>
                      <a:pt x="64" y="32"/>
                    </a:lnTo>
                    <a:lnTo>
                      <a:pt x="0" y="16"/>
                    </a:lnTo>
                    <a:lnTo>
                      <a:pt x="8" y="0"/>
                    </a:lnTo>
                    <a:lnTo>
                      <a:pt x="64" y="16"/>
                    </a:lnTo>
                    <a:close/>
                  </a:path>
                </a:pathLst>
              </a:custGeom>
              <a:solidFill>
                <a:srgbClr val="FF22FF"/>
              </a:solidFill>
              <a:ln w="9525">
                <a:noFill/>
                <a:round/>
                <a:headEnd/>
                <a:tailEnd/>
              </a:ln>
            </p:spPr>
            <p:txBody>
              <a:bodyPr/>
              <a:lstStyle/>
              <a:p>
                <a:endParaRPr lang="en-US"/>
              </a:p>
            </p:txBody>
          </p:sp>
          <p:sp>
            <p:nvSpPr>
              <p:cNvPr id="678162" name="Freeform 274"/>
              <p:cNvSpPr>
                <a:spLocks/>
              </p:cNvSpPr>
              <p:nvPr/>
            </p:nvSpPr>
            <p:spPr bwMode="auto">
              <a:xfrm>
                <a:off x="2200" y="1336"/>
                <a:ext cx="64" cy="32"/>
              </a:xfrm>
              <a:custGeom>
                <a:avLst/>
                <a:gdLst/>
                <a:ahLst/>
                <a:cxnLst>
                  <a:cxn ang="0">
                    <a:pos x="64" y="16"/>
                  </a:cxn>
                  <a:cxn ang="0">
                    <a:pos x="56" y="32"/>
                  </a:cxn>
                  <a:cxn ang="0">
                    <a:pos x="0" y="16"/>
                  </a:cxn>
                  <a:cxn ang="0">
                    <a:pos x="0" y="0"/>
                  </a:cxn>
                  <a:cxn ang="0">
                    <a:pos x="64" y="16"/>
                  </a:cxn>
                </a:cxnLst>
                <a:rect l="0" t="0" r="r" b="b"/>
                <a:pathLst>
                  <a:path w="64" h="32">
                    <a:moveTo>
                      <a:pt x="64" y="16"/>
                    </a:moveTo>
                    <a:lnTo>
                      <a:pt x="56" y="32"/>
                    </a:lnTo>
                    <a:lnTo>
                      <a:pt x="0" y="16"/>
                    </a:lnTo>
                    <a:lnTo>
                      <a:pt x="0" y="0"/>
                    </a:lnTo>
                    <a:lnTo>
                      <a:pt x="64" y="16"/>
                    </a:lnTo>
                    <a:close/>
                  </a:path>
                </a:pathLst>
              </a:custGeom>
              <a:solidFill>
                <a:srgbClr val="FF22FF"/>
              </a:solidFill>
              <a:ln w="9525">
                <a:noFill/>
                <a:round/>
                <a:headEnd/>
                <a:tailEnd/>
              </a:ln>
            </p:spPr>
            <p:txBody>
              <a:bodyPr/>
              <a:lstStyle/>
              <a:p>
                <a:endParaRPr lang="en-US"/>
              </a:p>
            </p:txBody>
          </p:sp>
          <p:sp>
            <p:nvSpPr>
              <p:cNvPr id="678163" name="Freeform 275"/>
              <p:cNvSpPr>
                <a:spLocks/>
              </p:cNvSpPr>
              <p:nvPr/>
            </p:nvSpPr>
            <p:spPr bwMode="auto">
              <a:xfrm>
                <a:off x="2104" y="1312"/>
                <a:ext cx="64" cy="32"/>
              </a:xfrm>
              <a:custGeom>
                <a:avLst/>
                <a:gdLst/>
                <a:ahLst/>
                <a:cxnLst>
                  <a:cxn ang="0">
                    <a:pos x="64" y="16"/>
                  </a:cxn>
                  <a:cxn ang="0">
                    <a:pos x="64" y="32"/>
                  </a:cxn>
                  <a:cxn ang="0">
                    <a:pos x="0" y="16"/>
                  </a:cxn>
                  <a:cxn ang="0">
                    <a:pos x="8" y="0"/>
                  </a:cxn>
                  <a:cxn ang="0">
                    <a:pos x="64" y="16"/>
                  </a:cxn>
                </a:cxnLst>
                <a:rect l="0" t="0" r="r" b="b"/>
                <a:pathLst>
                  <a:path w="64" h="32">
                    <a:moveTo>
                      <a:pt x="64" y="16"/>
                    </a:moveTo>
                    <a:lnTo>
                      <a:pt x="64" y="32"/>
                    </a:lnTo>
                    <a:lnTo>
                      <a:pt x="0" y="16"/>
                    </a:lnTo>
                    <a:lnTo>
                      <a:pt x="8" y="0"/>
                    </a:lnTo>
                    <a:lnTo>
                      <a:pt x="64" y="16"/>
                    </a:lnTo>
                    <a:close/>
                  </a:path>
                </a:pathLst>
              </a:custGeom>
              <a:solidFill>
                <a:srgbClr val="FF22FF"/>
              </a:solidFill>
              <a:ln w="9525">
                <a:noFill/>
                <a:round/>
                <a:headEnd/>
                <a:tailEnd/>
              </a:ln>
            </p:spPr>
            <p:txBody>
              <a:bodyPr/>
              <a:lstStyle/>
              <a:p>
                <a:endParaRPr lang="en-US"/>
              </a:p>
            </p:txBody>
          </p:sp>
          <p:sp>
            <p:nvSpPr>
              <p:cNvPr id="678164" name="Freeform 276"/>
              <p:cNvSpPr>
                <a:spLocks/>
              </p:cNvSpPr>
              <p:nvPr/>
            </p:nvSpPr>
            <p:spPr bwMode="auto">
              <a:xfrm>
                <a:off x="2016" y="1288"/>
                <a:ext cx="64" cy="32"/>
              </a:xfrm>
              <a:custGeom>
                <a:avLst/>
                <a:gdLst/>
                <a:ahLst/>
                <a:cxnLst>
                  <a:cxn ang="0">
                    <a:pos x="64" y="16"/>
                  </a:cxn>
                  <a:cxn ang="0">
                    <a:pos x="56" y="32"/>
                  </a:cxn>
                  <a:cxn ang="0">
                    <a:pos x="0" y="16"/>
                  </a:cxn>
                  <a:cxn ang="0">
                    <a:pos x="0" y="0"/>
                  </a:cxn>
                  <a:cxn ang="0">
                    <a:pos x="64" y="16"/>
                  </a:cxn>
                </a:cxnLst>
                <a:rect l="0" t="0" r="r" b="b"/>
                <a:pathLst>
                  <a:path w="64" h="32">
                    <a:moveTo>
                      <a:pt x="64" y="16"/>
                    </a:moveTo>
                    <a:lnTo>
                      <a:pt x="56" y="32"/>
                    </a:lnTo>
                    <a:lnTo>
                      <a:pt x="0" y="16"/>
                    </a:lnTo>
                    <a:lnTo>
                      <a:pt x="0" y="0"/>
                    </a:lnTo>
                    <a:lnTo>
                      <a:pt x="64" y="16"/>
                    </a:lnTo>
                    <a:close/>
                  </a:path>
                </a:pathLst>
              </a:custGeom>
              <a:solidFill>
                <a:srgbClr val="FF22FF"/>
              </a:solidFill>
              <a:ln w="9525">
                <a:noFill/>
                <a:round/>
                <a:headEnd/>
                <a:tailEnd/>
              </a:ln>
            </p:spPr>
            <p:txBody>
              <a:bodyPr/>
              <a:lstStyle/>
              <a:p>
                <a:endParaRPr lang="en-US"/>
              </a:p>
            </p:txBody>
          </p:sp>
          <p:sp>
            <p:nvSpPr>
              <p:cNvPr id="678165" name="Freeform 277"/>
              <p:cNvSpPr>
                <a:spLocks/>
              </p:cNvSpPr>
              <p:nvPr/>
            </p:nvSpPr>
            <p:spPr bwMode="auto">
              <a:xfrm>
                <a:off x="1920" y="1256"/>
                <a:ext cx="64" cy="32"/>
              </a:xfrm>
              <a:custGeom>
                <a:avLst/>
                <a:gdLst/>
                <a:ahLst/>
                <a:cxnLst>
                  <a:cxn ang="0">
                    <a:pos x="64" y="16"/>
                  </a:cxn>
                  <a:cxn ang="0">
                    <a:pos x="56" y="32"/>
                  </a:cxn>
                  <a:cxn ang="0">
                    <a:pos x="0" y="16"/>
                  </a:cxn>
                  <a:cxn ang="0">
                    <a:pos x="8" y="0"/>
                  </a:cxn>
                  <a:cxn ang="0">
                    <a:pos x="64" y="16"/>
                  </a:cxn>
                </a:cxnLst>
                <a:rect l="0" t="0" r="r" b="b"/>
                <a:pathLst>
                  <a:path w="64" h="32">
                    <a:moveTo>
                      <a:pt x="64" y="16"/>
                    </a:moveTo>
                    <a:lnTo>
                      <a:pt x="56" y="32"/>
                    </a:lnTo>
                    <a:lnTo>
                      <a:pt x="0" y="16"/>
                    </a:lnTo>
                    <a:lnTo>
                      <a:pt x="8" y="0"/>
                    </a:lnTo>
                    <a:lnTo>
                      <a:pt x="64" y="16"/>
                    </a:lnTo>
                    <a:close/>
                  </a:path>
                </a:pathLst>
              </a:custGeom>
              <a:solidFill>
                <a:srgbClr val="FF22FF"/>
              </a:solidFill>
              <a:ln w="9525">
                <a:noFill/>
                <a:round/>
                <a:headEnd/>
                <a:tailEnd/>
              </a:ln>
            </p:spPr>
            <p:txBody>
              <a:bodyPr/>
              <a:lstStyle/>
              <a:p>
                <a:endParaRPr lang="en-US"/>
              </a:p>
            </p:txBody>
          </p:sp>
          <p:sp>
            <p:nvSpPr>
              <p:cNvPr id="678166" name="Freeform 278"/>
              <p:cNvSpPr>
                <a:spLocks/>
              </p:cNvSpPr>
              <p:nvPr/>
            </p:nvSpPr>
            <p:spPr bwMode="auto">
              <a:xfrm>
                <a:off x="1832" y="1232"/>
                <a:ext cx="56" cy="32"/>
              </a:xfrm>
              <a:custGeom>
                <a:avLst/>
                <a:gdLst/>
                <a:ahLst/>
                <a:cxnLst>
                  <a:cxn ang="0">
                    <a:pos x="56" y="16"/>
                  </a:cxn>
                  <a:cxn ang="0">
                    <a:pos x="56" y="32"/>
                  </a:cxn>
                  <a:cxn ang="0">
                    <a:pos x="0" y="16"/>
                  </a:cxn>
                  <a:cxn ang="0">
                    <a:pos x="0" y="0"/>
                  </a:cxn>
                  <a:cxn ang="0">
                    <a:pos x="56" y="16"/>
                  </a:cxn>
                </a:cxnLst>
                <a:rect l="0" t="0" r="r" b="b"/>
                <a:pathLst>
                  <a:path w="56" h="32">
                    <a:moveTo>
                      <a:pt x="56" y="16"/>
                    </a:moveTo>
                    <a:lnTo>
                      <a:pt x="56" y="32"/>
                    </a:lnTo>
                    <a:lnTo>
                      <a:pt x="0" y="16"/>
                    </a:lnTo>
                    <a:lnTo>
                      <a:pt x="0" y="0"/>
                    </a:lnTo>
                    <a:lnTo>
                      <a:pt x="56" y="16"/>
                    </a:lnTo>
                    <a:close/>
                  </a:path>
                </a:pathLst>
              </a:custGeom>
              <a:solidFill>
                <a:srgbClr val="FF22FF"/>
              </a:solidFill>
              <a:ln w="9525">
                <a:noFill/>
                <a:round/>
                <a:headEnd/>
                <a:tailEnd/>
              </a:ln>
            </p:spPr>
            <p:txBody>
              <a:bodyPr/>
              <a:lstStyle/>
              <a:p>
                <a:endParaRPr lang="en-US"/>
              </a:p>
            </p:txBody>
          </p:sp>
          <p:sp>
            <p:nvSpPr>
              <p:cNvPr id="678167" name="Freeform 279"/>
              <p:cNvSpPr>
                <a:spLocks/>
              </p:cNvSpPr>
              <p:nvPr/>
            </p:nvSpPr>
            <p:spPr bwMode="auto">
              <a:xfrm>
                <a:off x="1736" y="1208"/>
                <a:ext cx="64" cy="32"/>
              </a:xfrm>
              <a:custGeom>
                <a:avLst/>
                <a:gdLst/>
                <a:ahLst/>
                <a:cxnLst>
                  <a:cxn ang="0">
                    <a:pos x="64" y="16"/>
                  </a:cxn>
                  <a:cxn ang="0">
                    <a:pos x="56" y="32"/>
                  </a:cxn>
                  <a:cxn ang="0">
                    <a:pos x="0" y="16"/>
                  </a:cxn>
                  <a:cxn ang="0">
                    <a:pos x="8" y="0"/>
                  </a:cxn>
                  <a:cxn ang="0">
                    <a:pos x="64" y="16"/>
                  </a:cxn>
                </a:cxnLst>
                <a:rect l="0" t="0" r="r" b="b"/>
                <a:pathLst>
                  <a:path w="64" h="32">
                    <a:moveTo>
                      <a:pt x="64" y="16"/>
                    </a:moveTo>
                    <a:lnTo>
                      <a:pt x="56" y="32"/>
                    </a:lnTo>
                    <a:lnTo>
                      <a:pt x="0" y="16"/>
                    </a:lnTo>
                    <a:lnTo>
                      <a:pt x="8" y="0"/>
                    </a:lnTo>
                    <a:lnTo>
                      <a:pt x="64" y="16"/>
                    </a:lnTo>
                    <a:close/>
                  </a:path>
                </a:pathLst>
              </a:custGeom>
              <a:solidFill>
                <a:srgbClr val="FF22FF"/>
              </a:solidFill>
              <a:ln w="9525">
                <a:noFill/>
                <a:round/>
                <a:headEnd/>
                <a:tailEnd/>
              </a:ln>
            </p:spPr>
            <p:txBody>
              <a:bodyPr/>
              <a:lstStyle/>
              <a:p>
                <a:endParaRPr lang="en-US"/>
              </a:p>
            </p:txBody>
          </p:sp>
          <p:sp>
            <p:nvSpPr>
              <p:cNvPr id="678168" name="Freeform 280"/>
              <p:cNvSpPr>
                <a:spLocks/>
              </p:cNvSpPr>
              <p:nvPr/>
            </p:nvSpPr>
            <p:spPr bwMode="auto">
              <a:xfrm>
                <a:off x="1648" y="1184"/>
                <a:ext cx="56" cy="32"/>
              </a:xfrm>
              <a:custGeom>
                <a:avLst/>
                <a:gdLst/>
                <a:ahLst/>
                <a:cxnLst>
                  <a:cxn ang="0">
                    <a:pos x="56" y="16"/>
                  </a:cxn>
                  <a:cxn ang="0">
                    <a:pos x="56" y="32"/>
                  </a:cxn>
                  <a:cxn ang="0">
                    <a:pos x="0" y="16"/>
                  </a:cxn>
                  <a:cxn ang="0">
                    <a:pos x="0" y="0"/>
                  </a:cxn>
                  <a:cxn ang="0">
                    <a:pos x="56" y="16"/>
                  </a:cxn>
                </a:cxnLst>
                <a:rect l="0" t="0" r="r" b="b"/>
                <a:pathLst>
                  <a:path w="56" h="32">
                    <a:moveTo>
                      <a:pt x="56" y="16"/>
                    </a:moveTo>
                    <a:lnTo>
                      <a:pt x="56" y="32"/>
                    </a:lnTo>
                    <a:lnTo>
                      <a:pt x="0" y="16"/>
                    </a:lnTo>
                    <a:lnTo>
                      <a:pt x="0" y="0"/>
                    </a:lnTo>
                    <a:lnTo>
                      <a:pt x="56" y="16"/>
                    </a:lnTo>
                    <a:close/>
                  </a:path>
                </a:pathLst>
              </a:custGeom>
              <a:solidFill>
                <a:srgbClr val="FF22FF"/>
              </a:solidFill>
              <a:ln w="9525">
                <a:noFill/>
                <a:round/>
                <a:headEnd/>
                <a:tailEnd/>
              </a:ln>
            </p:spPr>
            <p:txBody>
              <a:bodyPr/>
              <a:lstStyle/>
              <a:p>
                <a:endParaRPr lang="en-US"/>
              </a:p>
            </p:txBody>
          </p:sp>
          <p:sp>
            <p:nvSpPr>
              <p:cNvPr id="678169" name="Freeform 281"/>
              <p:cNvSpPr>
                <a:spLocks/>
              </p:cNvSpPr>
              <p:nvPr/>
            </p:nvSpPr>
            <p:spPr bwMode="auto">
              <a:xfrm>
                <a:off x="1552" y="1152"/>
                <a:ext cx="64" cy="32"/>
              </a:xfrm>
              <a:custGeom>
                <a:avLst/>
                <a:gdLst/>
                <a:ahLst/>
                <a:cxnLst>
                  <a:cxn ang="0">
                    <a:pos x="64" y="24"/>
                  </a:cxn>
                  <a:cxn ang="0">
                    <a:pos x="56" y="32"/>
                  </a:cxn>
                  <a:cxn ang="0">
                    <a:pos x="0" y="16"/>
                  </a:cxn>
                  <a:cxn ang="0">
                    <a:pos x="0" y="0"/>
                  </a:cxn>
                  <a:cxn ang="0">
                    <a:pos x="64" y="24"/>
                  </a:cxn>
                </a:cxnLst>
                <a:rect l="0" t="0" r="r" b="b"/>
                <a:pathLst>
                  <a:path w="64" h="32">
                    <a:moveTo>
                      <a:pt x="64" y="24"/>
                    </a:moveTo>
                    <a:lnTo>
                      <a:pt x="56" y="32"/>
                    </a:lnTo>
                    <a:lnTo>
                      <a:pt x="0" y="16"/>
                    </a:lnTo>
                    <a:lnTo>
                      <a:pt x="0" y="0"/>
                    </a:lnTo>
                    <a:lnTo>
                      <a:pt x="64" y="24"/>
                    </a:lnTo>
                    <a:close/>
                  </a:path>
                </a:pathLst>
              </a:custGeom>
              <a:solidFill>
                <a:srgbClr val="FF22FF"/>
              </a:solidFill>
              <a:ln w="9525">
                <a:noFill/>
                <a:round/>
                <a:headEnd/>
                <a:tailEnd/>
              </a:ln>
            </p:spPr>
            <p:txBody>
              <a:bodyPr/>
              <a:lstStyle/>
              <a:p>
                <a:endParaRPr lang="en-US"/>
              </a:p>
            </p:txBody>
          </p:sp>
          <p:sp>
            <p:nvSpPr>
              <p:cNvPr id="678170" name="Freeform 282"/>
              <p:cNvSpPr>
                <a:spLocks/>
              </p:cNvSpPr>
              <p:nvPr/>
            </p:nvSpPr>
            <p:spPr bwMode="auto">
              <a:xfrm>
                <a:off x="1456" y="1128"/>
                <a:ext cx="64" cy="32"/>
              </a:xfrm>
              <a:custGeom>
                <a:avLst/>
                <a:gdLst/>
                <a:ahLst/>
                <a:cxnLst>
                  <a:cxn ang="0">
                    <a:pos x="64" y="16"/>
                  </a:cxn>
                  <a:cxn ang="0">
                    <a:pos x="64" y="32"/>
                  </a:cxn>
                  <a:cxn ang="0">
                    <a:pos x="0" y="16"/>
                  </a:cxn>
                  <a:cxn ang="0">
                    <a:pos x="8" y="0"/>
                  </a:cxn>
                  <a:cxn ang="0">
                    <a:pos x="64" y="16"/>
                  </a:cxn>
                </a:cxnLst>
                <a:rect l="0" t="0" r="r" b="b"/>
                <a:pathLst>
                  <a:path w="64" h="32">
                    <a:moveTo>
                      <a:pt x="64" y="16"/>
                    </a:moveTo>
                    <a:lnTo>
                      <a:pt x="64" y="32"/>
                    </a:lnTo>
                    <a:lnTo>
                      <a:pt x="0" y="16"/>
                    </a:lnTo>
                    <a:lnTo>
                      <a:pt x="8" y="0"/>
                    </a:lnTo>
                    <a:lnTo>
                      <a:pt x="64" y="16"/>
                    </a:lnTo>
                    <a:close/>
                  </a:path>
                </a:pathLst>
              </a:custGeom>
              <a:solidFill>
                <a:srgbClr val="FF22FF"/>
              </a:solidFill>
              <a:ln w="9525">
                <a:noFill/>
                <a:round/>
                <a:headEnd/>
                <a:tailEnd/>
              </a:ln>
            </p:spPr>
            <p:txBody>
              <a:bodyPr/>
              <a:lstStyle/>
              <a:p>
                <a:endParaRPr lang="en-US"/>
              </a:p>
            </p:txBody>
          </p:sp>
          <p:sp>
            <p:nvSpPr>
              <p:cNvPr id="678172" name="Freeform 284"/>
              <p:cNvSpPr>
                <a:spLocks/>
              </p:cNvSpPr>
              <p:nvPr/>
            </p:nvSpPr>
            <p:spPr bwMode="auto">
              <a:xfrm>
                <a:off x="3536" y="1104"/>
                <a:ext cx="968" cy="240"/>
              </a:xfrm>
              <a:custGeom>
                <a:avLst/>
                <a:gdLst/>
                <a:ahLst/>
                <a:cxnLst>
                  <a:cxn ang="0">
                    <a:pos x="0" y="16"/>
                  </a:cxn>
                  <a:cxn ang="0">
                    <a:pos x="0" y="0"/>
                  </a:cxn>
                  <a:cxn ang="0">
                    <a:pos x="968" y="224"/>
                  </a:cxn>
                  <a:cxn ang="0">
                    <a:pos x="968" y="240"/>
                  </a:cxn>
                  <a:cxn ang="0">
                    <a:pos x="0" y="16"/>
                  </a:cxn>
                </a:cxnLst>
                <a:rect l="0" t="0" r="r" b="b"/>
                <a:pathLst>
                  <a:path w="968" h="240">
                    <a:moveTo>
                      <a:pt x="0" y="16"/>
                    </a:moveTo>
                    <a:lnTo>
                      <a:pt x="0" y="0"/>
                    </a:lnTo>
                    <a:lnTo>
                      <a:pt x="968" y="224"/>
                    </a:lnTo>
                    <a:lnTo>
                      <a:pt x="968" y="240"/>
                    </a:lnTo>
                    <a:lnTo>
                      <a:pt x="0" y="16"/>
                    </a:lnTo>
                    <a:close/>
                  </a:path>
                </a:pathLst>
              </a:custGeom>
              <a:solidFill>
                <a:srgbClr val="990000"/>
              </a:solidFill>
              <a:ln w="9525">
                <a:noFill/>
                <a:round/>
                <a:headEnd/>
                <a:tailEnd/>
              </a:ln>
            </p:spPr>
            <p:txBody>
              <a:bodyPr/>
              <a:lstStyle/>
              <a:p>
                <a:endParaRPr lang="en-US"/>
              </a:p>
            </p:txBody>
          </p:sp>
          <p:sp>
            <p:nvSpPr>
              <p:cNvPr id="678173" name="Freeform 285"/>
              <p:cNvSpPr>
                <a:spLocks/>
              </p:cNvSpPr>
              <p:nvPr/>
            </p:nvSpPr>
            <p:spPr bwMode="auto">
              <a:xfrm>
                <a:off x="4496" y="1328"/>
                <a:ext cx="16" cy="704"/>
              </a:xfrm>
              <a:custGeom>
                <a:avLst/>
                <a:gdLst/>
                <a:ahLst/>
                <a:cxnLst>
                  <a:cxn ang="0">
                    <a:pos x="16" y="0"/>
                  </a:cxn>
                  <a:cxn ang="0">
                    <a:pos x="16" y="8"/>
                  </a:cxn>
                  <a:cxn ang="0">
                    <a:pos x="16" y="704"/>
                  </a:cxn>
                  <a:cxn ang="0">
                    <a:pos x="0" y="704"/>
                  </a:cxn>
                  <a:cxn ang="0">
                    <a:pos x="0" y="8"/>
                  </a:cxn>
                  <a:cxn ang="0">
                    <a:pos x="8" y="0"/>
                  </a:cxn>
                  <a:cxn ang="0">
                    <a:pos x="16" y="0"/>
                  </a:cxn>
                </a:cxnLst>
                <a:rect l="0" t="0" r="r" b="b"/>
                <a:pathLst>
                  <a:path w="16" h="704">
                    <a:moveTo>
                      <a:pt x="16" y="0"/>
                    </a:moveTo>
                    <a:lnTo>
                      <a:pt x="16" y="8"/>
                    </a:lnTo>
                    <a:lnTo>
                      <a:pt x="16" y="704"/>
                    </a:lnTo>
                    <a:lnTo>
                      <a:pt x="0" y="704"/>
                    </a:lnTo>
                    <a:lnTo>
                      <a:pt x="0" y="8"/>
                    </a:lnTo>
                    <a:lnTo>
                      <a:pt x="8" y="0"/>
                    </a:lnTo>
                    <a:lnTo>
                      <a:pt x="16" y="0"/>
                    </a:lnTo>
                    <a:close/>
                  </a:path>
                </a:pathLst>
              </a:custGeom>
              <a:solidFill>
                <a:srgbClr val="990000"/>
              </a:solidFill>
              <a:ln w="9525">
                <a:noFill/>
                <a:round/>
                <a:headEnd/>
                <a:tailEnd/>
              </a:ln>
            </p:spPr>
            <p:txBody>
              <a:bodyPr/>
              <a:lstStyle/>
              <a:p>
                <a:endParaRPr lang="en-US"/>
              </a:p>
            </p:txBody>
          </p:sp>
          <p:sp>
            <p:nvSpPr>
              <p:cNvPr id="678174" name="Freeform 286"/>
              <p:cNvSpPr>
                <a:spLocks/>
              </p:cNvSpPr>
              <p:nvPr/>
            </p:nvSpPr>
            <p:spPr bwMode="auto">
              <a:xfrm>
                <a:off x="3536" y="1800"/>
                <a:ext cx="976" cy="248"/>
              </a:xfrm>
              <a:custGeom>
                <a:avLst/>
                <a:gdLst/>
                <a:ahLst/>
                <a:cxnLst>
                  <a:cxn ang="0">
                    <a:pos x="976" y="248"/>
                  </a:cxn>
                  <a:cxn ang="0">
                    <a:pos x="968" y="240"/>
                  </a:cxn>
                  <a:cxn ang="0">
                    <a:pos x="0" y="16"/>
                  </a:cxn>
                  <a:cxn ang="0">
                    <a:pos x="0" y="0"/>
                  </a:cxn>
                  <a:cxn ang="0">
                    <a:pos x="968" y="224"/>
                  </a:cxn>
                  <a:cxn ang="0">
                    <a:pos x="976" y="232"/>
                  </a:cxn>
                  <a:cxn ang="0">
                    <a:pos x="976" y="248"/>
                  </a:cxn>
                </a:cxnLst>
                <a:rect l="0" t="0" r="r" b="b"/>
                <a:pathLst>
                  <a:path w="976" h="248">
                    <a:moveTo>
                      <a:pt x="976" y="248"/>
                    </a:moveTo>
                    <a:lnTo>
                      <a:pt x="968" y="240"/>
                    </a:lnTo>
                    <a:lnTo>
                      <a:pt x="0" y="16"/>
                    </a:lnTo>
                    <a:lnTo>
                      <a:pt x="0" y="0"/>
                    </a:lnTo>
                    <a:lnTo>
                      <a:pt x="968" y="224"/>
                    </a:lnTo>
                    <a:lnTo>
                      <a:pt x="976" y="232"/>
                    </a:lnTo>
                    <a:lnTo>
                      <a:pt x="976" y="248"/>
                    </a:lnTo>
                    <a:close/>
                  </a:path>
                </a:pathLst>
              </a:custGeom>
              <a:solidFill>
                <a:srgbClr val="990000"/>
              </a:solidFill>
              <a:ln w="9525">
                <a:noFill/>
                <a:round/>
                <a:headEnd/>
                <a:tailEnd/>
              </a:ln>
            </p:spPr>
            <p:txBody>
              <a:bodyPr/>
              <a:lstStyle/>
              <a:p>
                <a:endParaRPr lang="en-US"/>
              </a:p>
            </p:txBody>
          </p:sp>
          <p:sp>
            <p:nvSpPr>
              <p:cNvPr id="678175" name="Freeform 287"/>
              <p:cNvSpPr>
                <a:spLocks/>
              </p:cNvSpPr>
              <p:nvPr/>
            </p:nvSpPr>
            <p:spPr bwMode="auto">
              <a:xfrm>
                <a:off x="3528" y="1112"/>
                <a:ext cx="16" cy="704"/>
              </a:xfrm>
              <a:custGeom>
                <a:avLst/>
                <a:gdLst/>
                <a:ahLst/>
                <a:cxnLst>
                  <a:cxn ang="0">
                    <a:pos x="0" y="704"/>
                  </a:cxn>
                  <a:cxn ang="0">
                    <a:pos x="0" y="696"/>
                  </a:cxn>
                  <a:cxn ang="0">
                    <a:pos x="0" y="0"/>
                  </a:cxn>
                  <a:cxn ang="0">
                    <a:pos x="16" y="0"/>
                  </a:cxn>
                  <a:cxn ang="0">
                    <a:pos x="16" y="696"/>
                  </a:cxn>
                  <a:cxn ang="0">
                    <a:pos x="8" y="704"/>
                  </a:cxn>
                  <a:cxn ang="0">
                    <a:pos x="0" y="704"/>
                  </a:cxn>
                </a:cxnLst>
                <a:rect l="0" t="0" r="r" b="b"/>
                <a:pathLst>
                  <a:path w="16" h="704">
                    <a:moveTo>
                      <a:pt x="0" y="704"/>
                    </a:moveTo>
                    <a:lnTo>
                      <a:pt x="0" y="696"/>
                    </a:lnTo>
                    <a:lnTo>
                      <a:pt x="0" y="0"/>
                    </a:lnTo>
                    <a:lnTo>
                      <a:pt x="16" y="0"/>
                    </a:lnTo>
                    <a:lnTo>
                      <a:pt x="16" y="696"/>
                    </a:lnTo>
                    <a:lnTo>
                      <a:pt x="8" y="704"/>
                    </a:lnTo>
                    <a:lnTo>
                      <a:pt x="0" y="704"/>
                    </a:lnTo>
                    <a:close/>
                  </a:path>
                </a:pathLst>
              </a:custGeom>
              <a:solidFill>
                <a:srgbClr val="990000"/>
              </a:solidFill>
              <a:ln w="9525">
                <a:noFill/>
                <a:round/>
                <a:headEnd/>
                <a:tailEnd/>
              </a:ln>
            </p:spPr>
            <p:txBody>
              <a:bodyPr/>
              <a:lstStyle/>
              <a:p>
                <a:endParaRPr lang="en-US"/>
              </a:p>
            </p:txBody>
          </p:sp>
          <p:sp>
            <p:nvSpPr>
              <p:cNvPr id="678176" name="Freeform 288"/>
              <p:cNvSpPr>
                <a:spLocks/>
              </p:cNvSpPr>
              <p:nvPr/>
            </p:nvSpPr>
            <p:spPr bwMode="auto">
              <a:xfrm>
                <a:off x="3528" y="1104"/>
                <a:ext cx="976" cy="240"/>
              </a:xfrm>
              <a:custGeom>
                <a:avLst/>
                <a:gdLst/>
                <a:ahLst/>
                <a:cxnLst>
                  <a:cxn ang="0">
                    <a:pos x="0" y="0"/>
                  </a:cxn>
                  <a:cxn ang="0">
                    <a:pos x="8" y="0"/>
                  </a:cxn>
                  <a:cxn ang="0">
                    <a:pos x="976" y="224"/>
                  </a:cxn>
                  <a:cxn ang="0">
                    <a:pos x="976" y="240"/>
                  </a:cxn>
                  <a:cxn ang="0">
                    <a:pos x="8" y="16"/>
                  </a:cxn>
                  <a:cxn ang="0">
                    <a:pos x="0" y="8"/>
                  </a:cxn>
                  <a:cxn ang="0">
                    <a:pos x="0" y="0"/>
                  </a:cxn>
                </a:cxnLst>
                <a:rect l="0" t="0" r="r" b="b"/>
                <a:pathLst>
                  <a:path w="976" h="240">
                    <a:moveTo>
                      <a:pt x="0" y="0"/>
                    </a:moveTo>
                    <a:lnTo>
                      <a:pt x="8" y="0"/>
                    </a:lnTo>
                    <a:lnTo>
                      <a:pt x="976" y="224"/>
                    </a:lnTo>
                    <a:lnTo>
                      <a:pt x="976" y="240"/>
                    </a:lnTo>
                    <a:lnTo>
                      <a:pt x="8" y="16"/>
                    </a:lnTo>
                    <a:lnTo>
                      <a:pt x="0" y="8"/>
                    </a:lnTo>
                    <a:lnTo>
                      <a:pt x="0" y="0"/>
                    </a:lnTo>
                    <a:close/>
                  </a:path>
                </a:pathLst>
              </a:custGeom>
              <a:solidFill>
                <a:srgbClr val="990000"/>
              </a:solidFill>
              <a:ln w="9525">
                <a:noFill/>
                <a:round/>
                <a:headEnd/>
                <a:tailEnd/>
              </a:ln>
            </p:spPr>
            <p:txBody>
              <a:bodyPr/>
              <a:lstStyle/>
              <a:p>
                <a:endParaRPr lang="en-US"/>
              </a:p>
            </p:txBody>
          </p:sp>
          <p:grpSp>
            <p:nvGrpSpPr>
              <p:cNvPr id="678181" name="Group 293"/>
              <p:cNvGrpSpPr>
                <a:grpSpLocks/>
              </p:cNvGrpSpPr>
              <p:nvPr/>
            </p:nvGrpSpPr>
            <p:grpSpPr bwMode="auto">
              <a:xfrm>
                <a:off x="3916" y="1604"/>
                <a:ext cx="160" cy="240"/>
                <a:chOff x="3944" y="1632"/>
                <a:chExt cx="160" cy="240"/>
              </a:xfrm>
            </p:grpSpPr>
            <p:sp>
              <p:nvSpPr>
                <p:cNvPr id="678177" name="Freeform 289"/>
                <p:cNvSpPr>
                  <a:spLocks/>
                </p:cNvSpPr>
                <p:nvPr/>
              </p:nvSpPr>
              <p:spPr bwMode="auto">
                <a:xfrm>
                  <a:off x="4000" y="1632"/>
                  <a:ext cx="48" cy="152"/>
                </a:xfrm>
                <a:custGeom>
                  <a:avLst/>
                  <a:gdLst/>
                  <a:ahLst/>
                  <a:cxnLst>
                    <a:cxn ang="0">
                      <a:pos x="0" y="0"/>
                    </a:cxn>
                    <a:cxn ang="0">
                      <a:pos x="40" y="0"/>
                    </a:cxn>
                    <a:cxn ang="0">
                      <a:pos x="48" y="152"/>
                    </a:cxn>
                    <a:cxn ang="0">
                      <a:pos x="8" y="152"/>
                    </a:cxn>
                    <a:cxn ang="0">
                      <a:pos x="0" y="0"/>
                    </a:cxn>
                  </a:cxnLst>
                  <a:rect l="0" t="0" r="r" b="b"/>
                  <a:pathLst>
                    <a:path w="48" h="152">
                      <a:moveTo>
                        <a:pt x="0" y="0"/>
                      </a:moveTo>
                      <a:lnTo>
                        <a:pt x="40" y="0"/>
                      </a:lnTo>
                      <a:lnTo>
                        <a:pt x="48" y="152"/>
                      </a:lnTo>
                      <a:lnTo>
                        <a:pt x="8" y="152"/>
                      </a:lnTo>
                      <a:lnTo>
                        <a:pt x="0" y="0"/>
                      </a:lnTo>
                      <a:close/>
                    </a:path>
                  </a:pathLst>
                </a:custGeom>
                <a:solidFill>
                  <a:srgbClr val="FF0000"/>
                </a:solidFill>
                <a:ln w="9525">
                  <a:noFill/>
                  <a:round/>
                  <a:headEnd/>
                  <a:tailEnd/>
                </a:ln>
              </p:spPr>
              <p:txBody>
                <a:bodyPr/>
                <a:lstStyle/>
                <a:p>
                  <a:endParaRPr lang="en-US"/>
                </a:p>
              </p:txBody>
            </p:sp>
            <p:sp>
              <p:nvSpPr>
                <p:cNvPr id="678178" name="Freeform 290"/>
                <p:cNvSpPr>
                  <a:spLocks/>
                </p:cNvSpPr>
                <p:nvPr/>
              </p:nvSpPr>
              <p:spPr bwMode="auto">
                <a:xfrm>
                  <a:off x="3944" y="1696"/>
                  <a:ext cx="160" cy="176"/>
                </a:xfrm>
                <a:custGeom>
                  <a:avLst/>
                  <a:gdLst/>
                  <a:ahLst/>
                  <a:cxnLst>
                    <a:cxn ang="0">
                      <a:pos x="80" y="176"/>
                    </a:cxn>
                    <a:cxn ang="0">
                      <a:pos x="0" y="0"/>
                    </a:cxn>
                    <a:cxn ang="0">
                      <a:pos x="80" y="80"/>
                    </a:cxn>
                    <a:cxn ang="0">
                      <a:pos x="160" y="0"/>
                    </a:cxn>
                    <a:cxn ang="0">
                      <a:pos x="80" y="176"/>
                    </a:cxn>
                  </a:cxnLst>
                  <a:rect l="0" t="0" r="r" b="b"/>
                  <a:pathLst>
                    <a:path w="160" h="176">
                      <a:moveTo>
                        <a:pt x="80" y="176"/>
                      </a:moveTo>
                      <a:lnTo>
                        <a:pt x="0" y="0"/>
                      </a:lnTo>
                      <a:lnTo>
                        <a:pt x="80" y="80"/>
                      </a:lnTo>
                      <a:lnTo>
                        <a:pt x="160" y="0"/>
                      </a:lnTo>
                      <a:lnTo>
                        <a:pt x="80" y="176"/>
                      </a:lnTo>
                      <a:close/>
                    </a:path>
                  </a:pathLst>
                </a:custGeom>
                <a:solidFill>
                  <a:srgbClr val="FF0000"/>
                </a:solidFill>
                <a:ln w="9525">
                  <a:noFill/>
                  <a:round/>
                  <a:headEnd/>
                  <a:tailEnd/>
                </a:ln>
              </p:spPr>
              <p:txBody>
                <a:bodyPr/>
                <a:lstStyle/>
                <a:p>
                  <a:endParaRPr lang="en-US"/>
                </a:p>
              </p:txBody>
            </p:sp>
          </p:grpSp>
          <p:sp>
            <p:nvSpPr>
              <p:cNvPr id="678179" name="Rectangle 291"/>
              <p:cNvSpPr>
                <a:spLocks noChangeArrowheads="1"/>
              </p:cNvSpPr>
              <p:nvPr/>
            </p:nvSpPr>
            <p:spPr bwMode="auto">
              <a:xfrm>
                <a:off x="3360" y="1392"/>
                <a:ext cx="144" cy="264"/>
              </a:xfrm>
              <a:prstGeom prst="rect">
                <a:avLst/>
              </a:prstGeom>
              <a:noFill/>
              <a:ln w="9525">
                <a:noFill/>
                <a:miter lim="800000"/>
                <a:headEnd/>
                <a:tailEnd/>
              </a:ln>
            </p:spPr>
            <p:txBody>
              <a:bodyPr wrap="none" lIns="0" tIns="0" rIns="0" bIns="0">
                <a:spAutoFit/>
              </a:bodyPr>
              <a:lstStyle/>
              <a:p>
                <a:r>
                  <a:rPr lang="en-US" sz="2400" b="0">
                    <a:solidFill>
                      <a:srgbClr val="2222FF"/>
                    </a:solidFill>
                  </a:rPr>
                  <a:t>f</a:t>
                </a:r>
                <a:endParaRPr lang="en-US"/>
              </a:p>
            </p:txBody>
          </p:sp>
          <p:sp>
            <p:nvSpPr>
              <p:cNvPr id="678180" name="Rectangle 292"/>
              <p:cNvSpPr>
                <a:spLocks noChangeArrowheads="1"/>
              </p:cNvSpPr>
              <p:nvPr/>
            </p:nvSpPr>
            <p:spPr bwMode="auto">
              <a:xfrm>
                <a:off x="1064" y="1512"/>
                <a:ext cx="184" cy="264"/>
              </a:xfrm>
              <a:prstGeom prst="rect">
                <a:avLst/>
              </a:prstGeom>
              <a:noFill/>
              <a:ln w="9525">
                <a:noFill/>
                <a:miter lim="800000"/>
                <a:headEnd/>
                <a:tailEnd/>
              </a:ln>
            </p:spPr>
            <p:txBody>
              <a:bodyPr wrap="none" lIns="0" tIns="0" rIns="0" bIns="0">
                <a:spAutoFit/>
              </a:bodyPr>
              <a:lstStyle/>
              <a:p>
                <a:r>
                  <a:rPr lang="en-US" sz="2400" b="0">
                    <a:solidFill>
                      <a:srgbClr val="2222FF"/>
                    </a:solidFill>
                  </a:rPr>
                  <a:t>z</a:t>
                </a:r>
                <a:endParaRPr lang="en-US"/>
              </a:p>
            </p:txBody>
          </p:sp>
        </p:grpSp>
        <p:sp>
          <p:nvSpPr>
            <p:cNvPr id="678183" name="Text Box 295"/>
            <p:cNvSpPr txBox="1">
              <a:spLocks noChangeArrowheads="1"/>
            </p:cNvSpPr>
            <p:nvPr/>
          </p:nvSpPr>
          <p:spPr bwMode="auto">
            <a:xfrm>
              <a:off x="3657600" y="2743200"/>
              <a:ext cx="1447800" cy="366713"/>
            </a:xfrm>
            <a:prstGeom prst="rect">
              <a:avLst/>
            </a:prstGeom>
            <a:noFill/>
            <a:ln w="12700">
              <a:noFill/>
              <a:miter lim="800000"/>
              <a:headEnd type="none" w="sm" len="sm"/>
              <a:tailEnd type="none" w="sm" len="sm"/>
            </a:ln>
            <a:effectLst/>
          </p:spPr>
          <p:txBody>
            <a:bodyPr>
              <a:spAutoFit/>
            </a:bodyPr>
            <a:lstStyle/>
            <a:p>
              <a:pPr>
                <a:spcBef>
                  <a:spcPct val="50000"/>
                </a:spcBef>
              </a:pPr>
              <a:r>
                <a:rPr lang="en-US"/>
                <a:t>viewpoint</a:t>
              </a:r>
            </a:p>
          </p:txBody>
        </p:sp>
        <p:sp>
          <p:nvSpPr>
            <p:cNvPr id="678184" name="Line 296"/>
            <p:cNvSpPr>
              <a:spLocks noChangeShapeType="1"/>
            </p:cNvSpPr>
            <p:nvPr/>
          </p:nvSpPr>
          <p:spPr bwMode="auto">
            <a:xfrm flipV="1">
              <a:off x="4572000" y="2590800"/>
              <a:ext cx="228600" cy="152400"/>
            </a:xfrm>
            <a:prstGeom prst="line">
              <a:avLst/>
            </a:prstGeom>
            <a:noFill/>
            <a:ln w="12700">
              <a:solidFill>
                <a:schemeClr val="tx1"/>
              </a:solidFill>
              <a:round/>
              <a:headEnd type="none" w="sm" len="sm"/>
              <a:tailEnd type="triangle" w="sm" len="sm"/>
            </a:ln>
            <a:effectLst/>
          </p:spPr>
          <p:txBody>
            <a:bodyPr/>
            <a:lstStyle/>
            <a:p>
              <a:endParaRPr lang="en-US"/>
            </a:p>
          </p:txBody>
        </p:sp>
        <p:sp>
          <p:nvSpPr>
            <p:cNvPr id="678185" name="Text Box 297"/>
            <p:cNvSpPr txBox="1">
              <a:spLocks noChangeArrowheads="1"/>
            </p:cNvSpPr>
            <p:nvPr/>
          </p:nvSpPr>
          <p:spPr bwMode="auto">
            <a:xfrm>
              <a:off x="6934200" y="1676400"/>
              <a:ext cx="1828800" cy="366713"/>
            </a:xfrm>
            <a:prstGeom prst="rect">
              <a:avLst/>
            </a:prstGeom>
            <a:noFill/>
            <a:ln w="12700">
              <a:noFill/>
              <a:miter lim="800000"/>
              <a:headEnd type="none" w="sm" len="sm"/>
              <a:tailEnd type="none" w="sm" len="sm"/>
            </a:ln>
            <a:effectLst/>
          </p:spPr>
          <p:txBody>
            <a:bodyPr>
              <a:spAutoFit/>
            </a:bodyPr>
            <a:lstStyle/>
            <a:p>
              <a:pPr>
                <a:spcBef>
                  <a:spcPct val="50000"/>
                </a:spcBef>
              </a:pPr>
              <a:r>
                <a:rPr lang="en-US" dirty="0"/>
                <a:t>Image plane</a:t>
              </a:r>
            </a:p>
          </p:txBody>
        </p:sp>
      </p:grpSp>
    </p:spTree>
    <p:extLst>
      <p:ext uri="{BB962C8B-B14F-4D97-AF65-F5344CB8AC3E}">
        <p14:creationId xmlns:p14="http://schemas.microsoft.com/office/powerpoint/2010/main" val="3619587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78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789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789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789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7789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546" name="Rectangle 2050"/>
          <p:cNvSpPr>
            <a:spLocks noGrp="1" noChangeArrowheads="1"/>
          </p:cNvSpPr>
          <p:nvPr>
            <p:ph type="title"/>
          </p:nvPr>
        </p:nvSpPr>
        <p:spPr>
          <a:xfrm>
            <a:off x="457200" y="285750"/>
            <a:ext cx="8620125" cy="609600"/>
          </a:xfrm>
        </p:spPr>
        <p:txBody>
          <a:bodyPr/>
          <a:lstStyle/>
          <a:p>
            <a:r>
              <a:rPr lang="en-US" dirty="0"/>
              <a:t>Focal Length, FOV</a:t>
            </a:r>
          </a:p>
        </p:txBody>
      </p:sp>
      <p:sp>
        <p:nvSpPr>
          <p:cNvPr id="876547" name="Rectangle 2051"/>
          <p:cNvSpPr>
            <a:spLocks noGrp="1" noChangeArrowheads="1"/>
          </p:cNvSpPr>
          <p:nvPr>
            <p:ph type="body" idx="1"/>
          </p:nvPr>
        </p:nvSpPr>
        <p:spPr>
          <a:xfrm>
            <a:off x="304800" y="1143000"/>
            <a:ext cx="7848600" cy="457200"/>
          </a:xfrm>
        </p:spPr>
        <p:txBody>
          <a:bodyPr/>
          <a:lstStyle/>
          <a:p>
            <a:r>
              <a:rPr lang="en-US" dirty="0"/>
              <a:t>Consider case with object on the optical axis:</a:t>
            </a:r>
          </a:p>
        </p:txBody>
      </p:sp>
      <p:sp>
        <p:nvSpPr>
          <p:cNvPr id="876549" name="Rectangle 2053"/>
          <p:cNvSpPr>
            <a:spLocks noChangeArrowheads="1"/>
          </p:cNvSpPr>
          <p:nvPr/>
        </p:nvSpPr>
        <p:spPr bwMode="auto">
          <a:xfrm>
            <a:off x="457200" y="3048000"/>
            <a:ext cx="7848600" cy="457200"/>
          </a:xfrm>
          <a:prstGeom prst="rect">
            <a:avLst/>
          </a:prstGeom>
          <a:noFill/>
          <a:ln w="12700">
            <a:noFill/>
            <a:miter lim="800000"/>
            <a:headEnd/>
            <a:tailEnd/>
          </a:ln>
          <a:effectLst/>
        </p:spPr>
        <p:txBody>
          <a:bodyPr lIns="90487" tIns="44450" rIns="90487" bIns="44450"/>
          <a:lstStyle/>
          <a:p>
            <a:pPr marL="342900" indent="-342900">
              <a:spcBef>
                <a:spcPct val="20000"/>
              </a:spcBef>
              <a:buClr>
                <a:srgbClr val="0066FF"/>
              </a:buClr>
              <a:buSzPct val="75000"/>
              <a:buFont typeface="Zapf Dingbats" charset="2"/>
              <a:buChar char="n"/>
            </a:pPr>
            <a:endParaRPr lang="en-US" sz="2400" b="0">
              <a:solidFill>
                <a:srgbClr val="C0C0C0"/>
              </a:solidFill>
            </a:endParaRPr>
          </a:p>
        </p:txBody>
      </p:sp>
      <p:grpSp>
        <p:nvGrpSpPr>
          <p:cNvPr id="62" name="Group 61"/>
          <p:cNvGrpSpPr/>
          <p:nvPr/>
        </p:nvGrpSpPr>
        <p:grpSpPr>
          <a:xfrm>
            <a:off x="1689100" y="1600200"/>
            <a:ext cx="7607300" cy="2271713"/>
            <a:chOff x="1689100" y="1600200"/>
            <a:chExt cx="7607300" cy="2271713"/>
          </a:xfrm>
        </p:grpSpPr>
        <p:grpSp>
          <p:nvGrpSpPr>
            <p:cNvPr id="876760" name="Group 2264"/>
            <p:cNvGrpSpPr>
              <a:grpSpLocks/>
            </p:cNvGrpSpPr>
            <p:nvPr/>
          </p:nvGrpSpPr>
          <p:grpSpPr bwMode="auto">
            <a:xfrm>
              <a:off x="1689100" y="1676400"/>
              <a:ext cx="7073900" cy="2195513"/>
              <a:chOff x="1064" y="1056"/>
              <a:chExt cx="4456" cy="1383"/>
            </a:xfrm>
          </p:grpSpPr>
          <p:sp>
            <p:nvSpPr>
              <p:cNvPr id="876661" name="Freeform 2165"/>
              <p:cNvSpPr>
                <a:spLocks/>
              </p:cNvSpPr>
              <p:nvPr/>
            </p:nvSpPr>
            <p:spPr bwMode="auto">
              <a:xfrm>
                <a:off x="1264" y="1544"/>
                <a:ext cx="112" cy="96"/>
              </a:xfrm>
              <a:custGeom>
                <a:avLst/>
                <a:gdLst/>
                <a:ahLst/>
                <a:cxnLst>
                  <a:cxn ang="0">
                    <a:pos x="0" y="48"/>
                  </a:cxn>
                  <a:cxn ang="0">
                    <a:pos x="112" y="0"/>
                  </a:cxn>
                  <a:cxn ang="0">
                    <a:pos x="64" y="48"/>
                  </a:cxn>
                  <a:cxn ang="0">
                    <a:pos x="112" y="96"/>
                  </a:cxn>
                  <a:cxn ang="0">
                    <a:pos x="0" y="48"/>
                  </a:cxn>
                </a:cxnLst>
                <a:rect l="0" t="0" r="r" b="b"/>
                <a:pathLst>
                  <a:path w="112" h="96">
                    <a:moveTo>
                      <a:pt x="0" y="48"/>
                    </a:moveTo>
                    <a:lnTo>
                      <a:pt x="112" y="0"/>
                    </a:lnTo>
                    <a:lnTo>
                      <a:pt x="64" y="48"/>
                    </a:lnTo>
                    <a:lnTo>
                      <a:pt x="112" y="96"/>
                    </a:lnTo>
                    <a:lnTo>
                      <a:pt x="0" y="48"/>
                    </a:lnTo>
                    <a:close/>
                  </a:path>
                </a:pathLst>
              </a:custGeom>
              <a:solidFill>
                <a:srgbClr val="0000FF"/>
              </a:solidFill>
              <a:ln w="9525">
                <a:noFill/>
                <a:round/>
                <a:headEnd/>
                <a:tailEnd/>
              </a:ln>
            </p:spPr>
            <p:txBody>
              <a:bodyPr/>
              <a:lstStyle/>
              <a:p>
                <a:endParaRPr lang="en-US"/>
              </a:p>
            </p:txBody>
          </p:sp>
          <p:sp>
            <p:nvSpPr>
              <p:cNvPr id="876662" name="Rectangle 2166"/>
              <p:cNvSpPr>
                <a:spLocks noChangeArrowheads="1"/>
              </p:cNvSpPr>
              <p:nvPr/>
            </p:nvSpPr>
            <p:spPr bwMode="auto">
              <a:xfrm>
                <a:off x="1456" y="1256"/>
                <a:ext cx="40" cy="336"/>
              </a:xfrm>
              <a:prstGeom prst="rect">
                <a:avLst/>
              </a:prstGeom>
              <a:solidFill>
                <a:srgbClr val="FF0000"/>
              </a:solidFill>
              <a:ln w="9525">
                <a:noFill/>
                <a:miter lim="800000"/>
                <a:headEnd/>
                <a:tailEnd/>
              </a:ln>
            </p:spPr>
            <p:txBody>
              <a:bodyPr/>
              <a:lstStyle/>
              <a:p>
                <a:endParaRPr lang="en-US"/>
              </a:p>
            </p:txBody>
          </p:sp>
          <p:sp>
            <p:nvSpPr>
              <p:cNvPr id="876663" name="Freeform 2167"/>
              <p:cNvSpPr>
                <a:spLocks/>
              </p:cNvSpPr>
              <p:nvPr/>
            </p:nvSpPr>
            <p:spPr bwMode="auto">
              <a:xfrm>
                <a:off x="1400" y="1168"/>
                <a:ext cx="160" cy="176"/>
              </a:xfrm>
              <a:custGeom>
                <a:avLst/>
                <a:gdLst/>
                <a:ahLst/>
                <a:cxnLst>
                  <a:cxn ang="0">
                    <a:pos x="80" y="0"/>
                  </a:cxn>
                  <a:cxn ang="0">
                    <a:pos x="0" y="176"/>
                  </a:cxn>
                  <a:cxn ang="0">
                    <a:pos x="80" y="96"/>
                  </a:cxn>
                  <a:cxn ang="0">
                    <a:pos x="160" y="176"/>
                  </a:cxn>
                  <a:cxn ang="0">
                    <a:pos x="80" y="0"/>
                  </a:cxn>
                </a:cxnLst>
                <a:rect l="0" t="0" r="r" b="b"/>
                <a:pathLst>
                  <a:path w="160" h="176">
                    <a:moveTo>
                      <a:pt x="80" y="0"/>
                    </a:moveTo>
                    <a:lnTo>
                      <a:pt x="0" y="176"/>
                    </a:lnTo>
                    <a:lnTo>
                      <a:pt x="80" y="96"/>
                    </a:lnTo>
                    <a:lnTo>
                      <a:pt x="160" y="176"/>
                    </a:lnTo>
                    <a:lnTo>
                      <a:pt x="80" y="0"/>
                    </a:lnTo>
                    <a:close/>
                  </a:path>
                </a:pathLst>
              </a:custGeom>
              <a:solidFill>
                <a:srgbClr val="FF0000"/>
              </a:solidFill>
              <a:ln w="9525">
                <a:noFill/>
                <a:round/>
                <a:headEnd/>
                <a:tailEnd/>
              </a:ln>
            </p:spPr>
            <p:txBody>
              <a:bodyPr/>
              <a:lstStyle/>
              <a:p>
                <a:endParaRPr lang="en-US"/>
              </a:p>
            </p:txBody>
          </p:sp>
          <p:sp>
            <p:nvSpPr>
              <p:cNvPr id="876664" name="Freeform 2168"/>
              <p:cNvSpPr>
                <a:spLocks/>
              </p:cNvSpPr>
              <p:nvPr/>
            </p:nvSpPr>
            <p:spPr bwMode="auto">
              <a:xfrm>
                <a:off x="3032" y="1536"/>
                <a:ext cx="96" cy="88"/>
              </a:xfrm>
              <a:custGeom>
                <a:avLst/>
                <a:gdLst/>
                <a:ahLst/>
                <a:cxnLst>
                  <a:cxn ang="0">
                    <a:pos x="96" y="40"/>
                  </a:cxn>
                  <a:cxn ang="0">
                    <a:pos x="80" y="72"/>
                  </a:cxn>
                  <a:cxn ang="0">
                    <a:pos x="48" y="88"/>
                  </a:cxn>
                  <a:cxn ang="0">
                    <a:pos x="48" y="88"/>
                  </a:cxn>
                  <a:cxn ang="0">
                    <a:pos x="16" y="72"/>
                  </a:cxn>
                  <a:cxn ang="0">
                    <a:pos x="0" y="40"/>
                  </a:cxn>
                  <a:cxn ang="0">
                    <a:pos x="0" y="40"/>
                  </a:cxn>
                  <a:cxn ang="0">
                    <a:pos x="16" y="8"/>
                  </a:cxn>
                  <a:cxn ang="0">
                    <a:pos x="48" y="0"/>
                  </a:cxn>
                  <a:cxn ang="0">
                    <a:pos x="48" y="0"/>
                  </a:cxn>
                  <a:cxn ang="0">
                    <a:pos x="80" y="8"/>
                  </a:cxn>
                  <a:cxn ang="0">
                    <a:pos x="96" y="40"/>
                  </a:cxn>
                </a:cxnLst>
                <a:rect l="0" t="0" r="r" b="b"/>
                <a:pathLst>
                  <a:path w="96" h="88">
                    <a:moveTo>
                      <a:pt x="96" y="40"/>
                    </a:moveTo>
                    <a:lnTo>
                      <a:pt x="80" y="72"/>
                    </a:lnTo>
                    <a:lnTo>
                      <a:pt x="48" y="88"/>
                    </a:lnTo>
                    <a:lnTo>
                      <a:pt x="48" y="88"/>
                    </a:lnTo>
                    <a:lnTo>
                      <a:pt x="16" y="72"/>
                    </a:lnTo>
                    <a:lnTo>
                      <a:pt x="0" y="40"/>
                    </a:lnTo>
                    <a:lnTo>
                      <a:pt x="0" y="40"/>
                    </a:lnTo>
                    <a:lnTo>
                      <a:pt x="16" y="8"/>
                    </a:lnTo>
                    <a:lnTo>
                      <a:pt x="48" y="0"/>
                    </a:lnTo>
                    <a:lnTo>
                      <a:pt x="48" y="0"/>
                    </a:lnTo>
                    <a:lnTo>
                      <a:pt x="80" y="8"/>
                    </a:lnTo>
                    <a:lnTo>
                      <a:pt x="96" y="40"/>
                    </a:lnTo>
                    <a:close/>
                  </a:path>
                </a:pathLst>
              </a:custGeom>
              <a:solidFill>
                <a:srgbClr val="2222FF"/>
              </a:solidFill>
              <a:ln w="9525">
                <a:noFill/>
                <a:round/>
                <a:headEnd/>
                <a:tailEnd/>
              </a:ln>
            </p:spPr>
            <p:txBody>
              <a:bodyPr/>
              <a:lstStyle/>
              <a:p>
                <a:endParaRPr lang="en-US"/>
              </a:p>
            </p:txBody>
          </p:sp>
          <p:sp>
            <p:nvSpPr>
              <p:cNvPr id="876671" name="Line 2175"/>
              <p:cNvSpPr>
                <a:spLocks noChangeShapeType="1"/>
              </p:cNvSpPr>
              <p:nvPr/>
            </p:nvSpPr>
            <p:spPr bwMode="auto">
              <a:xfrm flipH="1" flipV="1">
                <a:off x="3048" y="1608"/>
                <a:ext cx="32" cy="16"/>
              </a:xfrm>
              <a:prstGeom prst="line">
                <a:avLst/>
              </a:prstGeom>
              <a:noFill/>
              <a:ln w="12700">
                <a:solidFill>
                  <a:srgbClr val="2222FF"/>
                </a:solidFill>
                <a:round/>
                <a:headEnd/>
                <a:tailEnd/>
              </a:ln>
            </p:spPr>
            <p:txBody>
              <a:bodyPr/>
              <a:lstStyle/>
              <a:p>
                <a:endParaRPr lang="en-US"/>
              </a:p>
            </p:txBody>
          </p:sp>
          <p:sp>
            <p:nvSpPr>
              <p:cNvPr id="876672" name="Line 2176"/>
              <p:cNvSpPr>
                <a:spLocks noChangeShapeType="1"/>
              </p:cNvSpPr>
              <p:nvPr/>
            </p:nvSpPr>
            <p:spPr bwMode="auto">
              <a:xfrm>
                <a:off x="3048" y="1608"/>
                <a:ext cx="1" cy="1"/>
              </a:xfrm>
              <a:prstGeom prst="line">
                <a:avLst/>
              </a:prstGeom>
              <a:noFill/>
              <a:ln w="12700">
                <a:solidFill>
                  <a:srgbClr val="2222FF"/>
                </a:solidFill>
                <a:round/>
                <a:headEnd/>
                <a:tailEnd/>
              </a:ln>
            </p:spPr>
            <p:txBody>
              <a:bodyPr/>
              <a:lstStyle/>
              <a:p>
                <a:endParaRPr lang="en-US"/>
              </a:p>
            </p:txBody>
          </p:sp>
          <p:sp>
            <p:nvSpPr>
              <p:cNvPr id="876673" name="Line 2177"/>
              <p:cNvSpPr>
                <a:spLocks noChangeShapeType="1"/>
              </p:cNvSpPr>
              <p:nvPr/>
            </p:nvSpPr>
            <p:spPr bwMode="auto">
              <a:xfrm flipH="1" flipV="1">
                <a:off x="3032" y="1576"/>
                <a:ext cx="16" cy="32"/>
              </a:xfrm>
              <a:prstGeom prst="line">
                <a:avLst/>
              </a:prstGeom>
              <a:noFill/>
              <a:ln w="12700">
                <a:solidFill>
                  <a:srgbClr val="2222FF"/>
                </a:solidFill>
                <a:round/>
                <a:headEnd/>
                <a:tailEnd/>
              </a:ln>
            </p:spPr>
            <p:txBody>
              <a:bodyPr/>
              <a:lstStyle/>
              <a:p>
                <a:endParaRPr lang="en-US"/>
              </a:p>
            </p:txBody>
          </p:sp>
          <p:sp>
            <p:nvSpPr>
              <p:cNvPr id="876674" name="Line 2178"/>
              <p:cNvSpPr>
                <a:spLocks noChangeShapeType="1"/>
              </p:cNvSpPr>
              <p:nvPr/>
            </p:nvSpPr>
            <p:spPr bwMode="auto">
              <a:xfrm>
                <a:off x="3032" y="1576"/>
                <a:ext cx="1" cy="1"/>
              </a:xfrm>
              <a:prstGeom prst="line">
                <a:avLst/>
              </a:prstGeom>
              <a:noFill/>
              <a:ln w="12700">
                <a:solidFill>
                  <a:srgbClr val="2222FF"/>
                </a:solidFill>
                <a:round/>
                <a:headEnd/>
                <a:tailEnd/>
              </a:ln>
            </p:spPr>
            <p:txBody>
              <a:bodyPr/>
              <a:lstStyle/>
              <a:p>
                <a:endParaRPr lang="en-US"/>
              </a:p>
            </p:txBody>
          </p:sp>
          <p:sp>
            <p:nvSpPr>
              <p:cNvPr id="876675" name="Line 2179"/>
              <p:cNvSpPr>
                <a:spLocks noChangeShapeType="1"/>
              </p:cNvSpPr>
              <p:nvPr/>
            </p:nvSpPr>
            <p:spPr bwMode="auto">
              <a:xfrm>
                <a:off x="3032" y="1576"/>
                <a:ext cx="1" cy="1"/>
              </a:xfrm>
              <a:prstGeom prst="line">
                <a:avLst/>
              </a:prstGeom>
              <a:noFill/>
              <a:ln w="12700">
                <a:solidFill>
                  <a:srgbClr val="2222FF"/>
                </a:solidFill>
                <a:round/>
                <a:headEnd/>
                <a:tailEnd/>
              </a:ln>
            </p:spPr>
            <p:txBody>
              <a:bodyPr/>
              <a:lstStyle/>
              <a:p>
                <a:endParaRPr lang="en-US"/>
              </a:p>
            </p:txBody>
          </p:sp>
          <p:sp>
            <p:nvSpPr>
              <p:cNvPr id="876676" name="Line 2180"/>
              <p:cNvSpPr>
                <a:spLocks noChangeShapeType="1"/>
              </p:cNvSpPr>
              <p:nvPr/>
            </p:nvSpPr>
            <p:spPr bwMode="auto">
              <a:xfrm>
                <a:off x="3032" y="1576"/>
                <a:ext cx="1" cy="1"/>
              </a:xfrm>
              <a:prstGeom prst="line">
                <a:avLst/>
              </a:prstGeom>
              <a:noFill/>
              <a:ln w="12700">
                <a:solidFill>
                  <a:srgbClr val="2222FF"/>
                </a:solidFill>
                <a:round/>
                <a:headEnd/>
                <a:tailEnd/>
              </a:ln>
            </p:spPr>
            <p:txBody>
              <a:bodyPr/>
              <a:lstStyle/>
              <a:p>
                <a:endParaRPr lang="en-US"/>
              </a:p>
            </p:txBody>
          </p:sp>
          <p:sp>
            <p:nvSpPr>
              <p:cNvPr id="876677" name="Line 2181"/>
              <p:cNvSpPr>
                <a:spLocks noChangeShapeType="1"/>
              </p:cNvSpPr>
              <p:nvPr/>
            </p:nvSpPr>
            <p:spPr bwMode="auto">
              <a:xfrm flipV="1">
                <a:off x="3032" y="1544"/>
                <a:ext cx="16" cy="32"/>
              </a:xfrm>
              <a:prstGeom prst="line">
                <a:avLst/>
              </a:prstGeom>
              <a:noFill/>
              <a:ln w="12700">
                <a:solidFill>
                  <a:srgbClr val="2222FF"/>
                </a:solidFill>
                <a:round/>
                <a:headEnd/>
                <a:tailEnd/>
              </a:ln>
            </p:spPr>
            <p:txBody>
              <a:bodyPr/>
              <a:lstStyle/>
              <a:p>
                <a:endParaRPr lang="en-US"/>
              </a:p>
            </p:txBody>
          </p:sp>
          <p:sp>
            <p:nvSpPr>
              <p:cNvPr id="876678" name="Line 2182"/>
              <p:cNvSpPr>
                <a:spLocks noChangeShapeType="1"/>
              </p:cNvSpPr>
              <p:nvPr/>
            </p:nvSpPr>
            <p:spPr bwMode="auto">
              <a:xfrm>
                <a:off x="3048" y="1544"/>
                <a:ext cx="1" cy="1"/>
              </a:xfrm>
              <a:prstGeom prst="line">
                <a:avLst/>
              </a:prstGeom>
              <a:noFill/>
              <a:ln w="12700">
                <a:solidFill>
                  <a:srgbClr val="2222FF"/>
                </a:solidFill>
                <a:round/>
                <a:headEnd/>
                <a:tailEnd/>
              </a:ln>
            </p:spPr>
            <p:txBody>
              <a:bodyPr/>
              <a:lstStyle/>
              <a:p>
                <a:endParaRPr lang="en-US"/>
              </a:p>
            </p:txBody>
          </p:sp>
          <p:sp>
            <p:nvSpPr>
              <p:cNvPr id="876679" name="Line 2183"/>
              <p:cNvSpPr>
                <a:spLocks noChangeShapeType="1"/>
              </p:cNvSpPr>
              <p:nvPr/>
            </p:nvSpPr>
            <p:spPr bwMode="auto">
              <a:xfrm flipV="1">
                <a:off x="3048" y="1536"/>
                <a:ext cx="32" cy="8"/>
              </a:xfrm>
              <a:prstGeom prst="line">
                <a:avLst/>
              </a:prstGeom>
              <a:noFill/>
              <a:ln w="12700">
                <a:solidFill>
                  <a:srgbClr val="2222FF"/>
                </a:solidFill>
                <a:round/>
                <a:headEnd/>
                <a:tailEnd/>
              </a:ln>
            </p:spPr>
            <p:txBody>
              <a:bodyPr/>
              <a:lstStyle/>
              <a:p>
                <a:endParaRPr lang="en-US"/>
              </a:p>
            </p:txBody>
          </p:sp>
          <p:sp>
            <p:nvSpPr>
              <p:cNvPr id="876687" name="Freeform 2191"/>
              <p:cNvSpPr>
                <a:spLocks/>
              </p:cNvSpPr>
              <p:nvPr/>
            </p:nvSpPr>
            <p:spPr bwMode="auto">
              <a:xfrm>
                <a:off x="3992" y="1576"/>
                <a:ext cx="56" cy="56"/>
              </a:xfrm>
              <a:custGeom>
                <a:avLst/>
                <a:gdLst/>
                <a:ahLst/>
                <a:cxnLst>
                  <a:cxn ang="0">
                    <a:pos x="56" y="32"/>
                  </a:cxn>
                  <a:cxn ang="0">
                    <a:pos x="48" y="48"/>
                  </a:cxn>
                  <a:cxn ang="0">
                    <a:pos x="24" y="56"/>
                  </a:cxn>
                  <a:cxn ang="0">
                    <a:pos x="24" y="56"/>
                  </a:cxn>
                  <a:cxn ang="0">
                    <a:pos x="8" y="48"/>
                  </a:cxn>
                  <a:cxn ang="0">
                    <a:pos x="0" y="32"/>
                  </a:cxn>
                  <a:cxn ang="0">
                    <a:pos x="0" y="32"/>
                  </a:cxn>
                  <a:cxn ang="0">
                    <a:pos x="8" y="8"/>
                  </a:cxn>
                  <a:cxn ang="0">
                    <a:pos x="24" y="0"/>
                  </a:cxn>
                  <a:cxn ang="0">
                    <a:pos x="24" y="0"/>
                  </a:cxn>
                  <a:cxn ang="0">
                    <a:pos x="48" y="8"/>
                  </a:cxn>
                  <a:cxn ang="0">
                    <a:pos x="56" y="32"/>
                  </a:cxn>
                </a:cxnLst>
                <a:rect l="0" t="0" r="r" b="b"/>
                <a:pathLst>
                  <a:path w="56" h="56">
                    <a:moveTo>
                      <a:pt x="56" y="32"/>
                    </a:moveTo>
                    <a:lnTo>
                      <a:pt x="48" y="48"/>
                    </a:lnTo>
                    <a:lnTo>
                      <a:pt x="24" y="56"/>
                    </a:lnTo>
                    <a:lnTo>
                      <a:pt x="24" y="56"/>
                    </a:lnTo>
                    <a:lnTo>
                      <a:pt x="8" y="48"/>
                    </a:lnTo>
                    <a:lnTo>
                      <a:pt x="0" y="32"/>
                    </a:lnTo>
                    <a:lnTo>
                      <a:pt x="0" y="32"/>
                    </a:lnTo>
                    <a:lnTo>
                      <a:pt x="8" y="8"/>
                    </a:lnTo>
                    <a:lnTo>
                      <a:pt x="24" y="0"/>
                    </a:lnTo>
                    <a:lnTo>
                      <a:pt x="24" y="0"/>
                    </a:lnTo>
                    <a:lnTo>
                      <a:pt x="48" y="8"/>
                    </a:lnTo>
                    <a:lnTo>
                      <a:pt x="56" y="32"/>
                    </a:lnTo>
                    <a:close/>
                  </a:path>
                </a:pathLst>
              </a:custGeom>
              <a:solidFill>
                <a:srgbClr val="000000"/>
              </a:solidFill>
              <a:ln w="9525">
                <a:noFill/>
                <a:round/>
                <a:headEnd/>
                <a:tailEnd/>
              </a:ln>
            </p:spPr>
            <p:txBody>
              <a:bodyPr/>
              <a:lstStyle/>
              <a:p>
                <a:endParaRPr lang="en-US"/>
              </a:p>
            </p:txBody>
          </p:sp>
          <p:sp>
            <p:nvSpPr>
              <p:cNvPr id="876688" name="Line 2192"/>
              <p:cNvSpPr>
                <a:spLocks noChangeShapeType="1"/>
              </p:cNvSpPr>
              <p:nvPr/>
            </p:nvSpPr>
            <p:spPr bwMode="auto">
              <a:xfrm flipH="1">
                <a:off x="4040" y="1608"/>
                <a:ext cx="8" cy="16"/>
              </a:xfrm>
              <a:prstGeom prst="line">
                <a:avLst/>
              </a:prstGeom>
              <a:noFill/>
              <a:ln w="12700">
                <a:solidFill>
                  <a:srgbClr val="000000"/>
                </a:solidFill>
                <a:round/>
                <a:headEnd/>
                <a:tailEnd/>
              </a:ln>
            </p:spPr>
            <p:txBody>
              <a:bodyPr/>
              <a:lstStyle/>
              <a:p>
                <a:endParaRPr lang="en-US"/>
              </a:p>
            </p:txBody>
          </p:sp>
          <p:sp>
            <p:nvSpPr>
              <p:cNvPr id="876689" name="Line 2193"/>
              <p:cNvSpPr>
                <a:spLocks noChangeShapeType="1"/>
              </p:cNvSpPr>
              <p:nvPr/>
            </p:nvSpPr>
            <p:spPr bwMode="auto">
              <a:xfrm>
                <a:off x="4040" y="1624"/>
                <a:ext cx="1" cy="1"/>
              </a:xfrm>
              <a:prstGeom prst="line">
                <a:avLst/>
              </a:prstGeom>
              <a:noFill/>
              <a:ln w="12700">
                <a:solidFill>
                  <a:srgbClr val="000000"/>
                </a:solidFill>
                <a:round/>
                <a:headEnd/>
                <a:tailEnd/>
              </a:ln>
            </p:spPr>
            <p:txBody>
              <a:bodyPr/>
              <a:lstStyle/>
              <a:p>
                <a:endParaRPr lang="en-US"/>
              </a:p>
            </p:txBody>
          </p:sp>
          <p:sp>
            <p:nvSpPr>
              <p:cNvPr id="876690" name="Line 2194"/>
              <p:cNvSpPr>
                <a:spLocks noChangeShapeType="1"/>
              </p:cNvSpPr>
              <p:nvPr/>
            </p:nvSpPr>
            <p:spPr bwMode="auto">
              <a:xfrm flipH="1">
                <a:off x="4016" y="1624"/>
                <a:ext cx="24" cy="8"/>
              </a:xfrm>
              <a:prstGeom prst="line">
                <a:avLst/>
              </a:prstGeom>
              <a:noFill/>
              <a:ln w="12700">
                <a:solidFill>
                  <a:srgbClr val="000000"/>
                </a:solidFill>
                <a:round/>
                <a:headEnd/>
                <a:tailEnd/>
              </a:ln>
            </p:spPr>
            <p:txBody>
              <a:bodyPr/>
              <a:lstStyle/>
              <a:p>
                <a:endParaRPr lang="en-US"/>
              </a:p>
            </p:txBody>
          </p:sp>
          <p:sp>
            <p:nvSpPr>
              <p:cNvPr id="876691" name="Line 2195"/>
              <p:cNvSpPr>
                <a:spLocks noChangeShapeType="1"/>
              </p:cNvSpPr>
              <p:nvPr/>
            </p:nvSpPr>
            <p:spPr bwMode="auto">
              <a:xfrm>
                <a:off x="4016" y="1632"/>
                <a:ext cx="1" cy="1"/>
              </a:xfrm>
              <a:prstGeom prst="line">
                <a:avLst/>
              </a:prstGeom>
              <a:noFill/>
              <a:ln w="12700">
                <a:solidFill>
                  <a:srgbClr val="000000"/>
                </a:solidFill>
                <a:round/>
                <a:headEnd/>
                <a:tailEnd/>
              </a:ln>
            </p:spPr>
            <p:txBody>
              <a:bodyPr/>
              <a:lstStyle/>
              <a:p>
                <a:endParaRPr lang="en-US"/>
              </a:p>
            </p:txBody>
          </p:sp>
          <p:sp>
            <p:nvSpPr>
              <p:cNvPr id="876692" name="Line 2196"/>
              <p:cNvSpPr>
                <a:spLocks noChangeShapeType="1"/>
              </p:cNvSpPr>
              <p:nvPr/>
            </p:nvSpPr>
            <p:spPr bwMode="auto">
              <a:xfrm>
                <a:off x="4016" y="1632"/>
                <a:ext cx="1" cy="1"/>
              </a:xfrm>
              <a:prstGeom prst="line">
                <a:avLst/>
              </a:prstGeom>
              <a:noFill/>
              <a:ln w="12700">
                <a:solidFill>
                  <a:srgbClr val="000000"/>
                </a:solidFill>
                <a:round/>
                <a:headEnd/>
                <a:tailEnd/>
              </a:ln>
            </p:spPr>
            <p:txBody>
              <a:bodyPr/>
              <a:lstStyle/>
              <a:p>
                <a:endParaRPr lang="en-US"/>
              </a:p>
            </p:txBody>
          </p:sp>
          <p:sp>
            <p:nvSpPr>
              <p:cNvPr id="876693" name="Line 2197"/>
              <p:cNvSpPr>
                <a:spLocks noChangeShapeType="1"/>
              </p:cNvSpPr>
              <p:nvPr/>
            </p:nvSpPr>
            <p:spPr bwMode="auto">
              <a:xfrm>
                <a:off x="4016" y="1632"/>
                <a:ext cx="1" cy="1"/>
              </a:xfrm>
              <a:prstGeom prst="line">
                <a:avLst/>
              </a:prstGeom>
              <a:noFill/>
              <a:ln w="12700">
                <a:solidFill>
                  <a:srgbClr val="000000"/>
                </a:solidFill>
                <a:round/>
                <a:headEnd/>
                <a:tailEnd/>
              </a:ln>
            </p:spPr>
            <p:txBody>
              <a:bodyPr/>
              <a:lstStyle/>
              <a:p>
                <a:endParaRPr lang="en-US"/>
              </a:p>
            </p:txBody>
          </p:sp>
          <p:sp>
            <p:nvSpPr>
              <p:cNvPr id="876694" name="Line 2198"/>
              <p:cNvSpPr>
                <a:spLocks noChangeShapeType="1"/>
              </p:cNvSpPr>
              <p:nvPr/>
            </p:nvSpPr>
            <p:spPr bwMode="auto">
              <a:xfrm flipH="1" flipV="1">
                <a:off x="4000" y="1624"/>
                <a:ext cx="16" cy="8"/>
              </a:xfrm>
              <a:prstGeom prst="line">
                <a:avLst/>
              </a:prstGeom>
              <a:noFill/>
              <a:ln w="12700">
                <a:solidFill>
                  <a:srgbClr val="000000"/>
                </a:solidFill>
                <a:round/>
                <a:headEnd/>
                <a:tailEnd/>
              </a:ln>
            </p:spPr>
            <p:txBody>
              <a:bodyPr/>
              <a:lstStyle/>
              <a:p>
                <a:endParaRPr lang="en-US"/>
              </a:p>
            </p:txBody>
          </p:sp>
          <p:sp>
            <p:nvSpPr>
              <p:cNvPr id="876695" name="Line 2199"/>
              <p:cNvSpPr>
                <a:spLocks noChangeShapeType="1"/>
              </p:cNvSpPr>
              <p:nvPr/>
            </p:nvSpPr>
            <p:spPr bwMode="auto">
              <a:xfrm>
                <a:off x="4000" y="1624"/>
                <a:ext cx="1" cy="1"/>
              </a:xfrm>
              <a:prstGeom prst="line">
                <a:avLst/>
              </a:prstGeom>
              <a:noFill/>
              <a:ln w="12700">
                <a:solidFill>
                  <a:srgbClr val="000000"/>
                </a:solidFill>
                <a:round/>
                <a:headEnd/>
                <a:tailEnd/>
              </a:ln>
            </p:spPr>
            <p:txBody>
              <a:bodyPr/>
              <a:lstStyle/>
              <a:p>
                <a:endParaRPr lang="en-US"/>
              </a:p>
            </p:txBody>
          </p:sp>
          <p:sp>
            <p:nvSpPr>
              <p:cNvPr id="876696" name="Line 2200"/>
              <p:cNvSpPr>
                <a:spLocks noChangeShapeType="1"/>
              </p:cNvSpPr>
              <p:nvPr/>
            </p:nvSpPr>
            <p:spPr bwMode="auto">
              <a:xfrm flipH="1" flipV="1">
                <a:off x="3992" y="1608"/>
                <a:ext cx="8" cy="16"/>
              </a:xfrm>
              <a:prstGeom prst="line">
                <a:avLst/>
              </a:prstGeom>
              <a:noFill/>
              <a:ln w="12700">
                <a:solidFill>
                  <a:srgbClr val="000000"/>
                </a:solidFill>
                <a:round/>
                <a:headEnd/>
                <a:tailEnd/>
              </a:ln>
            </p:spPr>
            <p:txBody>
              <a:bodyPr/>
              <a:lstStyle/>
              <a:p>
                <a:endParaRPr lang="en-US"/>
              </a:p>
            </p:txBody>
          </p:sp>
          <p:sp>
            <p:nvSpPr>
              <p:cNvPr id="876697" name="Line 2201"/>
              <p:cNvSpPr>
                <a:spLocks noChangeShapeType="1"/>
              </p:cNvSpPr>
              <p:nvPr/>
            </p:nvSpPr>
            <p:spPr bwMode="auto">
              <a:xfrm>
                <a:off x="3992" y="1608"/>
                <a:ext cx="1" cy="1"/>
              </a:xfrm>
              <a:prstGeom prst="line">
                <a:avLst/>
              </a:prstGeom>
              <a:noFill/>
              <a:ln w="12700">
                <a:solidFill>
                  <a:srgbClr val="000000"/>
                </a:solidFill>
                <a:round/>
                <a:headEnd/>
                <a:tailEnd/>
              </a:ln>
            </p:spPr>
            <p:txBody>
              <a:bodyPr/>
              <a:lstStyle/>
              <a:p>
                <a:endParaRPr lang="en-US"/>
              </a:p>
            </p:txBody>
          </p:sp>
          <p:sp>
            <p:nvSpPr>
              <p:cNvPr id="876698" name="Line 2202"/>
              <p:cNvSpPr>
                <a:spLocks noChangeShapeType="1"/>
              </p:cNvSpPr>
              <p:nvPr/>
            </p:nvSpPr>
            <p:spPr bwMode="auto">
              <a:xfrm>
                <a:off x="3992" y="1608"/>
                <a:ext cx="1" cy="1"/>
              </a:xfrm>
              <a:prstGeom prst="line">
                <a:avLst/>
              </a:prstGeom>
              <a:noFill/>
              <a:ln w="12700">
                <a:solidFill>
                  <a:srgbClr val="000000"/>
                </a:solidFill>
                <a:round/>
                <a:headEnd/>
                <a:tailEnd/>
              </a:ln>
            </p:spPr>
            <p:txBody>
              <a:bodyPr/>
              <a:lstStyle/>
              <a:p>
                <a:endParaRPr lang="en-US"/>
              </a:p>
            </p:txBody>
          </p:sp>
          <p:sp>
            <p:nvSpPr>
              <p:cNvPr id="876699" name="Line 2203"/>
              <p:cNvSpPr>
                <a:spLocks noChangeShapeType="1"/>
              </p:cNvSpPr>
              <p:nvPr/>
            </p:nvSpPr>
            <p:spPr bwMode="auto">
              <a:xfrm>
                <a:off x="3992" y="1608"/>
                <a:ext cx="1" cy="1"/>
              </a:xfrm>
              <a:prstGeom prst="line">
                <a:avLst/>
              </a:prstGeom>
              <a:noFill/>
              <a:ln w="12700">
                <a:solidFill>
                  <a:srgbClr val="000000"/>
                </a:solidFill>
                <a:round/>
                <a:headEnd/>
                <a:tailEnd/>
              </a:ln>
            </p:spPr>
            <p:txBody>
              <a:bodyPr/>
              <a:lstStyle/>
              <a:p>
                <a:endParaRPr lang="en-US"/>
              </a:p>
            </p:txBody>
          </p:sp>
          <p:sp>
            <p:nvSpPr>
              <p:cNvPr id="876700" name="Line 2204"/>
              <p:cNvSpPr>
                <a:spLocks noChangeShapeType="1"/>
              </p:cNvSpPr>
              <p:nvPr/>
            </p:nvSpPr>
            <p:spPr bwMode="auto">
              <a:xfrm flipV="1">
                <a:off x="3992" y="1584"/>
                <a:ext cx="8" cy="24"/>
              </a:xfrm>
              <a:prstGeom prst="line">
                <a:avLst/>
              </a:prstGeom>
              <a:noFill/>
              <a:ln w="12700">
                <a:solidFill>
                  <a:srgbClr val="000000"/>
                </a:solidFill>
                <a:round/>
                <a:headEnd/>
                <a:tailEnd/>
              </a:ln>
            </p:spPr>
            <p:txBody>
              <a:bodyPr/>
              <a:lstStyle/>
              <a:p>
                <a:endParaRPr lang="en-US"/>
              </a:p>
            </p:txBody>
          </p:sp>
          <p:sp>
            <p:nvSpPr>
              <p:cNvPr id="876701" name="Line 2205"/>
              <p:cNvSpPr>
                <a:spLocks noChangeShapeType="1"/>
              </p:cNvSpPr>
              <p:nvPr/>
            </p:nvSpPr>
            <p:spPr bwMode="auto">
              <a:xfrm>
                <a:off x="4000" y="1584"/>
                <a:ext cx="1" cy="1"/>
              </a:xfrm>
              <a:prstGeom prst="line">
                <a:avLst/>
              </a:prstGeom>
              <a:noFill/>
              <a:ln w="12700">
                <a:solidFill>
                  <a:srgbClr val="000000"/>
                </a:solidFill>
                <a:round/>
                <a:headEnd/>
                <a:tailEnd/>
              </a:ln>
            </p:spPr>
            <p:txBody>
              <a:bodyPr/>
              <a:lstStyle/>
              <a:p>
                <a:endParaRPr lang="en-US"/>
              </a:p>
            </p:txBody>
          </p:sp>
          <p:sp>
            <p:nvSpPr>
              <p:cNvPr id="876702" name="Line 2206"/>
              <p:cNvSpPr>
                <a:spLocks noChangeShapeType="1"/>
              </p:cNvSpPr>
              <p:nvPr/>
            </p:nvSpPr>
            <p:spPr bwMode="auto">
              <a:xfrm flipV="1">
                <a:off x="4000" y="1576"/>
                <a:ext cx="16" cy="8"/>
              </a:xfrm>
              <a:prstGeom prst="line">
                <a:avLst/>
              </a:prstGeom>
              <a:noFill/>
              <a:ln w="12700">
                <a:solidFill>
                  <a:srgbClr val="000000"/>
                </a:solidFill>
                <a:round/>
                <a:headEnd/>
                <a:tailEnd/>
              </a:ln>
            </p:spPr>
            <p:txBody>
              <a:bodyPr/>
              <a:lstStyle/>
              <a:p>
                <a:endParaRPr lang="en-US"/>
              </a:p>
            </p:txBody>
          </p:sp>
          <p:sp>
            <p:nvSpPr>
              <p:cNvPr id="876703" name="Line 2207"/>
              <p:cNvSpPr>
                <a:spLocks noChangeShapeType="1"/>
              </p:cNvSpPr>
              <p:nvPr/>
            </p:nvSpPr>
            <p:spPr bwMode="auto">
              <a:xfrm>
                <a:off x="4016" y="1576"/>
                <a:ext cx="1" cy="1"/>
              </a:xfrm>
              <a:prstGeom prst="line">
                <a:avLst/>
              </a:prstGeom>
              <a:noFill/>
              <a:ln w="12700">
                <a:solidFill>
                  <a:srgbClr val="000000"/>
                </a:solidFill>
                <a:round/>
                <a:headEnd/>
                <a:tailEnd/>
              </a:ln>
            </p:spPr>
            <p:txBody>
              <a:bodyPr/>
              <a:lstStyle/>
              <a:p>
                <a:endParaRPr lang="en-US"/>
              </a:p>
            </p:txBody>
          </p:sp>
          <p:sp>
            <p:nvSpPr>
              <p:cNvPr id="876704" name="Line 2208"/>
              <p:cNvSpPr>
                <a:spLocks noChangeShapeType="1"/>
              </p:cNvSpPr>
              <p:nvPr/>
            </p:nvSpPr>
            <p:spPr bwMode="auto">
              <a:xfrm>
                <a:off x="4016" y="1576"/>
                <a:ext cx="1" cy="1"/>
              </a:xfrm>
              <a:prstGeom prst="line">
                <a:avLst/>
              </a:prstGeom>
              <a:noFill/>
              <a:ln w="12700">
                <a:solidFill>
                  <a:srgbClr val="000000"/>
                </a:solidFill>
                <a:round/>
                <a:headEnd/>
                <a:tailEnd/>
              </a:ln>
            </p:spPr>
            <p:txBody>
              <a:bodyPr/>
              <a:lstStyle/>
              <a:p>
                <a:endParaRPr lang="en-US"/>
              </a:p>
            </p:txBody>
          </p:sp>
          <p:sp>
            <p:nvSpPr>
              <p:cNvPr id="876705" name="Line 2209"/>
              <p:cNvSpPr>
                <a:spLocks noChangeShapeType="1"/>
              </p:cNvSpPr>
              <p:nvPr/>
            </p:nvSpPr>
            <p:spPr bwMode="auto">
              <a:xfrm>
                <a:off x="4016" y="1576"/>
                <a:ext cx="1" cy="1"/>
              </a:xfrm>
              <a:prstGeom prst="line">
                <a:avLst/>
              </a:prstGeom>
              <a:noFill/>
              <a:ln w="12700">
                <a:solidFill>
                  <a:srgbClr val="000000"/>
                </a:solidFill>
                <a:round/>
                <a:headEnd/>
                <a:tailEnd/>
              </a:ln>
            </p:spPr>
            <p:txBody>
              <a:bodyPr/>
              <a:lstStyle/>
              <a:p>
                <a:endParaRPr lang="en-US"/>
              </a:p>
            </p:txBody>
          </p:sp>
          <p:sp>
            <p:nvSpPr>
              <p:cNvPr id="876706" name="Line 2210"/>
              <p:cNvSpPr>
                <a:spLocks noChangeShapeType="1"/>
              </p:cNvSpPr>
              <p:nvPr/>
            </p:nvSpPr>
            <p:spPr bwMode="auto">
              <a:xfrm>
                <a:off x="4016" y="1576"/>
                <a:ext cx="24" cy="8"/>
              </a:xfrm>
              <a:prstGeom prst="line">
                <a:avLst/>
              </a:prstGeom>
              <a:noFill/>
              <a:ln w="12700">
                <a:solidFill>
                  <a:srgbClr val="000000"/>
                </a:solidFill>
                <a:round/>
                <a:headEnd/>
                <a:tailEnd/>
              </a:ln>
            </p:spPr>
            <p:txBody>
              <a:bodyPr/>
              <a:lstStyle/>
              <a:p>
                <a:endParaRPr lang="en-US"/>
              </a:p>
            </p:txBody>
          </p:sp>
          <p:sp>
            <p:nvSpPr>
              <p:cNvPr id="876707" name="Line 2211"/>
              <p:cNvSpPr>
                <a:spLocks noChangeShapeType="1"/>
              </p:cNvSpPr>
              <p:nvPr/>
            </p:nvSpPr>
            <p:spPr bwMode="auto">
              <a:xfrm>
                <a:off x="4040" y="1584"/>
                <a:ext cx="1" cy="1"/>
              </a:xfrm>
              <a:prstGeom prst="line">
                <a:avLst/>
              </a:prstGeom>
              <a:noFill/>
              <a:ln w="12700">
                <a:solidFill>
                  <a:srgbClr val="000000"/>
                </a:solidFill>
                <a:round/>
                <a:headEnd/>
                <a:tailEnd/>
              </a:ln>
            </p:spPr>
            <p:txBody>
              <a:bodyPr/>
              <a:lstStyle/>
              <a:p>
                <a:endParaRPr lang="en-US"/>
              </a:p>
            </p:txBody>
          </p:sp>
          <p:sp>
            <p:nvSpPr>
              <p:cNvPr id="876708" name="Line 2212"/>
              <p:cNvSpPr>
                <a:spLocks noChangeShapeType="1"/>
              </p:cNvSpPr>
              <p:nvPr/>
            </p:nvSpPr>
            <p:spPr bwMode="auto">
              <a:xfrm>
                <a:off x="4040" y="1584"/>
                <a:ext cx="8" cy="24"/>
              </a:xfrm>
              <a:prstGeom prst="line">
                <a:avLst/>
              </a:prstGeom>
              <a:noFill/>
              <a:ln w="12700">
                <a:solidFill>
                  <a:srgbClr val="000000"/>
                </a:solidFill>
                <a:round/>
                <a:headEnd/>
                <a:tailEnd/>
              </a:ln>
            </p:spPr>
            <p:txBody>
              <a:bodyPr/>
              <a:lstStyle/>
              <a:p>
                <a:endParaRPr lang="en-US"/>
              </a:p>
            </p:txBody>
          </p:sp>
          <p:sp>
            <p:nvSpPr>
              <p:cNvPr id="876709" name="Line 2213"/>
              <p:cNvSpPr>
                <a:spLocks noChangeShapeType="1"/>
              </p:cNvSpPr>
              <p:nvPr/>
            </p:nvSpPr>
            <p:spPr bwMode="auto">
              <a:xfrm>
                <a:off x="4048" y="1608"/>
                <a:ext cx="1" cy="1"/>
              </a:xfrm>
              <a:prstGeom prst="line">
                <a:avLst/>
              </a:prstGeom>
              <a:noFill/>
              <a:ln w="12700">
                <a:solidFill>
                  <a:srgbClr val="000000"/>
                </a:solidFill>
                <a:round/>
                <a:headEnd/>
                <a:tailEnd/>
              </a:ln>
            </p:spPr>
            <p:txBody>
              <a:bodyPr/>
              <a:lstStyle/>
              <a:p>
                <a:endParaRPr lang="en-US"/>
              </a:p>
            </p:txBody>
          </p:sp>
          <p:sp>
            <p:nvSpPr>
              <p:cNvPr id="876720" name="Freeform 2224"/>
              <p:cNvSpPr>
                <a:spLocks/>
              </p:cNvSpPr>
              <p:nvPr/>
            </p:nvSpPr>
            <p:spPr bwMode="auto">
              <a:xfrm>
                <a:off x="3032" y="1568"/>
                <a:ext cx="64" cy="32"/>
              </a:xfrm>
              <a:custGeom>
                <a:avLst/>
                <a:gdLst/>
                <a:ahLst/>
                <a:cxnLst>
                  <a:cxn ang="0">
                    <a:pos x="64" y="16"/>
                  </a:cxn>
                  <a:cxn ang="0">
                    <a:pos x="56" y="32"/>
                  </a:cxn>
                  <a:cxn ang="0">
                    <a:pos x="0" y="16"/>
                  </a:cxn>
                  <a:cxn ang="0">
                    <a:pos x="0" y="0"/>
                  </a:cxn>
                  <a:cxn ang="0">
                    <a:pos x="64" y="16"/>
                  </a:cxn>
                </a:cxnLst>
                <a:rect l="0" t="0" r="r" b="b"/>
                <a:pathLst>
                  <a:path w="64" h="32">
                    <a:moveTo>
                      <a:pt x="64" y="16"/>
                    </a:moveTo>
                    <a:lnTo>
                      <a:pt x="56" y="32"/>
                    </a:lnTo>
                    <a:lnTo>
                      <a:pt x="0" y="16"/>
                    </a:lnTo>
                    <a:lnTo>
                      <a:pt x="0" y="0"/>
                    </a:lnTo>
                    <a:lnTo>
                      <a:pt x="64" y="16"/>
                    </a:lnTo>
                    <a:close/>
                  </a:path>
                </a:pathLst>
              </a:custGeom>
              <a:solidFill>
                <a:srgbClr val="FF22FF"/>
              </a:solidFill>
              <a:ln w="9525">
                <a:noFill/>
                <a:round/>
                <a:headEnd/>
                <a:tailEnd/>
              </a:ln>
            </p:spPr>
            <p:txBody>
              <a:bodyPr/>
              <a:lstStyle/>
              <a:p>
                <a:endParaRPr lang="en-US"/>
              </a:p>
            </p:txBody>
          </p:sp>
          <p:sp>
            <p:nvSpPr>
              <p:cNvPr id="876721" name="Freeform 2225"/>
              <p:cNvSpPr>
                <a:spLocks/>
              </p:cNvSpPr>
              <p:nvPr/>
            </p:nvSpPr>
            <p:spPr bwMode="auto">
              <a:xfrm>
                <a:off x="2936" y="1544"/>
                <a:ext cx="64" cy="32"/>
              </a:xfrm>
              <a:custGeom>
                <a:avLst/>
                <a:gdLst/>
                <a:ahLst/>
                <a:cxnLst>
                  <a:cxn ang="0">
                    <a:pos x="64" y="16"/>
                  </a:cxn>
                  <a:cxn ang="0">
                    <a:pos x="64" y="32"/>
                  </a:cxn>
                  <a:cxn ang="0">
                    <a:pos x="0" y="16"/>
                  </a:cxn>
                  <a:cxn ang="0">
                    <a:pos x="8" y="0"/>
                  </a:cxn>
                  <a:cxn ang="0">
                    <a:pos x="64" y="16"/>
                  </a:cxn>
                </a:cxnLst>
                <a:rect l="0" t="0" r="r" b="b"/>
                <a:pathLst>
                  <a:path w="64" h="32">
                    <a:moveTo>
                      <a:pt x="64" y="16"/>
                    </a:moveTo>
                    <a:lnTo>
                      <a:pt x="64" y="32"/>
                    </a:lnTo>
                    <a:lnTo>
                      <a:pt x="0" y="16"/>
                    </a:lnTo>
                    <a:lnTo>
                      <a:pt x="8" y="0"/>
                    </a:lnTo>
                    <a:lnTo>
                      <a:pt x="64" y="16"/>
                    </a:lnTo>
                    <a:close/>
                  </a:path>
                </a:pathLst>
              </a:custGeom>
              <a:solidFill>
                <a:srgbClr val="FF22FF"/>
              </a:solidFill>
              <a:ln w="9525">
                <a:noFill/>
                <a:round/>
                <a:headEnd/>
                <a:tailEnd/>
              </a:ln>
            </p:spPr>
            <p:txBody>
              <a:bodyPr/>
              <a:lstStyle/>
              <a:p>
                <a:endParaRPr lang="en-US"/>
              </a:p>
            </p:txBody>
          </p:sp>
          <p:grpSp>
            <p:nvGrpSpPr>
              <p:cNvPr id="876748" name="Group 2252"/>
              <p:cNvGrpSpPr>
                <a:grpSpLocks/>
              </p:cNvGrpSpPr>
              <p:nvPr/>
            </p:nvGrpSpPr>
            <p:grpSpPr bwMode="auto">
              <a:xfrm>
                <a:off x="3984" y="1056"/>
                <a:ext cx="984" cy="944"/>
                <a:chOff x="3528" y="1104"/>
                <a:chExt cx="984" cy="944"/>
              </a:xfrm>
            </p:grpSpPr>
            <p:sp>
              <p:nvSpPr>
                <p:cNvPr id="876740" name="Freeform 2244"/>
                <p:cNvSpPr>
                  <a:spLocks/>
                </p:cNvSpPr>
                <p:nvPr/>
              </p:nvSpPr>
              <p:spPr bwMode="auto">
                <a:xfrm>
                  <a:off x="4496" y="1328"/>
                  <a:ext cx="16" cy="704"/>
                </a:xfrm>
                <a:custGeom>
                  <a:avLst/>
                  <a:gdLst/>
                  <a:ahLst/>
                  <a:cxnLst>
                    <a:cxn ang="0">
                      <a:pos x="16" y="0"/>
                    </a:cxn>
                    <a:cxn ang="0">
                      <a:pos x="16" y="8"/>
                    </a:cxn>
                    <a:cxn ang="0">
                      <a:pos x="16" y="704"/>
                    </a:cxn>
                    <a:cxn ang="0">
                      <a:pos x="0" y="704"/>
                    </a:cxn>
                    <a:cxn ang="0">
                      <a:pos x="0" y="8"/>
                    </a:cxn>
                    <a:cxn ang="0">
                      <a:pos x="8" y="0"/>
                    </a:cxn>
                    <a:cxn ang="0">
                      <a:pos x="16" y="0"/>
                    </a:cxn>
                  </a:cxnLst>
                  <a:rect l="0" t="0" r="r" b="b"/>
                  <a:pathLst>
                    <a:path w="16" h="704">
                      <a:moveTo>
                        <a:pt x="16" y="0"/>
                      </a:moveTo>
                      <a:lnTo>
                        <a:pt x="16" y="8"/>
                      </a:lnTo>
                      <a:lnTo>
                        <a:pt x="16" y="704"/>
                      </a:lnTo>
                      <a:lnTo>
                        <a:pt x="0" y="704"/>
                      </a:lnTo>
                      <a:lnTo>
                        <a:pt x="0" y="8"/>
                      </a:lnTo>
                      <a:lnTo>
                        <a:pt x="8" y="0"/>
                      </a:lnTo>
                      <a:lnTo>
                        <a:pt x="16" y="0"/>
                      </a:lnTo>
                      <a:close/>
                    </a:path>
                  </a:pathLst>
                </a:custGeom>
                <a:solidFill>
                  <a:srgbClr val="990000"/>
                </a:solidFill>
                <a:ln w="9525">
                  <a:noFill/>
                  <a:round/>
                  <a:headEnd/>
                  <a:tailEnd/>
                </a:ln>
              </p:spPr>
              <p:txBody>
                <a:bodyPr/>
                <a:lstStyle/>
                <a:p>
                  <a:endParaRPr lang="en-US"/>
                </a:p>
              </p:txBody>
            </p:sp>
            <p:sp>
              <p:nvSpPr>
                <p:cNvPr id="876741" name="Freeform 2245"/>
                <p:cNvSpPr>
                  <a:spLocks/>
                </p:cNvSpPr>
                <p:nvPr/>
              </p:nvSpPr>
              <p:spPr bwMode="auto">
                <a:xfrm>
                  <a:off x="3536" y="1800"/>
                  <a:ext cx="976" cy="248"/>
                </a:xfrm>
                <a:custGeom>
                  <a:avLst/>
                  <a:gdLst/>
                  <a:ahLst/>
                  <a:cxnLst>
                    <a:cxn ang="0">
                      <a:pos x="976" y="248"/>
                    </a:cxn>
                    <a:cxn ang="0">
                      <a:pos x="968" y="240"/>
                    </a:cxn>
                    <a:cxn ang="0">
                      <a:pos x="0" y="16"/>
                    </a:cxn>
                    <a:cxn ang="0">
                      <a:pos x="0" y="0"/>
                    </a:cxn>
                    <a:cxn ang="0">
                      <a:pos x="968" y="224"/>
                    </a:cxn>
                    <a:cxn ang="0">
                      <a:pos x="976" y="232"/>
                    </a:cxn>
                    <a:cxn ang="0">
                      <a:pos x="976" y="248"/>
                    </a:cxn>
                  </a:cxnLst>
                  <a:rect l="0" t="0" r="r" b="b"/>
                  <a:pathLst>
                    <a:path w="976" h="248">
                      <a:moveTo>
                        <a:pt x="976" y="248"/>
                      </a:moveTo>
                      <a:lnTo>
                        <a:pt x="968" y="240"/>
                      </a:lnTo>
                      <a:lnTo>
                        <a:pt x="0" y="16"/>
                      </a:lnTo>
                      <a:lnTo>
                        <a:pt x="0" y="0"/>
                      </a:lnTo>
                      <a:lnTo>
                        <a:pt x="968" y="224"/>
                      </a:lnTo>
                      <a:lnTo>
                        <a:pt x="976" y="232"/>
                      </a:lnTo>
                      <a:lnTo>
                        <a:pt x="976" y="248"/>
                      </a:lnTo>
                      <a:close/>
                    </a:path>
                  </a:pathLst>
                </a:custGeom>
                <a:solidFill>
                  <a:srgbClr val="990000"/>
                </a:solidFill>
                <a:ln w="9525">
                  <a:noFill/>
                  <a:round/>
                  <a:headEnd/>
                  <a:tailEnd/>
                </a:ln>
              </p:spPr>
              <p:txBody>
                <a:bodyPr/>
                <a:lstStyle/>
                <a:p>
                  <a:endParaRPr lang="en-US"/>
                </a:p>
              </p:txBody>
            </p:sp>
            <p:sp>
              <p:nvSpPr>
                <p:cNvPr id="876742" name="Freeform 2246"/>
                <p:cNvSpPr>
                  <a:spLocks/>
                </p:cNvSpPr>
                <p:nvPr/>
              </p:nvSpPr>
              <p:spPr bwMode="auto">
                <a:xfrm>
                  <a:off x="3528" y="1112"/>
                  <a:ext cx="16" cy="704"/>
                </a:xfrm>
                <a:custGeom>
                  <a:avLst/>
                  <a:gdLst/>
                  <a:ahLst/>
                  <a:cxnLst>
                    <a:cxn ang="0">
                      <a:pos x="0" y="704"/>
                    </a:cxn>
                    <a:cxn ang="0">
                      <a:pos x="0" y="696"/>
                    </a:cxn>
                    <a:cxn ang="0">
                      <a:pos x="0" y="0"/>
                    </a:cxn>
                    <a:cxn ang="0">
                      <a:pos x="16" y="0"/>
                    </a:cxn>
                    <a:cxn ang="0">
                      <a:pos x="16" y="696"/>
                    </a:cxn>
                    <a:cxn ang="0">
                      <a:pos x="8" y="704"/>
                    </a:cxn>
                    <a:cxn ang="0">
                      <a:pos x="0" y="704"/>
                    </a:cxn>
                  </a:cxnLst>
                  <a:rect l="0" t="0" r="r" b="b"/>
                  <a:pathLst>
                    <a:path w="16" h="704">
                      <a:moveTo>
                        <a:pt x="0" y="704"/>
                      </a:moveTo>
                      <a:lnTo>
                        <a:pt x="0" y="696"/>
                      </a:lnTo>
                      <a:lnTo>
                        <a:pt x="0" y="0"/>
                      </a:lnTo>
                      <a:lnTo>
                        <a:pt x="16" y="0"/>
                      </a:lnTo>
                      <a:lnTo>
                        <a:pt x="16" y="696"/>
                      </a:lnTo>
                      <a:lnTo>
                        <a:pt x="8" y="704"/>
                      </a:lnTo>
                      <a:lnTo>
                        <a:pt x="0" y="704"/>
                      </a:lnTo>
                      <a:close/>
                    </a:path>
                  </a:pathLst>
                </a:custGeom>
                <a:solidFill>
                  <a:srgbClr val="990000"/>
                </a:solidFill>
                <a:ln w="9525">
                  <a:noFill/>
                  <a:round/>
                  <a:headEnd/>
                  <a:tailEnd/>
                </a:ln>
              </p:spPr>
              <p:txBody>
                <a:bodyPr/>
                <a:lstStyle/>
                <a:p>
                  <a:endParaRPr lang="en-US"/>
                </a:p>
              </p:txBody>
            </p:sp>
            <p:sp>
              <p:nvSpPr>
                <p:cNvPr id="876743" name="Freeform 2247"/>
                <p:cNvSpPr>
                  <a:spLocks/>
                </p:cNvSpPr>
                <p:nvPr/>
              </p:nvSpPr>
              <p:spPr bwMode="auto">
                <a:xfrm>
                  <a:off x="3528" y="1104"/>
                  <a:ext cx="976" cy="240"/>
                </a:xfrm>
                <a:custGeom>
                  <a:avLst/>
                  <a:gdLst/>
                  <a:ahLst/>
                  <a:cxnLst>
                    <a:cxn ang="0">
                      <a:pos x="0" y="0"/>
                    </a:cxn>
                    <a:cxn ang="0">
                      <a:pos x="8" y="0"/>
                    </a:cxn>
                    <a:cxn ang="0">
                      <a:pos x="976" y="224"/>
                    </a:cxn>
                    <a:cxn ang="0">
                      <a:pos x="976" y="240"/>
                    </a:cxn>
                    <a:cxn ang="0">
                      <a:pos x="8" y="16"/>
                    </a:cxn>
                    <a:cxn ang="0">
                      <a:pos x="0" y="8"/>
                    </a:cxn>
                    <a:cxn ang="0">
                      <a:pos x="0" y="0"/>
                    </a:cxn>
                  </a:cxnLst>
                  <a:rect l="0" t="0" r="r" b="b"/>
                  <a:pathLst>
                    <a:path w="976" h="240">
                      <a:moveTo>
                        <a:pt x="0" y="0"/>
                      </a:moveTo>
                      <a:lnTo>
                        <a:pt x="8" y="0"/>
                      </a:lnTo>
                      <a:lnTo>
                        <a:pt x="976" y="224"/>
                      </a:lnTo>
                      <a:lnTo>
                        <a:pt x="976" y="240"/>
                      </a:lnTo>
                      <a:lnTo>
                        <a:pt x="8" y="16"/>
                      </a:lnTo>
                      <a:lnTo>
                        <a:pt x="0" y="8"/>
                      </a:lnTo>
                      <a:lnTo>
                        <a:pt x="0" y="0"/>
                      </a:lnTo>
                      <a:close/>
                    </a:path>
                  </a:pathLst>
                </a:custGeom>
                <a:solidFill>
                  <a:srgbClr val="990000"/>
                </a:solidFill>
                <a:ln w="9525">
                  <a:noFill/>
                  <a:round/>
                  <a:headEnd/>
                  <a:tailEnd/>
                </a:ln>
              </p:spPr>
              <p:txBody>
                <a:bodyPr/>
                <a:lstStyle/>
                <a:p>
                  <a:endParaRPr lang="en-US"/>
                </a:p>
              </p:txBody>
            </p:sp>
          </p:grpSp>
          <p:grpSp>
            <p:nvGrpSpPr>
              <p:cNvPr id="876750" name="Group 2254"/>
              <p:cNvGrpSpPr>
                <a:grpSpLocks/>
              </p:cNvGrpSpPr>
              <p:nvPr/>
            </p:nvGrpSpPr>
            <p:grpSpPr bwMode="auto">
              <a:xfrm>
                <a:off x="4320" y="1606"/>
                <a:ext cx="160" cy="347"/>
                <a:chOff x="3944" y="1632"/>
                <a:chExt cx="160" cy="240"/>
              </a:xfrm>
            </p:grpSpPr>
            <p:sp>
              <p:nvSpPr>
                <p:cNvPr id="876744" name="Freeform 2248"/>
                <p:cNvSpPr>
                  <a:spLocks/>
                </p:cNvSpPr>
                <p:nvPr/>
              </p:nvSpPr>
              <p:spPr bwMode="auto">
                <a:xfrm>
                  <a:off x="4000" y="1632"/>
                  <a:ext cx="48" cy="152"/>
                </a:xfrm>
                <a:custGeom>
                  <a:avLst/>
                  <a:gdLst/>
                  <a:ahLst/>
                  <a:cxnLst>
                    <a:cxn ang="0">
                      <a:pos x="0" y="0"/>
                    </a:cxn>
                    <a:cxn ang="0">
                      <a:pos x="40" y="0"/>
                    </a:cxn>
                    <a:cxn ang="0">
                      <a:pos x="48" y="152"/>
                    </a:cxn>
                    <a:cxn ang="0">
                      <a:pos x="8" y="152"/>
                    </a:cxn>
                    <a:cxn ang="0">
                      <a:pos x="0" y="0"/>
                    </a:cxn>
                  </a:cxnLst>
                  <a:rect l="0" t="0" r="r" b="b"/>
                  <a:pathLst>
                    <a:path w="48" h="152">
                      <a:moveTo>
                        <a:pt x="0" y="0"/>
                      </a:moveTo>
                      <a:lnTo>
                        <a:pt x="40" y="0"/>
                      </a:lnTo>
                      <a:lnTo>
                        <a:pt x="48" y="152"/>
                      </a:lnTo>
                      <a:lnTo>
                        <a:pt x="8" y="152"/>
                      </a:lnTo>
                      <a:lnTo>
                        <a:pt x="0" y="0"/>
                      </a:lnTo>
                      <a:close/>
                    </a:path>
                  </a:pathLst>
                </a:custGeom>
                <a:solidFill>
                  <a:srgbClr val="FF0000"/>
                </a:solidFill>
                <a:ln w="9525">
                  <a:noFill/>
                  <a:round/>
                  <a:headEnd/>
                  <a:tailEnd/>
                </a:ln>
              </p:spPr>
              <p:txBody>
                <a:bodyPr/>
                <a:lstStyle/>
                <a:p>
                  <a:endParaRPr lang="en-US"/>
                </a:p>
              </p:txBody>
            </p:sp>
            <p:sp>
              <p:nvSpPr>
                <p:cNvPr id="876745" name="Freeform 2249"/>
                <p:cNvSpPr>
                  <a:spLocks/>
                </p:cNvSpPr>
                <p:nvPr/>
              </p:nvSpPr>
              <p:spPr bwMode="auto">
                <a:xfrm>
                  <a:off x="3944" y="1696"/>
                  <a:ext cx="160" cy="176"/>
                </a:xfrm>
                <a:custGeom>
                  <a:avLst/>
                  <a:gdLst/>
                  <a:ahLst/>
                  <a:cxnLst>
                    <a:cxn ang="0">
                      <a:pos x="80" y="176"/>
                    </a:cxn>
                    <a:cxn ang="0">
                      <a:pos x="0" y="0"/>
                    </a:cxn>
                    <a:cxn ang="0">
                      <a:pos x="80" y="80"/>
                    </a:cxn>
                    <a:cxn ang="0">
                      <a:pos x="160" y="0"/>
                    </a:cxn>
                    <a:cxn ang="0">
                      <a:pos x="80" y="176"/>
                    </a:cxn>
                  </a:cxnLst>
                  <a:rect l="0" t="0" r="r" b="b"/>
                  <a:pathLst>
                    <a:path w="160" h="176">
                      <a:moveTo>
                        <a:pt x="80" y="176"/>
                      </a:moveTo>
                      <a:lnTo>
                        <a:pt x="0" y="0"/>
                      </a:lnTo>
                      <a:lnTo>
                        <a:pt x="80" y="80"/>
                      </a:lnTo>
                      <a:lnTo>
                        <a:pt x="160" y="0"/>
                      </a:lnTo>
                      <a:lnTo>
                        <a:pt x="80" y="176"/>
                      </a:lnTo>
                      <a:close/>
                    </a:path>
                  </a:pathLst>
                </a:custGeom>
                <a:solidFill>
                  <a:srgbClr val="FF0000"/>
                </a:solidFill>
                <a:ln w="9525">
                  <a:noFill/>
                  <a:round/>
                  <a:headEnd/>
                  <a:tailEnd/>
                </a:ln>
              </p:spPr>
              <p:txBody>
                <a:bodyPr/>
                <a:lstStyle/>
                <a:p>
                  <a:endParaRPr lang="en-US"/>
                </a:p>
              </p:txBody>
            </p:sp>
          </p:grpSp>
          <p:sp>
            <p:nvSpPr>
              <p:cNvPr id="876746" name="Rectangle 2250"/>
              <p:cNvSpPr>
                <a:spLocks noChangeArrowheads="1"/>
              </p:cNvSpPr>
              <p:nvPr/>
            </p:nvSpPr>
            <p:spPr bwMode="auto">
              <a:xfrm>
                <a:off x="3456" y="1344"/>
                <a:ext cx="53" cy="230"/>
              </a:xfrm>
              <a:prstGeom prst="rect">
                <a:avLst/>
              </a:prstGeom>
              <a:noFill/>
              <a:ln w="9525">
                <a:noFill/>
                <a:miter lim="800000"/>
                <a:headEnd/>
                <a:tailEnd/>
              </a:ln>
            </p:spPr>
            <p:txBody>
              <a:bodyPr wrap="none" lIns="0" tIns="0" rIns="0" bIns="0">
                <a:spAutoFit/>
              </a:bodyPr>
              <a:lstStyle/>
              <a:p>
                <a:r>
                  <a:rPr lang="en-US" sz="2400" b="0">
                    <a:solidFill>
                      <a:srgbClr val="2222FF"/>
                    </a:solidFill>
                  </a:rPr>
                  <a:t>f</a:t>
                </a:r>
                <a:endParaRPr lang="en-US"/>
              </a:p>
            </p:txBody>
          </p:sp>
          <p:sp>
            <p:nvSpPr>
              <p:cNvPr id="876747" name="Rectangle 2251"/>
              <p:cNvSpPr>
                <a:spLocks noChangeArrowheads="1"/>
              </p:cNvSpPr>
              <p:nvPr/>
            </p:nvSpPr>
            <p:spPr bwMode="auto">
              <a:xfrm>
                <a:off x="1064" y="1512"/>
                <a:ext cx="184" cy="264"/>
              </a:xfrm>
              <a:prstGeom prst="rect">
                <a:avLst/>
              </a:prstGeom>
              <a:noFill/>
              <a:ln w="9525">
                <a:noFill/>
                <a:miter lim="800000"/>
                <a:headEnd/>
                <a:tailEnd/>
              </a:ln>
            </p:spPr>
            <p:txBody>
              <a:bodyPr wrap="none" lIns="0" tIns="0" rIns="0" bIns="0">
                <a:spAutoFit/>
              </a:bodyPr>
              <a:lstStyle/>
              <a:p>
                <a:r>
                  <a:rPr lang="en-US" sz="2400" b="0">
                    <a:solidFill>
                      <a:srgbClr val="2222FF"/>
                    </a:solidFill>
                  </a:rPr>
                  <a:t>z</a:t>
                </a:r>
                <a:endParaRPr lang="en-US"/>
              </a:p>
            </p:txBody>
          </p:sp>
          <p:sp>
            <p:nvSpPr>
              <p:cNvPr id="876749" name="Line 2253"/>
              <p:cNvSpPr>
                <a:spLocks noChangeShapeType="1"/>
              </p:cNvSpPr>
              <p:nvPr/>
            </p:nvSpPr>
            <p:spPr bwMode="auto">
              <a:xfrm>
                <a:off x="1290" y="1596"/>
                <a:ext cx="3120" cy="0"/>
              </a:xfrm>
              <a:prstGeom prst="line">
                <a:avLst/>
              </a:prstGeom>
              <a:noFill/>
              <a:ln w="25400">
                <a:solidFill>
                  <a:srgbClr val="0000FF"/>
                </a:solidFill>
                <a:round/>
                <a:headEnd type="none" w="sm" len="sm"/>
                <a:tailEnd type="none" w="sm" len="sm"/>
              </a:ln>
              <a:effectLst/>
            </p:spPr>
            <p:txBody>
              <a:bodyPr/>
              <a:lstStyle/>
              <a:p>
                <a:endParaRPr lang="en-US"/>
              </a:p>
            </p:txBody>
          </p:sp>
          <p:sp>
            <p:nvSpPr>
              <p:cNvPr id="876751" name="Line 2255"/>
              <p:cNvSpPr>
                <a:spLocks noChangeShapeType="1"/>
              </p:cNvSpPr>
              <p:nvPr/>
            </p:nvSpPr>
            <p:spPr bwMode="auto">
              <a:xfrm>
                <a:off x="1471" y="1186"/>
                <a:ext cx="2902" cy="740"/>
              </a:xfrm>
              <a:prstGeom prst="line">
                <a:avLst/>
              </a:prstGeom>
              <a:noFill/>
              <a:ln w="12700">
                <a:solidFill>
                  <a:schemeClr val="tx1"/>
                </a:solidFill>
                <a:prstDash val="sysDot"/>
                <a:round/>
                <a:headEnd type="none" w="sm" len="sm"/>
                <a:tailEnd type="none" w="sm" len="sm"/>
              </a:ln>
              <a:effectLst/>
            </p:spPr>
            <p:txBody>
              <a:bodyPr/>
              <a:lstStyle/>
              <a:p>
                <a:endParaRPr lang="en-US"/>
              </a:p>
            </p:txBody>
          </p:sp>
          <p:sp>
            <p:nvSpPr>
              <p:cNvPr id="876752" name="Line 2256"/>
              <p:cNvSpPr>
                <a:spLocks noChangeShapeType="1"/>
              </p:cNvSpPr>
              <p:nvPr/>
            </p:nvSpPr>
            <p:spPr bwMode="auto">
              <a:xfrm flipH="1" flipV="1">
                <a:off x="1476" y="1303"/>
                <a:ext cx="2892" cy="521"/>
              </a:xfrm>
              <a:prstGeom prst="line">
                <a:avLst/>
              </a:prstGeom>
              <a:noFill/>
              <a:ln w="25400">
                <a:solidFill>
                  <a:srgbClr val="FF00FF"/>
                </a:solidFill>
                <a:prstDash val="dash"/>
                <a:round/>
                <a:headEnd type="none" w="sm" len="sm"/>
                <a:tailEnd type="none" w="sm" len="sm"/>
              </a:ln>
              <a:effectLst/>
            </p:spPr>
            <p:txBody>
              <a:bodyPr/>
              <a:lstStyle/>
              <a:p>
                <a:endParaRPr lang="en-US"/>
              </a:p>
            </p:txBody>
          </p:sp>
          <p:sp>
            <p:nvSpPr>
              <p:cNvPr id="876756" name="Freeform 2260"/>
              <p:cNvSpPr>
                <a:spLocks/>
              </p:cNvSpPr>
              <p:nvPr/>
            </p:nvSpPr>
            <p:spPr bwMode="auto">
              <a:xfrm>
                <a:off x="3994" y="1760"/>
                <a:ext cx="979" cy="302"/>
              </a:xfrm>
              <a:custGeom>
                <a:avLst/>
                <a:gdLst/>
                <a:ahLst/>
                <a:cxnLst>
                  <a:cxn ang="0">
                    <a:pos x="47" y="14"/>
                  </a:cxn>
                  <a:cxn ang="0">
                    <a:pos x="1018" y="234"/>
                  </a:cxn>
                  <a:cxn ang="0">
                    <a:pos x="1018" y="307"/>
                  </a:cxn>
                  <a:cxn ang="0">
                    <a:pos x="6" y="78"/>
                  </a:cxn>
                  <a:cxn ang="0">
                    <a:pos x="0" y="0"/>
                  </a:cxn>
                </a:cxnLst>
                <a:rect l="0" t="0" r="r" b="b"/>
                <a:pathLst>
                  <a:path w="1018" h="307">
                    <a:moveTo>
                      <a:pt x="47" y="14"/>
                    </a:moveTo>
                    <a:lnTo>
                      <a:pt x="1018" y="234"/>
                    </a:lnTo>
                    <a:lnTo>
                      <a:pt x="1018" y="307"/>
                    </a:lnTo>
                    <a:lnTo>
                      <a:pt x="6" y="78"/>
                    </a:lnTo>
                    <a:lnTo>
                      <a:pt x="0" y="0"/>
                    </a:lnTo>
                  </a:path>
                </a:pathLst>
              </a:custGeom>
              <a:solidFill>
                <a:srgbClr val="C0C0C0">
                  <a:alpha val="50000"/>
                </a:srgbClr>
              </a:solidFill>
              <a:ln w="12700" cap="flat" cmpd="sng">
                <a:noFill/>
                <a:prstDash val="solid"/>
                <a:round/>
                <a:headEnd type="none" w="sm" len="sm"/>
                <a:tailEnd type="none" w="sm" len="sm"/>
              </a:ln>
              <a:effectLst/>
            </p:spPr>
            <p:txBody>
              <a:bodyPr/>
              <a:lstStyle/>
              <a:p>
                <a:endParaRPr lang="en-US"/>
              </a:p>
            </p:txBody>
          </p:sp>
          <p:sp>
            <p:nvSpPr>
              <p:cNvPr id="876757" name="Text Box 2261"/>
              <p:cNvSpPr txBox="1">
                <a:spLocks noChangeArrowheads="1"/>
              </p:cNvSpPr>
              <p:nvPr/>
            </p:nvSpPr>
            <p:spPr bwMode="auto">
              <a:xfrm>
                <a:off x="4608" y="2208"/>
                <a:ext cx="912" cy="231"/>
              </a:xfrm>
              <a:prstGeom prst="rect">
                <a:avLst/>
              </a:prstGeom>
              <a:noFill/>
              <a:ln w="12700">
                <a:noFill/>
                <a:miter lim="800000"/>
                <a:headEnd type="none" w="sm" len="sm"/>
                <a:tailEnd type="none" w="sm" len="sm"/>
              </a:ln>
              <a:effectLst/>
            </p:spPr>
            <p:txBody>
              <a:bodyPr>
                <a:spAutoFit/>
              </a:bodyPr>
              <a:lstStyle/>
              <a:p>
                <a:pPr>
                  <a:spcBef>
                    <a:spcPct val="50000"/>
                  </a:spcBef>
                </a:pPr>
                <a:r>
                  <a:rPr lang="en-US"/>
                  <a:t>Out of view</a:t>
                </a:r>
              </a:p>
            </p:txBody>
          </p:sp>
          <p:sp>
            <p:nvSpPr>
              <p:cNvPr id="876758" name="Line 2262"/>
              <p:cNvSpPr>
                <a:spLocks noChangeShapeType="1"/>
              </p:cNvSpPr>
              <p:nvPr/>
            </p:nvSpPr>
            <p:spPr bwMode="auto">
              <a:xfrm flipH="1" flipV="1">
                <a:off x="4848" y="2064"/>
                <a:ext cx="144" cy="192"/>
              </a:xfrm>
              <a:prstGeom prst="line">
                <a:avLst/>
              </a:prstGeom>
              <a:noFill/>
              <a:ln w="22225">
                <a:solidFill>
                  <a:schemeClr val="tx1"/>
                </a:solidFill>
                <a:round/>
                <a:headEnd type="none" w="sm" len="sm"/>
                <a:tailEnd type="triangle" w="lg" len="lg"/>
              </a:ln>
              <a:effectLst/>
            </p:spPr>
            <p:txBody>
              <a:bodyPr/>
              <a:lstStyle/>
              <a:p>
                <a:endParaRPr lang="en-US"/>
              </a:p>
            </p:txBody>
          </p:sp>
        </p:grpSp>
        <p:sp>
          <p:nvSpPr>
            <p:cNvPr id="876761" name="Text Box 2265"/>
            <p:cNvSpPr txBox="1">
              <a:spLocks noChangeArrowheads="1"/>
            </p:cNvSpPr>
            <p:nvPr/>
          </p:nvSpPr>
          <p:spPr bwMode="auto">
            <a:xfrm>
              <a:off x="7467600" y="1600200"/>
              <a:ext cx="1828800" cy="366713"/>
            </a:xfrm>
            <a:prstGeom prst="rect">
              <a:avLst/>
            </a:prstGeom>
            <a:noFill/>
            <a:ln w="12700">
              <a:noFill/>
              <a:miter lim="800000"/>
              <a:headEnd type="none" w="sm" len="sm"/>
              <a:tailEnd type="none" w="sm" len="sm"/>
            </a:ln>
            <a:effectLst/>
          </p:spPr>
          <p:txBody>
            <a:bodyPr>
              <a:spAutoFit/>
            </a:bodyPr>
            <a:lstStyle/>
            <a:p>
              <a:pPr>
                <a:spcBef>
                  <a:spcPct val="50000"/>
                </a:spcBef>
              </a:pPr>
              <a:r>
                <a:rPr lang="en-US" dirty="0"/>
                <a:t>Image plane</a:t>
              </a:r>
            </a:p>
          </p:txBody>
        </p:sp>
      </p:grpSp>
      <p:sp>
        <p:nvSpPr>
          <p:cNvPr id="876762" name="Rectangle 2266"/>
          <p:cNvSpPr>
            <a:spLocks noChangeArrowheads="1"/>
          </p:cNvSpPr>
          <p:nvPr/>
        </p:nvSpPr>
        <p:spPr bwMode="auto">
          <a:xfrm>
            <a:off x="457200" y="3733800"/>
            <a:ext cx="8382000" cy="2971800"/>
          </a:xfrm>
          <a:prstGeom prst="rect">
            <a:avLst/>
          </a:prstGeom>
          <a:noFill/>
          <a:ln w="12700">
            <a:noFill/>
            <a:miter lim="800000"/>
            <a:headEnd/>
            <a:tailEnd/>
          </a:ln>
          <a:effectLst/>
        </p:spPr>
        <p:txBody>
          <a:bodyPr lIns="90487" tIns="44450" rIns="90487" bIns="44450"/>
          <a:lstStyle/>
          <a:p>
            <a:pPr marL="342900" indent="-342900">
              <a:spcBef>
                <a:spcPct val="20000"/>
              </a:spcBef>
              <a:buClr>
                <a:srgbClr val="0066FF"/>
              </a:buClr>
              <a:buSzPct val="75000"/>
              <a:buFont typeface="Zapf Dingbats" charset="2"/>
              <a:buChar char="n"/>
            </a:pPr>
            <a:r>
              <a:rPr lang="en-US" sz="2000" dirty="0">
                <a:solidFill>
                  <a:srgbClr val="FF0000"/>
                </a:solidFill>
              </a:rPr>
              <a:t>Optical axis</a:t>
            </a:r>
            <a:r>
              <a:rPr lang="en-US" sz="2000" dirty="0"/>
              <a:t>: the direction of imaging</a:t>
            </a:r>
          </a:p>
          <a:p>
            <a:pPr marL="342900" indent="-342900">
              <a:spcBef>
                <a:spcPct val="20000"/>
              </a:spcBef>
              <a:buClr>
                <a:srgbClr val="0066FF"/>
              </a:buClr>
              <a:buSzPct val="75000"/>
              <a:buFont typeface="Zapf Dingbats" charset="2"/>
              <a:buChar char="n"/>
            </a:pPr>
            <a:r>
              <a:rPr lang="en-US" sz="2000" dirty="0">
                <a:solidFill>
                  <a:srgbClr val="FF0000"/>
                </a:solidFill>
              </a:rPr>
              <a:t>Image plane</a:t>
            </a:r>
            <a:r>
              <a:rPr lang="en-US" sz="2000" dirty="0"/>
              <a:t>: a plane perpendicular to the optical axis</a:t>
            </a:r>
          </a:p>
          <a:p>
            <a:pPr marL="342900" indent="-342900">
              <a:spcBef>
                <a:spcPct val="20000"/>
              </a:spcBef>
              <a:buClr>
                <a:srgbClr val="0066FF"/>
              </a:buClr>
              <a:buSzPct val="75000"/>
              <a:buFont typeface="Zapf Dingbats" charset="2"/>
              <a:buChar char="n"/>
            </a:pPr>
            <a:r>
              <a:rPr lang="en-US" sz="2000" dirty="0">
                <a:solidFill>
                  <a:srgbClr val="FF0000"/>
                </a:solidFill>
              </a:rPr>
              <a:t>Center of Projection (pinhole),</a:t>
            </a:r>
            <a:r>
              <a:rPr lang="en-US" sz="2000" dirty="0"/>
              <a:t> focal point, viewpoint, nodal point</a:t>
            </a:r>
          </a:p>
          <a:p>
            <a:pPr marL="342900" indent="-342900">
              <a:spcBef>
                <a:spcPct val="20000"/>
              </a:spcBef>
              <a:buClr>
                <a:srgbClr val="0066FF"/>
              </a:buClr>
              <a:buSzPct val="75000"/>
              <a:buFont typeface="Zapf Dingbats" charset="2"/>
              <a:buChar char="n"/>
            </a:pPr>
            <a:r>
              <a:rPr lang="en-US" sz="2000" dirty="0">
                <a:solidFill>
                  <a:srgbClr val="FF0000"/>
                </a:solidFill>
              </a:rPr>
              <a:t>Focal length</a:t>
            </a:r>
            <a:r>
              <a:rPr lang="en-US" sz="2000" dirty="0"/>
              <a:t>: distance from focal point to the image plane</a:t>
            </a:r>
          </a:p>
          <a:p>
            <a:pPr marL="342900" indent="-342900">
              <a:spcBef>
                <a:spcPct val="20000"/>
              </a:spcBef>
              <a:buClr>
                <a:srgbClr val="0066FF"/>
              </a:buClr>
              <a:buSzPct val="75000"/>
              <a:buFont typeface="Zapf Dingbats" charset="2"/>
              <a:buChar char="n"/>
            </a:pPr>
            <a:r>
              <a:rPr lang="en-US" sz="2000" dirty="0">
                <a:solidFill>
                  <a:srgbClr val="FF0000"/>
                </a:solidFill>
              </a:rPr>
              <a:t>FOV</a:t>
            </a:r>
            <a:r>
              <a:rPr lang="en-US" sz="2000" dirty="0"/>
              <a:t> : Field of View – viewing angles in horizontal and vertical directions</a:t>
            </a:r>
          </a:p>
          <a:p>
            <a:pPr marL="342900" indent="-342900">
              <a:spcBef>
                <a:spcPct val="20000"/>
              </a:spcBef>
              <a:buClr>
                <a:srgbClr val="0066FF"/>
              </a:buClr>
              <a:buSzPct val="75000"/>
              <a:buFont typeface="Zapf Dingbats" charset="2"/>
              <a:buChar char="n"/>
            </a:pPr>
            <a:endParaRPr lang="en-US" sz="2000" b="0" dirty="0">
              <a:solidFill>
                <a:srgbClr val="C0C0C0"/>
              </a:solidFill>
            </a:endParaRPr>
          </a:p>
          <a:p>
            <a:pPr marL="342900" indent="-342900">
              <a:spcBef>
                <a:spcPct val="20000"/>
              </a:spcBef>
              <a:buClr>
                <a:srgbClr val="0066FF"/>
              </a:buClr>
              <a:buSzPct val="75000"/>
              <a:buFont typeface="Zapf Dingbats" charset="2"/>
              <a:buChar char="n"/>
            </a:pPr>
            <a:r>
              <a:rPr lang="en-US" sz="2400" b="0" dirty="0">
                <a:solidFill>
                  <a:srgbClr val="0000FF"/>
                </a:solidFill>
              </a:rPr>
              <a:t>Increasing f will enlarge figures, but decrease FOV</a:t>
            </a:r>
            <a:endParaRPr lang="en-US" sz="2000" b="0" dirty="0">
              <a:solidFill>
                <a:srgbClr val="0000FF"/>
              </a:solidFill>
            </a:endParaRPr>
          </a:p>
          <a:p>
            <a:pPr marL="342900" indent="-342900">
              <a:spcBef>
                <a:spcPct val="20000"/>
              </a:spcBef>
              <a:buClr>
                <a:srgbClr val="0066FF"/>
              </a:buClr>
              <a:buSzPct val="75000"/>
              <a:buFont typeface="Zapf Dingbats" charset="2"/>
              <a:buChar char="n"/>
            </a:pPr>
            <a:endParaRPr lang="en-US" sz="2000" b="0" dirty="0">
              <a:solidFill>
                <a:srgbClr val="C0C0C0"/>
              </a:solidFill>
            </a:endParaRPr>
          </a:p>
        </p:txBody>
      </p:sp>
    </p:spTree>
    <p:extLst>
      <p:ext uri="{BB962C8B-B14F-4D97-AF65-F5344CB8AC3E}">
        <p14:creationId xmlns:p14="http://schemas.microsoft.com/office/powerpoint/2010/main" val="3345083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594" name="Rectangle 1026"/>
          <p:cNvSpPr>
            <a:spLocks noGrp="1" noChangeArrowheads="1"/>
          </p:cNvSpPr>
          <p:nvPr>
            <p:ph type="title"/>
          </p:nvPr>
        </p:nvSpPr>
        <p:spPr>
          <a:xfrm>
            <a:off x="381000" y="285750"/>
            <a:ext cx="8696325" cy="609600"/>
          </a:xfrm>
        </p:spPr>
        <p:txBody>
          <a:bodyPr/>
          <a:lstStyle/>
          <a:p>
            <a:r>
              <a:rPr lang="en-US" dirty="0"/>
              <a:t>Equivalent Geometry</a:t>
            </a:r>
          </a:p>
        </p:txBody>
      </p:sp>
      <p:sp>
        <p:nvSpPr>
          <p:cNvPr id="878595" name="Rectangle 1027"/>
          <p:cNvSpPr>
            <a:spLocks noGrp="1" noChangeArrowheads="1"/>
          </p:cNvSpPr>
          <p:nvPr>
            <p:ph type="body" idx="1"/>
          </p:nvPr>
        </p:nvSpPr>
        <p:spPr>
          <a:xfrm>
            <a:off x="304800" y="1143000"/>
            <a:ext cx="7848600" cy="457200"/>
          </a:xfrm>
        </p:spPr>
        <p:txBody>
          <a:bodyPr/>
          <a:lstStyle/>
          <a:p>
            <a:r>
              <a:rPr lang="en-US" sz="2400" dirty="0"/>
              <a:t>Consider case with object on the optical axis:</a:t>
            </a:r>
          </a:p>
        </p:txBody>
      </p:sp>
      <p:grpSp>
        <p:nvGrpSpPr>
          <p:cNvPr id="878596" name="Group 1028"/>
          <p:cNvGrpSpPr>
            <a:grpSpLocks/>
          </p:cNvGrpSpPr>
          <p:nvPr/>
        </p:nvGrpSpPr>
        <p:grpSpPr bwMode="auto">
          <a:xfrm>
            <a:off x="1689100" y="1752600"/>
            <a:ext cx="5473700" cy="1498600"/>
            <a:chOff x="1064" y="1104"/>
            <a:chExt cx="3448" cy="944"/>
          </a:xfrm>
        </p:grpSpPr>
        <p:sp>
          <p:nvSpPr>
            <p:cNvPr id="878597" name="Rectangle 1029"/>
            <p:cNvSpPr>
              <a:spLocks noChangeArrowheads="1"/>
            </p:cNvSpPr>
            <p:nvPr/>
          </p:nvSpPr>
          <p:spPr bwMode="auto">
            <a:xfrm>
              <a:off x="1312" y="1584"/>
              <a:ext cx="2720" cy="16"/>
            </a:xfrm>
            <a:prstGeom prst="rect">
              <a:avLst/>
            </a:prstGeom>
            <a:solidFill>
              <a:srgbClr val="0000FF"/>
            </a:solidFill>
            <a:ln w="9525">
              <a:noFill/>
              <a:miter lim="800000"/>
              <a:headEnd/>
              <a:tailEnd/>
            </a:ln>
          </p:spPr>
          <p:txBody>
            <a:bodyPr/>
            <a:lstStyle/>
            <a:p>
              <a:endParaRPr lang="en-US"/>
            </a:p>
          </p:txBody>
        </p:sp>
        <p:sp>
          <p:nvSpPr>
            <p:cNvPr id="878598" name="Freeform 1030"/>
            <p:cNvSpPr>
              <a:spLocks/>
            </p:cNvSpPr>
            <p:nvPr/>
          </p:nvSpPr>
          <p:spPr bwMode="auto">
            <a:xfrm>
              <a:off x="1264" y="1544"/>
              <a:ext cx="112" cy="96"/>
            </a:xfrm>
            <a:custGeom>
              <a:avLst/>
              <a:gdLst/>
              <a:ahLst/>
              <a:cxnLst>
                <a:cxn ang="0">
                  <a:pos x="0" y="48"/>
                </a:cxn>
                <a:cxn ang="0">
                  <a:pos x="112" y="0"/>
                </a:cxn>
                <a:cxn ang="0">
                  <a:pos x="64" y="48"/>
                </a:cxn>
                <a:cxn ang="0">
                  <a:pos x="112" y="96"/>
                </a:cxn>
                <a:cxn ang="0">
                  <a:pos x="0" y="48"/>
                </a:cxn>
              </a:cxnLst>
              <a:rect l="0" t="0" r="r" b="b"/>
              <a:pathLst>
                <a:path w="112" h="96">
                  <a:moveTo>
                    <a:pt x="0" y="48"/>
                  </a:moveTo>
                  <a:lnTo>
                    <a:pt x="112" y="0"/>
                  </a:lnTo>
                  <a:lnTo>
                    <a:pt x="64" y="48"/>
                  </a:lnTo>
                  <a:lnTo>
                    <a:pt x="112" y="96"/>
                  </a:lnTo>
                  <a:lnTo>
                    <a:pt x="0" y="48"/>
                  </a:lnTo>
                  <a:close/>
                </a:path>
              </a:pathLst>
            </a:custGeom>
            <a:solidFill>
              <a:srgbClr val="0000FF"/>
            </a:solidFill>
            <a:ln w="9525">
              <a:noFill/>
              <a:round/>
              <a:headEnd/>
              <a:tailEnd/>
            </a:ln>
          </p:spPr>
          <p:txBody>
            <a:bodyPr/>
            <a:lstStyle/>
            <a:p>
              <a:endParaRPr lang="en-US"/>
            </a:p>
          </p:txBody>
        </p:sp>
        <p:sp>
          <p:nvSpPr>
            <p:cNvPr id="878599" name="Rectangle 1031"/>
            <p:cNvSpPr>
              <a:spLocks noChangeArrowheads="1"/>
            </p:cNvSpPr>
            <p:nvPr/>
          </p:nvSpPr>
          <p:spPr bwMode="auto">
            <a:xfrm>
              <a:off x="1456" y="1256"/>
              <a:ext cx="40" cy="336"/>
            </a:xfrm>
            <a:prstGeom prst="rect">
              <a:avLst/>
            </a:prstGeom>
            <a:solidFill>
              <a:srgbClr val="FF0000"/>
            </a:solidFill>
            <a:ln w="9525">
              <a:noFill/>
              <a:miter lim="800000"/>
              <a:headEnd/>
              <a:tailEnd/>
            </a:ln>
          </p:spPr>
          <p:txBody>
            <a:bodyPr/>
            <a:lstStyle/>
            <a:p>
              <a:endParaRPr lang="en-US"/>
            </a:p>
          </p:txBody>
        </p:sp>
        <p:sp>
          <p:nvSpPr>
            <p:cNvPr id="878600" name="Freeform 1032"/>
            <p:cNvSpPr>
              <a:spLocks/>
            </p:cNvSpPr>
            <p:nvPr/>
          </p:nvSpPr>
          <p:spPr bwMode="auto">
            <a:xfrm>
              <a:off x="1400" y="1168"/>
              <a:ext cx="160" cy="176"/>
            </a:xfrm>
            <a:custGeom>
              <a:avLst/>
              <a:gdLst/>
              <a:ahLst/>
              <a:cxnLst>
                <a:cxn ang="0">
                  <a:pos x="80" y="0"/>
                </a:cxn>
                <a:cxn ang="0">
                  <a:pos x="0" y="176"/>
                </a:cxn>
                <a:cxn ang="0">
                  <a:pos x="80" y="96"/>
                </a:cxn>
                <a:cxn ang="0">
                  <a:pos x="160" y="176"/>
                </a:cxn>
                <a:cxn ang="0">
                  <a:pos x="80" y="0"/>
                </a:cxn>
              </a:cxnLst>
              <a:rect l="0" t="0" r="r" b="b"/>
              <a:pathLst>
                <a:path w="160" h="176">
                  <a:moveTo>
                    <a:pt x="80" y="0"/>
                  </a:moveTo>
                  <a:lnTo>
                    <a:pt x="0" y="176"/>
                  </a:lnTo>
                  <a:lnTo>
                    <a:pt x="80" y="96"/>
                  </a:lnTo>
                  <a:lnTo>
                    <a:pt x="160" y="176"/>
                  </a:lnTo>
                  <a:lnTo>
                    <a:pt x="80" y="0"/>
                  </a:lnTo>
                  <a:close/>
                </a:path>
              </a:pathLst>
            </a:custGeom>
            <a:solidFill>
              <a:srgbClr val="FF0000"/>
            </a:solidFill>
            <a:ln w="9525">
              <a:noFill/>
              <a:round/>
              <a:headEnd/>
              <a:tailEnd/>
            </a:ln>
          </p:spPr>
          <p:txBody>
            <a:bodyPr/>
            <a:lstStyle/>
            <a:p>
              <a:endParaRPr lang="en-US"/>
            </a:p>
          </p:txBody>
        </p:sp>
        <p:sp>
          <p:nvSpPr>
            <p:cNvPr id="878601" name="Freeform 1033"/>
            <p:cNvSpPr>
              <a:spLocks/>
            </p:cNvSpPr>
            <p:nvPr/>
          </p:nvSpPr>
          <p:spPr bwMode="auto">
            <a:xfrm>
              <a:off x="3032" y="1536"/>
              <a:ext cx="96" cy="88"/>
            </a:xfrm>
            <a:custGeom>
              <a:avLst/>
              <a:gdLst/>
              <a:ahLst/>
              <a:cxnLst>
                <a:cxn ang="0">
                  <a:pos x="96" y="40"/>
                </a:cxn>
                <a:cxn ang="0">
                  <a:pos x="80" y="72"/>
                </a:cxn>
                <a:cxn ang="0">
                  <a:pos x="48" y="88"/>
                </a:cxn>
                <a:cxn ang="0">
                  <a:pos x="48" y="88"/>
                </a:cxn>
                <a:cxn ang="0">
                  <a:pos x="16" y="72"/>
                </a:cxn>
                <a:cxn ang="0">
                  <a:pos x="0" y="40"/>
                </a:cxn>
                <a:cxn ang="0">
                  <a:pos x="0" y="40"/>
                </a:cxn>
                <a:cxn ang="0">
                  <a:pos x="16" y="8"/>
                </a:cxn>
                <a:cxn ang="0">
                  <a:pos x="48" y="0"/>
                </a:cxn>
                <a:cxn ang="0">
                  <a:pos x="48" y="0"/>
                </a:cxn>
                <a:cxn ang="0">
                  <a:pos x="80" y="8"/>
                </a:cxn>
                <a:cxn ang="0">
                  <a:pos x="96" y="40"/>
                </a:cxn>
              </a:cxnLst>
              <a:rect l="0" t="0" r="r" b="b"/>
              <a:pathLst>
                <a:path w="96" h="88">
                  <a:moveTo>
                    <a:pt x="96" y="40"/>
                  </a:moveTo>
                  <a:lnTo>
                    <a:pt x="80" y="72"/>
                  </a:lnTo>
                  <a:lnTo>
                    <a:pt x="48" y="88"/>
                  </a:lnTo>
                  <a:lnTo>
                    <a:pt x="48" y="88"/>
                  </a:lnTo>
                  <a:lnTo>
                    <a:pt x="16" y="72"/>
                  </a:lnTo>
                  <a:lnTo>
                    <a:pt x="0" y="40"/>
                  </a:lnTo>
                  <a:lnTo>
                    <a:pt x="0" y="40"/>
                  </a:lnTo>
                  <a:lnTo>
                    <a:pt x="16" y="8"/>
                  </a:lnTo>
                  <a:lnTo>
                    <a:pt x="48" y="0"/>
                  </a:lnTo>
                  <a:lnTo>
                    <a:pt x="48" y="0"/>
                  </a:lnTo>
                  <a:lnTo>
                    <a:pt x="80" y="8"/>
                  </a:lnTo>
                  <a:lnTo>
                    <a:pt x="96" y="40"/>
                  </a:lnTo>
                  <a:close/>
                </a:path>
              </a:pathLst>
            </a:custGeom>
            <a:solidFill>
              <a:srgbClr val="2222FF"/>
            </a:solidFill>
            <a:ln w="9525">
              <a:noFill/>
              <a:round/>
              <a:headEnd/>
              <a:tailEnd/>
            </a:ln>
          </p:spPr>
          <p:txBody>
            <a:bodyPr/>
            <a:lstStyle/>
            <a:p>
              <a:endParaRPr lang="en-US"/>
            </a:p>
          </p:txBody>
        </p:sp>
        <p:sp>
          <p:nvSpPr>
            <p:cNvPr id="878602" name="Line 1034"/>
            <p:cNvSpPr>
              <a:spLocks noChangeShapeType="1"/>
            </p:cNvSpPr>
            <p:nvPr/>
          </p:nvSpPr>
          <p:spPr bwMode="auto">
            <a:xfrm flipH="1">
              <a:off x="3112" y="1576"/>
              <a:ext cx="16" cy="32"/>
            </a:xfrm>
            <a:prstGeom prst="line">
              <a:avLst/>
            </a:prstGeom>
            <a:noFill/>
            <a:ln w="12700">
              <a:solidFill>
                <a:srgbClr val="2222FF"/>
              </a:solidFill>
              <a:round/>
              <a:headEnd/>
              <a:tailEnd/>
            </a:ln>
          </p:spPr>
          <p:txBody>
            <a:bodyPr/>
            <a:lstStyle/>
            <a:p>
              <a:endParaRPr lang="en-US"/>
            </a:p>
          </p:txBody>
        </p:sp>
        <p:sp>
          <p:nvSpPr>
            <p:cNvPr id="878603" name="Line 1035"/>
            <p:cNvSpPr>
              <a:spLocks noChangeShapeType="1"/>
            </p:cNvSpPr>
            <p:nvPr/>
          </p:nvSpPr>
          <p:spPr bwMode="auto">
            <a:xfrm>
              <a:off x="3112" y="1608"/>
              <a:ext cx="1" cy="1"/>
            </a:xfrm>
            <a:prstGeom prst="line">
              <a:avLst/>
            </a:prstGeom>
            <a:noFill/>
            <a:ln w="12700">
              <a:solidFill>
                <a:srgbClr val="2222FF"/>
              </a:solidFill>
              <a:round/>
              <a:headEnd/>
              <a:tailEnd/>
            </a:ln>
          </p:spPr>
          <p:txBody>
            <a:bodyPr/>
            <a:lstStyle/>
            <a:p>
              <a:endParaRPr lang="en-US"/>
            </a:p>
          </p:txBody>
        </p:sp>
        <p:sp>
          <p:nvSpPr>
            <p:cNvPr id="878604" name="Line 1036"/>
            <p:cNvSpPr>
              <a:spLocks noChangeShapeType="1"/>
            </p:cNvSpPr>
            <p:nvPr/>
          </p:nvSpPr>
          <p:spPr bwMode="auto">
            <a:xfrm flipH="1">
              <a:off x="3080" y="1608"/>
              <a:ext cx="32" cy="16"/>
            </a:xfrm>
            <a:prstGeom prst="line">
              <a:avLst/>
            </a:prstGeom>
            <a:noFill/>
            <a:ln w="12700">
              <a:solidFill>
                <a:srgbClr val="2222FF"/>
              </a:solidFill>
              <a:round/>
              <a:headEnd/>
              <a:tailEnd/>
            </a:ln>
          </p:spPr>
          <p:txBody>
            <a:bodyPr/>
            <a:lstStyle/>
            <a:p>
              <a:endParaRPr lang="en-US"/>
            </a:p>
          </p:txBody>
        </p:sp>
        <p:sp>
          <p:nvSpPr>
            <p:cNvPr id="878605" name="Line 1037"/>
            <p:cNvSpPr>
              <a:spLocks noChangeShapeType="1"/>
            </p:cNvSpPr>
            <p:nvPr/>
          </p:nvSpPr>
          <p:spPr bwMode="auto">
            <a:xfrm>
              <a:off x="3080" y="1624"/>
              <a:ext cx="1" cy="1"/>
            </a:xfrm>
            <a:prstGeom prst="line">
              <a:avLst/>
            </a:prstGeom>
            <a:noFill/>
            <a:ln w="12700">
              <a:solidFill>
                <a:srgbClr val="2222FF"/>
              </a:solidFill>
              <a:round/>
              <a:headEnd/>
              <a:tailEnd/>
            </a:ln>
          </p:spPr>
          <p:txBody>
            <a:bodyPr/>
            <a:lstStyle/>
            <a:p>
              <a:endParaRPr lang="en-US"/>
            </a:p>
          </p:txBody>
        </p:sp>
        <p:sp>
          <p:nvSpPr>
            <p:cNvPr id="878606" name="Line 1038"/>
            <p:cNvSpPr>
              <a:spLocks noChangeShapeType="1"/>
            </p:cNvSpPr>
            <p:nvPr/>
          </p:nvSpPr>
          <p:spPr bwMode="auto">
            <a:xfrm>
              <a:off x="3080" y="1624"/>
              <a:ext cx="1" cy="1"/>
            </a:xfrm>
            <a:prstGeom prst="line">
              <a:avLst/>
            </a:prstGeom>
            <a:noFill/>
            <a:ln w="12700">
              <a:solidFill>
                <a:srgbClr val="2222FF"/>
              </a:solidFill>
              <a:round/>
              <a:headEnd/>
              <a:tailEnd/>
            </a:ln>
          </p:spPr>
          <p:txBody>
            <a:bodyPr/>
            <a:lstStyle/>
            <a:p>
              <a:endParaRPr lang="en-US"/>
            </a:p>
          </p:txBody>
        </p:sp>
        <p:sp>
          <p:nvSpPr>
            <p:cNvPr id="878607" name="Line 1039"/>
            <p:cNvSpPr>
              <a:spLocks noChangeShapeType="1"/>
            </p:cNvSpPr>
            <p:nvPr/>
          </p:nvSpPr>
          <p:spPr bwMode="auto">
            <a:xfrm>
              <a:off x="3080" y="1624"/>
              <a:ext cx="1" cy="1"/>
            </a:xfrm>
            <a:prstGeom prst="line">
              <a:avLst/>
            </a:prstGeom>
            <a:noFill/>
            <a:ln w="12700">
              <a:solidFill>
                <a:srgbClr val="2222FF"/>
              </a:solidFill>
              <a:round/>
              <a:headEnd/>
              <a:tailEnd/>
            </a:ln>
          </p:spPr>
          <p:txBody>
            <a:bodyPr/>
            <a:lstStyle/>
            <a:p>
              <a:endParaRPr lang="en-US"/>
            </a:p>
          </p:txBody>
        </p:sp>
        <p:sp>
          <p:nvSpPr>
            <p:cNvPr id="878608" name="Line 1040"/>
            <p:cNvSpPr>
              <a:spLocks noChangeShapeType="1"/>
            </p:cNvSpPr>
            <p:nvPr/>
          </p:nvSpPr>
          <p:spPr bwMode="auto">
            <a:xfrm flipH="1" flipV="1">
              <a:off x="3048" y="1608"/>
              <a:ext cx="32" cy="16"/>
            </a:xfrm>
            <a:prstGeom prst="line">
              <a:avLst/>
            </a:prstGeom>
            <a:noFill/>
            <a:ln w="12700">
              <a:solidFill>
                <a:srgbClr val="2222FF"/>
              </a:solidFill>
              <a:round/>
              <a:headEnd/>
              <a:tailEnd/>
            </a:ln>
          </p:spPr>
          <p:txBody>
            <a:bodyPr/>
            <a:lstStyle/>
            <a:p>
              <a:endParaRPr lang="en-US"/>
            </a:p>
          </p:txBody>
        </p:sp>
        <p:sp>
          <p:nvSpPr>
            <p:cNvPr id="878609" name="Line 1041"/>
            <p:cNvSpPr>
              <a:spLocks noChangeShapeType="1"/>
            </p:cNvSpPr>
            <p:nvPr/>
          </p:nvSpPr>
          <p:spPr bwMode="auto">
            <a:xfrm>
              <a:off x="3048" y="1608"/>
              <a:ext cx="1" cy="1"/>
            </a:xfrm>
            <a:prstGeom prst="line">
              <a:avLst/>
            </a:prstGeom>
            <a:noFill/>
            <a:ln w="12700">
              <a:solidFill>
                <a:srgbClr val="2222FF"/>
              </a:solidFill>
              <a:round/>
              <a:headEnd/>
              <a:tailEnd/>
            </a:ln>
          </p:spPr>
          <p:txBody>
            <a:bodyPr/>
            <a:lstStyle/>
            <a:p>
              <a:endParaRPr lang="en-US"/>
            </a:p>
          </p:txBody>
        </p:sp>
        <p:sp>
          <p:nvSpPr>
            <p:cNvPr id="878610" name="Line 1042"/>
            <p:cNvSpPr>
              <a:spLocks noChangeShapeType="1"/>
            </p:cNvSpPr>
            <p:nvPr/>
          </p:nvSpPr>
          <p:spPr bwMode="auto">
            <a:xfrm flipH="1" flipV="1">
              <a:off x="3032" y="1576"/>
              <a:ext cx="16" cy="32"/>
            </a:xfrm>
            <a:prstGeom prst="line">
              <a:avLst/>
            </a:prstGeom>
            <a:noFill/>
            <a:ln w="12700">
              <a:solidFill>
                <a:srgbClr val="2222FF"/>
              </a:solidFill>
              <a:round/>
              <a:headEnd/>
              <a:tailEnd/>
            </a:ln>
          </p:spPr>
          <p:txBody>
            <a:bodyPr/>
            <a:lstStyle/>
            <a:p>
              <a:endParaRPr lang="en-US"/>
            </a:p>
          </p:txBody>
        </p:sp>
        <p:sp>
          <p:nvSpPr>
            <p:cNvPr id="878611" name="Line 1043"/>
            <p:cNvSpPr>
              <a:spLocks noChangeShapeType="1"/>
            </p:cNvSpPr>
            <p:nvPr/>
          </p:nvSpPr>
          <p:spPr bwMode="auto">
            <a:xfrm>
              <a:off x="3032" y="1576"/>
              <a:ext cx="1" cy="1"/>
            </a:xfrm>
            <a:prstGeom prst="line">
              <a:avLst/>
            </a:prstGeom>
            <a:noFill/>
            <a:ln w="12700">
              <a:solidFill>
                <a:srgbClr val="2222FF"/>
              </a:solidFill>
              <a:round/>
              <a:headEnd/>
              <a:tailEnd/>
            </a:ln>
          </p:spPr>
          <p:txBody>
            <a:bodyPr/>
            <a:lstStyle/>
            <a:p>
              <a:endParaRPr lang="en-US"/>
            </a:p>
          </p:txBody>
        </p:sp>
        <p:sp>
          <p:nvSpPr>
            <p:cNvPr id="878612" name="Line 1044"/>
            <p:cNvSpPr>
              <a:spLocks noChangeShapeType="1"/>
            </p:cNvSpPr>
            <p:nvPr/>
          </p:nvSpPr>
          <p:spPr bwMode="auto">
            <a:xfrm>
              <a:off x="3032" y="1576"/>
              <a:ext cx="1" cy="1"/>
            </a:xfrm>
            <a:prstGeom prst="line">
              <a:avLst/>
            </a:prstGeom>
            <a:noFill/>
            <a:ln w="12700">
              <a:solidFill>
                <a:srgbClr val="2222FF"/>
              </a:solidFill>
              <a:round/>
              <a:headEnd/>
              <a:tailEnd/>
            </a:ln>
          </p:spPr>
          <p:txBody>
            <a:bodyPr/>
            <a:lstStyle/>
            <a:p>
              <a:endParaRPr lang="en-US"/>
            </a:p>
          </p:txBody>
        </p:sp>
        <p:sp>
          <p:nvSpPr>
            <p:cNvPr id="878613" name="Line 1045"/>
            <p:cNvSpPr>
              <a:spLocks noChangeShapeType="1"/>
            </p:cNvSpPr>
            <p:nvPr/>
          </p:nvSpPr>
          <p:spPr bwMode="auto">
            <a:xfrm>
              <a:off x="3032" y="1576"/>
              <a:ext cx="1" cy="1"/>
            </a:xfrm>
            <a:prstGeom prst="line">
              <a:avLst/>
            </a:prstGeom>
            <a:noFill/>
            <a:ln w="12700">
              <a:solidFill>
                <a:srgbClr val="2222FF"/>
              </a:solidFill>
              <a:round/>
              <a:headEnd/>
              <a:tailEnd/>
            </a:ln>
          </p:spPr>
          <p:txBody>
            <a:bodyPr/>
            <a:lstStyle/>
            <a:p>
              <a:endParaRPr lang="en-US"/>
            </a:p>
          </p:txBody>
        </p:sp>
        <p:sp>
          <p:nvSpPr>
            <p:cNvPr id="878614" name="Line 1046"/>
            <p:cNvSpPr>
              <a:spLocks noChangeShapeType="1"/>
            </p:cNvSpPr>
            <p:nvPr/>
          </p:nvSpPr>
          <p:spPr bwMode="auto">
            <a:xfrm flipV="1">
              <a:off x="3032" y="1544"/>
              <a:ext cx="16" cy="32"/>
            </a:xfrm>
            <a:prstGeom prst="line">
              <a:avLst/>
            </a:prstGeom>
            <a:noFill/>
            <a:ln w="12700">
              <a:solidFill>
                <a:srgbClr val="2222FF"/>
              </a:solidFill>
              <a:round/>
              <a:headEnd/>
              <a:tailEnd/>
            </a:ln>
          </p:spPr>
          <p:txBody>
            <a:bodyPr/>
            <a:lstStyle/>
            <a:p>
              <a:endParaRPr lang="en-US"/>
            </a:p>
          </p:txBody>
        </p:sp>
        <p:sp>
          <p:nvSpPr>
            <p:cNvPr id="878615" name="Line 1047"/>
            <p:cNvSpPr>
              <a:spLocks noChangeShapeType="1"/>
            </p:cNvSpPr>
            <p:nvPr/>
          </p:nvSpPr>
          <p:spPr bwMode="auto">
            <a:xfrm>
              <a:off x="3048" y="1544"/>
              <a:ext cx="1" cy="1"/>
            </a:xfrm>
            <a:prstGeom prst="line">
              <a:avLst/>
            </a:prstGeom>
            <a:noFill/>
            <a:ln w="12700">
              <a:solidFill>
                <a:srgbClr val="2222FF"/>
              </a:solidFill>
              <a:round/>
              <a:headEnd/>
              <a:tailEnd/>
            </a:ln>
          </p:spPr>
          <p:txBody>
            <a:bodyPr/>
            <a:lstStyle/>
            <a:p>
              <a:endParaRPr lang="en-US"/>
            </a:p>
          </p:txBody>
        </p:sp>
        <p:sp>
          <p:nvSpPr>
            <p:cNvPr id="878616" name="Line 1048"/>
            <p:cNvSpPr>
              <a:spLocks noChangeShapeType="1"/>
            </p:cNvSpPr>
            <p:nvPr/>
          </p:nvSpPr>
          <p:spPr bwMode="auto">
            <a:xfrm flipV="1">
              <a:off x="3048" y="1536"/>
              <a:ext cx="32" cy="8"/>
            </a:xfrm>
            <a:prstGeom prst="line">
              <a:avLst/>
            </a:prstGeom>
            <a:noFill/>
            <a:ln w="12700">
              <a:solidFill>
                <a:srgbClr val="2222FF"/>
              </a:solidFill>
              <a:round/>
              <a:headEnd/>
              <a:tailEnd/>
            </a:ln>
          </p:spPr>
          <p:txBody>
            <a:bodyPr/>
            <a:lstStyle/>
            <a:p>
              <a:endParaRPr lang="en-US"/>
            </a:p>
          </p:txBody>
        </p:sp>
        <p:sp>
          <p:nvSpPr>
            <p:cNvPr id="878617" name="Line 1049"/>
            <p:cNvSpPr>
              <a:spLocks noChangeShapeType="1"/>
            </p:cNvSpPr>
            <p:nvPr/>
          </p:nvSpPr>
          <p:spPr bwMode="auto">
            <a:xfrm>
              <a:off x="3080" y="1536"/>
              <a:ext cx="1" cy="1"/>
            </a:xfrm>
            <a:prstGeom prst="line">
              <a:avLst/>
            </a:prstGeom>
            <a:noFill/>
            <a:ln w="12700">
              <a:solidFill>
                <a:srgbClr val="2222FF"/>
              </a:solidFill>
              <a:round/>
              <a:headEnd/>
              <a:tailEnd/>
            </a:ln>
          </p:spPr>
          <p:txBody>
            <a:bodyPr/>
            <a:lstStyle/>
            <a:p>
              <a:endParaRPr lang="en-US"/>
            </a:p>
          </p:txBody>
        </p:sp>
        <p:sp>
          <p:nvSpPr>
            <p:cNvPr id="878618" name="Line 1050"/>
            <p:cNvSpPr>
              <a:spLocks noChangeShapeType="1"/>
            </p:cNvSpPr>
            <p:nvPr/>
          </p:nvSpPr>
          <p:spPr bwMode="auto">
            <a:xfrm>
              <a:off x="3080" y="1536"/>
              <a:ext cx="1" cy="1"/>
            </a:xfrm>
            <a:prstGeom prst="line">
              <a:avLst/>
            </a:prstGeom>
            <a:noFill/>
            <a:ln w="12700">
              <a:solidFill>
                <a:srgbClr val="2222FF"/>
              </a:solidFill>
              <a:round/>
              <a:headEnd/>
              <a:tailEnd/>
            </a:ln>
          </p:spPr>
          <p:txBody>
            <a:bodyPr/>
            <a:lstStyle/>
            <a:p>
              <a:endParaRPr lang="en-US"/>
            </a:p>
          </p:txBody>
        </p:sp>
        <p:sp>
          <p:nvSpPr>
            <p:cNvPr id="878619" name="Line 1051"/>
            <p:cNvSpPr>
              <a:spLocks noChangeShapeType="1"/>
            </p:cNvSpPr>
            <p:nvPr/>
          </p:nvSpPr>
          <p:spPr bwMode="auto">
            <a:xfrm>
              <a:off x="3080" y="1536"/>
              <a:ext cx="1" cy="1"/>
            </a:xfrm>
            <a:prstGeom prst="line">
              <a:avLst/>
            </a:prstGeom>
            <a:noFill/>
            <a:ln w="12700">
              <a:solidFill>
                <a:srgbClr val="2222FF"/>
              </a:solidFill>
              <a:round/>
              <a:headEnd/>
              <a:tailEnd/>
            </a:ln>
          </p:spPr>
          <p:txBody>
            <a:bodyPr/>
            <a:lstStyle/>
            <a:p>
              <a:endParaRPr lang="en-US"/>
            </a:p>
          </p:txBody>
        </p:sp>
        <p:sp>
          <p:nvSpPr>
            <p:cNvPr id="878620" name="Line 1052"/>
            <p:cNvSpPr>
              <a:spLocks noChangeShapeType="1"/>
            </p:cNvSpPr>
            <p:nvPr/>
          </p:nvSpPr>
          <p:spPr bwMode="auto">
            <a:xfrm>
              <a:off x="3080" y="1536"/>
              <a:ext cx="32" cy="8"/>
            </a:xfrm>
            <a:prstGeom prst="line">
              <a:avLst/>
            </a:prstGeom>
            <a:noFill/>
            <a:ln w="12700">
              <a:solidFill>
                <a:srgbClr val="2222FF"/>
              </a:solidFill>
              <a:round/>
              <a:headEnd/>
              <a:tailEnd/>
            </a:ln>
          </p:spPr>
          <p:txBody>
            <a:bodyPr/>
            <a:lstStyle/>
            <a:p>
              <a:endParaRPr lang="en-US"/>
            </a:p>
          </p:txBody>
        </p:sp>
        <p:sp>
          <p:nvSpPr>
            <p:cNvPr id="878621" name="Line 1053"/>
            <p:cNvSpPr>
              <a:spLocks noChangeShapeType="1"/>
            </p:cNvSpPr>
            <p:nvPr/>
          </p:nvSpPr>
          <p:spPr bwMode="auto">
            <a:xfrm>
              <a:off x="3112" y="1544"/>
              <a:ext cx="1" cy="1"/>
            </a:xfrm>
            <a:prstGeom prst="line">
              <a:avLst/>
            </a:prstGeom>
            <a:noFill/>
            <a:ln w="12700">
              <a:solidFill>
                <a:srgbClr val="2222FF"/>
              </a:solidFill>
              <a:round/>
              <a:headEnd/>
              <a:tailEnd/>
            </a:ln>
          </p:spPr>
          <p:txBody>
            <a:bodyPr/>
            <a:lstStyle/>
            <a:p>
              <a:endParaRPr lang="en-US"/>
            </a:p>
          </p:txBody>
        </p:sp>
        <p:sp>
          <p:nvSpPr>
            <p:cNvPr id="878622" name="Line 1054"/>
            <p:cNvSpPr>
              <a:spLocks noChangeShapeType="1"/>
            </p:cNvSpPr>
            <p:nvPr/>
          </p:nvSpPr>
          <p:spPr bwMode="auto">
            <a:xfrm>
              <a:off x="3112" y="1544"/>
              <a:ext cx="16" cy="32"/>
            </a:xfrm>
            <a:prstGeom prst="line">
              <a:avLst/>
            </a:prstGeom>
            <a:noFill/>
            <a:ln w="12700">
              <a:solidFill>
                <a:srgbClr val="2222FF"/>
              </a:solidFill>
              <a:round/>
              <a:headEnd/>
              <a:tailEnd/>
            </a:ln>
          </p:spPr>
          <p:txBody>
            <a:bodyPr/>
            <a:lstStyle/>
            <a:p>
              <a:endParaRPr lang="en-US"/>
            </a:p>
          </p:txBody>
        </p:sp>
        <p:sp>
          <p:nvSpPr>
            <p:cNvPr id="878623" name="Line 1055"/>
            <p:cNvSpPr>
              <a:spLocks noChangeShapeType="1"/>
            </p:cNvSpPr>
            <p:nvPr/>
          </p:nvSpPr>
          <p:spPr bwMode="auto">
            <a:xfrm>
              <a:off x="3128" y="1576"/>
              <a:ext cx="1" cy="1"/>
            </a:xfrm>
            <a:prstGeom prst="line">
              <a:avLst/>
            </a:prstGeom>
            <a:noFill/>
            <a:ln w="12700">
              <a:solidFill>
                <a:srgbClr val="2222FF"/>
              </a:solidFill>
              <a:round/>
              <a:headEnd/>
              <a:tailEnd/>
            </a:ln>
          </p:spPr>
          <p:txBody>
            <a:bodyPr/>
            <a:lstStyle/>
            <a:p>
              <a:endParaRPr lang="en-US"/>
            </a:p>
          </p:txBody>
        </p:sp>
        <p:sp>
          <p:nvSpPr>
            <p:cNvPr id="878624" name="Freeform 1056"/>
            <p:cNvSpPr>
              <a:spLocks/>
            </p:cNvSpPr>
            <p:nvPr/>
          </p:nvSpPr>
          <p:spPr bwMode="auto">
            <a:xfrm>
              <a:off x="3992" y="1576"/>
              <a:ext cx="56" cy="56"/>
            </a:xfrm>
            <a:custGeom>
              <a:avLst/>
              <a:gdLst/>
              <a:ahLst/>
              <a:cxnLst>
                <a:cxn ang="0">
                  <a:pos x="56" y="32"/>
                </a:cxn>
                <a:cxn ang="0">
                  <a:pos x="48" y="48"/>
                </a:cxn>
                <a:cxn ang="0">
                  <a:pos x="24" y="56"/>
                </a:cxn>
                <a:cxn ang="0">
                  <a:pos x="24" y="56"/>
                </a:cxn>
                <a:cxn ang="0">
                  <a:pos x="8" y="48"/>
                </a:cxn>
                <a:cxn ang="0">
                  <a:pos x="0" y="32"/>
                </a:cxn>
                <a:cxn ang="0">
                  <a:pos x="0" y="32"/>
                </a:cxn>
                <a:cxn ang="0">
                  <a:pos x="8" y="8"/>
                </a:cxn>
                <a:cxn ang="0">
                  <a:pos x="24" y="0"/>
                </a:cxn>
                <a:cxn ang="0">
                  <a:pos x="24" y="0"/>
                </a:cxn>
                <a:cxn ang="0">
                  <a:pos x="48" y="8"/>
                </a:cxn>
                <a:cxn ang="0">
                  <a:pos x="56" y="32"/>
                </a:cxn>
              </a:cxnLst>
              <a:rect l="0" t="0" r="r" b="b"/>
              <a:pathLst>
                <a:path w="56" h="56">
                  <a:moveTo>
                    <a:pt x="56" y="32"/>
                  </a:moveTo>
                  <a:lnTo>
                    <a:pt x="48" y="48"/>
                  </a:lnTo>
                  <a:lnTo>
                    <a:pt x="24" y="56"/>
                  </a:lnTo>
                  <a:lnTo>
                    <a:pt x="24" y="56"/>
                  </a:lnTo>
                  <a:lnTo>
                    <a:pt x="8" y="48"/>
                  </a:lnTo>
                  <a:lnTo>
                    <a:pt x="0" y="32"/>
                  </a:lnTo>
                  <a:lnTo>
                    <a:pt x="0" y="32"/>
                  </a:lnTo>
                  <a:lnTo>
                    <a:pt x="8" y="8"/>
                  </a:lnTo>
                  <a:lnTo>
                    <a:pt x="24" y="0"/>
                  </a:lnTo>
                  <a:lnTo>
                    <a:pt x="24" y="0"/>
                  </a:lnTo>
                  <a:lnTo>
                    <a:pt x="48" y="8"/>
                  </a:lnTo>
                  <a:lnTo>
                    <a:pt x="56" y="32"/>
                  </a:lnTo>
                  <a:close/>
                </a:path>
              </a:pathLst>
            </a:custGeom>
            <a:solidFill>
              <a:srgbClr val="000000"/>
            </a:solidFill>
            <a:ln w="9525">
              <a:noFill/>
              <a:round/>
              <a:headEnd/>
              <a:tailEnd/>
            </a:ln>
          </p:spPr>
          <p:txBody>
            <a:bodyPr/>
            <a:lstStyle/>
            <a:p>
              <a:endParaRPr lang="en-US"/>
            </a:p>
          </p:txBody>
        </p:sp>
        <p:sp>
          <p:nvSpPr>
            <p:cNvPr id="878625" name="Line 1057"/>
            <p:cNvSpPr>
              <a:spLocks noChangeShapeType="1"/>
            </p:cNvSpPr>
            <p:nvPr/>
          </p:nvSpPr>
          <p:spPr bwMode="auto">
            <a:xfrm flipH="1">
              <a:off x="4040" y="1608"/>
              <a:ext cx="8" cy="16"/>
            </a:xfrm>
            <a:prstGeom prst="line">
              <a:avLst/>
            </a:prstGeom>
            <a:noFill/>
            <a:ln w="12700">
              <a:solidFill>
                <a:srgbClr val="000000"/>
              </a:solidFill>
              <a:round/>
              <a:headEnd/>
              <a:tailEnd/>
            </a:ln>
          </p:spPr>
          <p:txBody>
            <a:bodyPr/>
            <a:lstStyle/>
            <a:p>
              <a:endParaRPr lang="en-US"/>
            </a:p>
          </p:txBody>
        </p:sp>
        <p:sp>
          <p:nvSpPr>
            <p:cNvPr id="878626" name="Line 1058"/>
            <p:cNvSpPr>
              <a:spLocks noChangeShapeType="1"/>
            </p:cNvSpPr>
            <p:nvPr/>
          </p:nvSpPr>
          <p:spPr bwMode="auto">
            <a:xfrm>
              <a:off x="4040" y="1624"/>
              <a:ext cx="1" cy="1"/>
            </a:xfrm>
            <a:prstGeom prst="line">
              <a:avLst/>
            </a:prstGeom>
            <a:noFill/>
            <a:ln w="12700">
              <a:solidFill>
                <a:srgbClr val="000000"/>
              </a:solidFill>
              <a:round/>
              <a:headEnd/>
              <a:tailEnd/>
            </a:ln>
          </p:spPr>
          <p:txBody>
            <a:bodyPr/>
            <a:lstStyle/>
            <a:p>
              <a:endParaRPr lang="en-US"/>
            </a:p>
          </p:txBody>
        </p:sp>
        <p:sp>
          <p:nvSpPr>
            <p:cNvPr id="878627" name="Line 1059"/>
            <p:cNvSpPr>
              <a:spLocks noChangeShapeType="1"/>
            </p:cNvSpPr>
            <p:nvPr/>
          </p:nvSpPr>
          <p:spPr bwMode="auto">
            <a:xfrm flipH="1">
              <a:off x="4016" y="1624"/>
              <a:ext cx="24" cy="8"/>
            </a:xfrm>
            <a:prstGeom prst="line">
              <a:avLst/>
            </a:prstGeom>
            <a:noFill/>
            <a:ln w="12700">
              <a:solidFill>
                <a:srgbClr val="000000"/>
              </a:solidFill>
              <a:round/>
              <a:headEnd/>
              <a:tailEnd/>
            </a:ln>
          </p:spPr>
          <p:txBody>
            <a:bodyPr/>
            <a:lstStyle/>
            <a:p>
              <a:endParaRPr lang="en-US"/>
            </a:p>
          </p:txBody>
        </p:sp>
        <p:sp>
          <p:nvSpPr>
            <p:cNvPr id="878628" name="Line 1060"/>
            <p:cNvSpPr>
              <a:spLocks noChangeShapeType="1"/>
            </p:cNvSpPr>
            <p:nvPr/>
          </p:nvSpPr>
          <p:spPr bwMode="auto">
            <a:xfrm>
              <a:off x="4016" y="1632"/>
              <a:ext cx="1" cy="1"/>
            </a:xfrm>
            <a:prstGeom prst="line">
              <a:avLst/>
            </a:prstGeom>
            <a:noFill/>
            <a:ln w="12700">
              <a:solidFill>
                <a:srgbClr val="000000"/>
              </a:solidFill>
              <a:round/>
              <a:headEnd/>
              <a:tailEnd/>
            </a:ln>
          </p:spPr>
          <p:txBody>
            <a:bodyPr/>
            <a:lstStyle/>
            <a:p>
              <a:endParaRPr lang="en-US"/>
            </a:p>
          </p:txBody>
        </p:sp>
        <p:sp>
          <p:nvSpPr>
            <p:cNvPr id="878629" name="Line 1061"/>
            <p:cNvSpPr>
              <a:spLocks noChangeShapeType="1"/>
            </p:cNvSpPr>
            <p:nvPr/>
          </p:nvSpPr>
          <p:spPr bwMode="auto">
            <a:xfrm>
              <a:off x="4016" y="1632"/>
              <a:ext cx="1" cy="1"/>
            </a:xfrm>
            <a:prstGeom prst="line">
              <a:avLst/>
            </a:prstGeom>
            <a:noFill/>
            <a:ln w="12700">
              <a:solidFill>
                <a:srgbClr val="000000"/>
              </a:solidFill>
              <a:round/>
              <a:headEnd/>
              <a:tailEnd/>
            </a:ln>
          </p:spPr>
          <p:txBody>
            <a:bodyPr/>
            <a:lstStyle/>
            <a:p>
              <a:endParaRPr lang="en-US"/>
            </a:p>
          </p:txBody>
        </p:sp>
        <p:sp>
          <p:nvSpPr>
            <p:cNvPr id="878630" name="Line 1062"/>
            <p:cNvSpPr>
              <a:spLocks noChangeShapeType="1"/>
            </p:cNvSpPr>
            <p:nvPr/>
          </p:nvSpPr>
          <p:spPr bwMode="auto">
            <a:xfrm>
              <a:off x="4016" y="1632"/>
              <a:ext cx="1" cy="1"/>
            </a:xfrm>
            <a:prstGeom prst="line">
              <a:avLst/>
            </a:prstGeom>
            <a:noFill/>
            <a:ln w="12700">
              <a:solidFill>
                <a:srgbClr val="000000"/>
              </a:solidFill>
              <a:round/>
              <a:headEnd/>
              <a:tailEnd/>
            </a:ln>
          </p:spPr>
          <p:txBody>
            <a:bodyPr/>
            <a:lstStyle/>
            <a:p>
              <a:endParaRPr lang="en-US"/>
            </a:p>
          </p:txBody>
        </p:sp>
        <p:sp>
          <p:nvSpPr>
            <p:cNvPr id="878631" name="Line 1063"/>
            <p:cNvSpPr>
              <a:spLocks noChangeShapeType="1"/>
            </p:cNvSpPr>
            <p:nvPr/>
          </p:nvSpPr>
          <p:spPr bwMode="auto">
            <a:xfrm flipH="1" flipV="1">
              <a:off x="4000" y="1624"/>
              <a:ext cx="16" cy="8"/>
            </a:xfrm>
            <a:prstGeom prst="line">
              <a:avLst/>
            </a:prstGeom>
            <a:noFill/>
            <a:ln w="12700">
              <a:solidFill>
                <a:srgbClr val="000000"/>
              </a:solidFill>
              <a:round/>
              <a:headEnd/>
              <a:tailEnd/>
            </a:ln>
          </p:spPr>
          <p:txBody>
            <a:bodyPr/>
            <a:lstStyle/>
            <a:p>
              <a:endParaRPr lang="en-US"/>
            </a:p>
          </p:txBody>
        </p:sp>
        <p:sp>
          <p:nvSpPr>
            <p:cNvPr id="878632" name="Line 1064"/>
            <p:cNvSpPr>
              <a:spLocks noChangeShapeType="1"/>
            </p:cNvSpPr>
            <p:nvPr/>
          </p:nvSpPr>
          <p:spPr bwMode="auto">
            <a:xfrm>
              <a:off x="4000" y="1624"/>
              <a:ext cx="1" cy="1"/>
            </a:xfrm>
            <a:prstGeom prst="line">
              <a:avLst/>
            </a:prstGeom>
            <a:noFill/>
            <a:ln w="12700">
              <a:solidFill>
                <a:srgbClr val="000000"/>
              </a:solidFill>
              <a:round/>
              <a:headEnd/>
              <a:tailEnd/>
            </a:ln>
          </p:spPr>
          <p:txBody>
            <a:bodyPr/>
            <a:lstStyle/>
            <a:p>
              <a:endParaRPr lang="en-US"/>
            </a:p>
          </p:txBody>
        </p:sp>
        <p:sp>
          <p:nvSpPr>
            <p:cNvPr id="878633" name="Line 1065"/>
            <p:cNvSpPr>
              <a:spLocks noChangeShapeType="1"/>
            </p:cNvSpPr>
            <p:nvPr/>
          </p:nvSpPr>
          <p:spPr bwMode="auto">
            <a:xfrm flipH="1" flipV="1">
              <a:off x="3992" y="1608"/>
              <a:ext cx="8" cy="16"/>
            </a:xfrm>
            <a:prstGeom prst="line">
              <a:avLst/>
            </a:prstGeom>
            <a:noFill/>
            <a:ln w="12700">
              <a:solidFill>
                <a:srgbClr val="000000"/>
              </a:solidFill>
              <a:round/>
              <a:headEnd/>
              <a:tailEnd/>
            </a:ln>
          </p:spPr>
          <p:txBody>
            <a:bodyPr/>
            <a:lstStyle/>
            <a:p>
              <a:endParaRPr lang="en-US"/>
            </a:p>
          </p:txBody>
        </p:sp>
        <p:sp>
          <p:nvSpPr>
            <p:cNvPr id="878634" name="Line 1066"/>
            <p:cNvSpPr>
              <a:spLocks noChangeShapeType="1"/>
            </p:cNvSpPr>
            <p:nvPr/>
          </p:nvSpPr>
          <p:spPr bwMode="auto">
            <a:xfrm>
              <a:off x="3992" y="1608"/>
              <a:ext cx="1" cy="1"/>
            </a:xfrm>
            <a:prstGeom prst="line">
              <a:avLst/>
            </a:prstGeom>
            <a:noFill/>
            <a:ln w="12700">
              <a:solidFill>
                <a:srgbClr val="000000"/>
              </a:solidFill>
              <a:round/>
              <a:headEnd/>
              <a:tailEnd/>
            </a:ln>
          </p:spPr>
          <p:txBody>
            <a:bodyPr/>
            <a:lstStyle/>
            <a:p>
              <a:endParaRPr lang="en-US"/>
            </a:p>
          </p:txBody>
        </p:sp>
        <p:sp>
          <p:nvSpPr>
            <p:cNvPr id="878635" name="Line 1067"/>
            <p:cNvSpPr>
              <a:spLocks noChangeShapeType="1"/>
            </p:cNvSpPr>
            <p:nvPr/>
          </p:nvSpPr>
          <p:spPr bwMode="auto">
            <a:xfrm>
              <a:off x="3992" y="1608"/>
              <a:ext cx="1" cy="1"/>
            </a:xfrm>
            <a:prstGeom prst="line">
              <a:avLst/>
            </a:prstGeom>
            <a:noFill/>
            <a:ln w="12700">
              <a:solidFill>
                <a:srgbClr val="000000"/>
              </a:solidFill>
              <a:round/>
              <a:headEnd/>
              <a:tailEnd/>
            </a:ln>
          </p:spPr>
          <p:txBody>
            <a:bodyPr/>
            <a:lstStyle/>
            <a:p>
              <a:endParaRPr lang="en-US"/>
            </a:p>
          </p:txBody>
        </p:sp>
        <p:sp>
          <p:nvSpPr>
            <p:cNvPr id="878636" name="Line 1068"/>
            <p:cNvSpPr>
              <a:spLocks noChangeShapeType="1"/>
            </p:cNvSpPr>
            <p:nvPr/>
          </p:nvSpPr>
          <p:spPr bwMode="auto">
            <a:xfrm>
              <a:off x="3992" y="1608"/>
              <a:ext cx="1" cy="1"/>
            </a:xfrm>
            <a:prstGeom prst="line">
              <a:avLst/>
            </a:prstGeom>
            <a:noFill/>
            <a:ln w="12700">
              <a:solidFill>
                <a:srgbClr val="000000"/>
              </a:solidFill>
              <a:round/>
              <a:headEnd/>
              <a:tailEnd/>
            </a:ln>
          </p:spPr>
          <p:txBody>
            <a:bodyPr/>
            <a:lstStyle/>
            <a:p>
              <a:endParaRPr lang="en-US"/>
            </a:p>
          </p:txBody>
        </p:sp>
        <p:sp>
          <p:nvSpPr>
            <p:cNvPr id="878637" name="Line 1069"/>
            <p:cNvSpPr>
              <a:spLocks noChangeShapeType="1"/>
            </p:cNvSpPr>
            <p:nvPr/>
          </p:nvSpPr>
          <p:spPr bwMode="auto">
            <a:xfrm flipV="1">
              <a:off x="3992" y="1584"/>
              <a:ext cx="8" cy="24"/>
            </a:xfrm>
            <a:prstGeom prst="line">
              <a:avLst/>
            </a:prstGeom>
            <a:noFill/>
            <a:ln w="12700">
              <a:solidFill>
                <a:srgbClr val="000000"/>
              </a:solidFill>
              <a:round/>
              <a:headEnd/>
              <a:tailEnd/>
            </a:ln>
          </p:spPr>
          <p:txBody>
            <a:bodyPr/>
            <a:lstStyle/>
            <a:p>
              <a:endParaRPr lang="en-US"/>
            </a:p>
          </p:txBody>
        </p:sp>
        <p:sp>
          <p:nvSpPr>
            <p:cNvPr id="878638" name="Line 1070"/>
            <p:cNvSpPr>
              <a:spLocks noChangeShapeType="1"/>
            </p:cNvSpPr>
            <p:nvPr/>
          </p:nvSpPr>
          <p:spPr bwMode="auto">
            <a:xfrm>
              <a:off x="4000" y="1584"/>
              <a:ext cx="1" cy="1"/>
            </a:xfrm>
            <a:prstGeom prst="line">
              <a:avLst/>
            </a:prstGeom>
            <a:noFill/>
            <a:ln w="12700">
              <a:solidFill>
                <a:srgbClr val="000000"/>
              </a:solidFill>
              <a:round/>
              <a:headEnd/>
              <a:tailEnd/>
            </a:ln>
          </p:spPr>
          <p:txBody>
            <a:bodyPr/>
            <a:lstStyle/>
            <a:p>
              <a:endParaRPr lang="en-US"/>
            </a:p>
          </p:txBody>
        </p:sp>
        <p:sp>
          <p:nvSpPr>
            <p:cNvPr id="878639" name="Line 1071"/>
            <p:cNvSpPr>
              <a:spLocks noChangeShapeType="1"/>
            </p:cNvSpPr>
            <p:nvPr/>
          </p:nvSpPr>
          <p:spPr bwMode="auto">
            <a:xfrm flipV="1">
              <a:off x="4000" y="1576"/>
              <a:ext cx="16" cy="8"/>
            </a:xfrm>
            <a:prstGeom prst="line">
              <a:avLst/>
            </a:prstGeom>
            <a:noFill/>
            <a:ln w="12700">
              <a:solidFill>
                <a:srgbClr val="000000"/>
              </a:solidFill>
              <a:round/>
              <a:headEnd/>
              <a:tailEnd/>
            </a:ln>
          </p:spPr>
          <p:txBody>
            <a:bodyPr/>
            <a:lstStyle/>
            <a:p>
              <a:endParaRPr lang="en-US"/>
            </a:p>
          </p:txBody>
        </p:sp>
        <p:sp>
          <p:nvSpPr>
            <p:cNvPr id="878640" name="Line 1072"/>
            <p:cNvSpPr>
              <a:spLocks noChangeShapeType="1"/>
            </p:cNvSpPr>
            <p:nvPr/>
          </p:nvSpPr>
          <p:spPr bwMode="auto">
            <a:xfrm>
              <a:off x="4016" y="1576"/>
              <a:ext cx="1" cy="1"/>
            </a:xfrm>
            <a:prstGeom prst="line">
              <a:avLst/>
            </a:prstGeom>
            <a:noFill/>
            <a:ln w="12700">
              <a:solidFill>
                <a:srgbClr val="000000"/>
              </a:solidFill>
              <a:round/>
              <a:headEnd/>
              <a:tailEnd/>
            </a:ln>
          </p:spPr>
          <p:txBody>
            <a:bodyPr/>
            <a:lstStyle/>
            <a:p>
              <a:endParaRPr lang="en-US"/>
            </a:p>
          </p:txBody>
        </p:sp>
        <p:sp>
          <p:nvSpPr>
            <p:cNvPr id="878641" name="Line 1073"/>
            <p:cNvSpPr>
              <a:spLocks noChangeShapeType="1"/>
            </p:cNvSpPr>
            <p:nvPr/>
          </p:nvSpPr>
          <p:spPr bwMode="auto">
            <a:xfrm>
              <a:off x="4016" y="1576"/>
              <a:ext cx="1" cy="1"/>
            </a:xfrm>
            <a:prstGeom prst="line">
              <a:avLst/>
            </a:prstGeom>
            <a:noFill/>
            <a:ln w="12700">
              <a:solidFill>
                <a:srgbClr val="000000"/>
              </a:solidFill>
              <a:round/>
              <a:headEnd/>
              <a:tailEnd/>
            </a:ln>
          </p:spPr>
          <p:txBody>
            <a:bodyPr/>
            <a:lstStyle/>
            <a:p>
              <a:endParaRPr lang="en-US"/>
            </a:p>
          </p:txBody>
        </p:sp>
        <p:sp>
          <p:nvSpPr>
            <p:cNvPr id="878642" name="Line 1074"/>
            <p:cNvSpPr>
              <a:spLocks noChangeShapeType="1"/>
            </p:cNvSpPr>
            <p:nvPr/>
          </p:nvSpPr>
          <p:spPr bwMode="auto">
            <a:xfrm>
              <a:off x="4016" y="1576"/>
              <a:ext cx="1" cy="1"/>
            </a:xfrm>
            <a:prstGeom prst="line">
              <a:avLst/>
            </a:prstGeom>
            <a:noFill/>
            <a:ln w="12700">
              <a:solidFill>
                <a:srgbClr val="000000"/>
              </a:solidFill>
              <a:round/>
              <a:headEnd/>
              <a:tailEnd/>
            </a:ln>
          </p:spPr>
          <p:txBody>
            <a:bodyPr/>
            <a:lstStyle/>
            <a:p>
              <a:endParaRPr lang="en-US"/>
            </a:p>
          </p:txBody>
        </p:sp>
        <p:sp>
          <p:nvSpPr>
            <p:cNvPr id="878643" name="Line 1075"/>
            <p:cNvSpPr>
              <a:spLocks noChangeShapeType="1"/>
            </p:cNvSpPr>
            <p:nvPr/>
          </p:nvSpPr>
          <p:spPr bwMode="auto">
            <a:xfrm>
              <a:off x="4016" y="1576"/>
              <a:ext cx="24" cy="8"/>
            </a:xfrm>
            <a:prstGeom prst="line">
              <a:avLst/>
            </a:prstGeom>
            <a:noFill/>
            <a:ln w="12700">
              <a:solidFill>
                <a:srgbClr val="000000"/>
              </a:solidFill>
              <a:round/>
              <a:headEnd/>
              <a:tailEnd/>
            </a:ln>
          </p:spPr>
          <p:txBody>
            <a:bodyPr/>
            <a:lstStyle/>
            <a:p>
              <a:endParaRPr lang="en-US"/>
            </a:p>
          </p:txBody>
        </p:sp>
        <p:sp>
          <p:nvSpPr>
            <p:cNvPr id="878644" name="Line 1076"/>
            <p:cNvSpPr>
              <a:spLocks noChangeShapeType="1"/>
            </p:cNvSpPr>
            <p:nvPr/>
          </p:nvSpPr>
          <p:spPr bwMode="auto">
            <a:xfrm>
              <a:off x="4040" y="1584"/>
              <a:ext cx="1" cy="1"/>
            </a:xfrm>
            <a:prstGeom prst="line">
              <a:avLst/>
            </a:prstGeom>
            <a:noFill/>
            <a:ln w="12700">
              <a:solidFill>
                <a:srgbClr val="000000"/>
              </a:solidFill>
              <a:round/>
              <a:headEnd/>
              <a:tailEnd/>
            </a:ln>
          </p:spPr>
          <p:txBody>
            <a:bodyPr/>
            <a:lstStyle/>
            <a:p>
              <a:endParaRPr lang="en-US"/>
            </a:p>
          </p:txBody>
        </p:sp>
        <p:sp>
          <p:nvSpPr>
            <p:cNvPr id="878645" name="Line 1077"/>
            <p:cNvSpPr>
              <a:spLocks noChangeShapeType="1"/>
            </p:cNvSpPr>
            <p:nvPr/>
          </p:nvSpPr>
          <p:spPr bwMode="auto">
            <a:xfrm>
              <a:off x="4040" y="1584"/>
              <a:ext cx="8" cy="24"/>
            </a:xfrm>
            <a:prstGeom prst="line">
              <a:avLst/>
            </a:prstGeom>
            <a:noFill/>
            <a:ln w="12700">
              <a:solidFill>
                <a:srgbClr val="000000"/>
              </a:solidFill>
              <a:round/>
              <a:headEnd/>
              <a:tailEnd/>
            </a:ln>
          </p:spPr>
          <p:txBody>
            <a:bodyPr/>
            <a:lstStyle/>
            <a:p>
              <a:endParaRPr lang="en-US"/>
            </a:p>
          </p:txBody>
        </p:sp>
        <p:sp>
          <p:nvSpPr>
            <p:cNvPr id="878646" name="Line 1078"/>
            <p:cNvSpPr>
              <a:spLocks noChangeShapeType="1"/>
            </p:cNvSpPr>
            <p:nvPr/>
          </p:nvSpPr>
          <p:spPr bwMode="auto">
            <a:xfrm>
              <a:off x="4048" y="1608"/>
              <a:ext cx="1" cy="1"/>
            </a:xfrm>
            <a:prstGeom prst="line">
              <a:avLst/>
            </a:prstGeom>
            <a:noFill/>
            <a:ln w="12700">
              <a:solidFill>
                <a:srgbClr val="000000"/>
              </a:solidFill>
              <a:round/>
              <a:headEnd/>
              <a:tailEnd/>
            </a:ln>
          </p:spPr>
          <p:txBody>
            <a:bodyPr/>
            <a:lstStyle/>
            <a:p>
              <a:endParaRPr lang="en-US"/>
            </a:p>
          </p:txBody>
        </p:sp>
        <p:sp>
          <p:nvSpPr>
            <p:cNvPr id="878647" name="Freeform 1079"/>
            <p:cNvSpPr>
              <a:spLocks/>
            </p:cNvSpPr>
            <p:nvPr/>
          </p:nvSpPr>
          <p:spPr bwMode="auto">
            <a:xfrm>
              <a:off x="3952" y="1824"/>
              <a:ext cx="64" cy="32"/>
            </a:xfrm>
            <a:custGeom>
              <a:avLst/>
              <a:gdLst/>
              <a:ahLst/>
              <a:cxnLst>
                <a:cxn ang="0">
                  <a:pos x="64" y="16"/>
                </a:cxn>
                <a:cxn ang="0">
                  <a:pos x="64" y="32"/>
                </a:cxn>
                <a:cxn ang="0">
                  <a:pos x="0" y="16"/>
                </a:cxn>
                <a:cxn ang="0">
                  <a:pos x="8" y="0"/>
                </a:cxn>
                <a:cxn ang="0">
                  <a:pos x="64" y="16"/>
                </a:cxn>
              </a:cxnLst>
              <a:rect l="0" t="0" r="r" b="b"/>
              <a:pathLst>
                <a:path w="64" h="32">
                  <a:moveTo>
                    <a:pt x="64" y="16"/>
                  </a:moveTo>
                  <a:lnTo>
                    <a:pt x="64" y="32"/>
                  </a:lnTo>
                  <a:lnTo>
                    <a:pt x="0" y="16"/>
                  </a:lnTo>
                  <a:lnTo>
                    <a:pt x="8" y="0"/>
                  </a:lnTo>
                  <a:lnTo>
                    <a:pt x="64" y="16"/>
                  </a:lnTo>
                  <a:close/>
                </a:path>
              </a:pathLst>
            </a:custGeom>
            <a:solidFill>
              <a:srgbClr val="FF22FF"/>
            </a:solidFill>
            <a:ln w="9525">
              <a:noFill/>
              <a:round/>
              <a:headEnd/>
              <a:tailEnd/>
            </a:ln>
          </p:spPr>
          <p:txBody>
            <a:bodyPr/>
            <a:lstStyle/>
            <a:p>
              <a:endParaRPr lang="en-US"/>
            </a:p>
          </p:txBody>
        </p:sp>
        <p:sp>
          <p:nvSpPr>
            <p:cNvPr id="878648" name="Freeform 1080"/>
            <p:cNvSpPr>
              <a:spLocks/>
            </p:cNvSpPr>
            <p:nvPr/>
          </p:nvSpPr>
          <p:spPr bwMode="auto">
            <a:xfrm>
              <a:off x="3864" y="1800"/>
              <a:ext cx="64" cy="32"/>
            </a:xfrm>
            <a:custGeom>
              <a:avLst/>
              <a:gdLst/>
              <a:ahLst/>
              <a:cxnLst>
                <a:cxn ang="0">
                  <a:pos x="64" y="16"/>
                </a:cxn>
                <a:cxn ang="0">
                  <a:pos x="56" y="32"/>
                </a:cxn>
                <a:cxn ang="0">
                  <a:pos x="0" y="16"/>
                </a:cxn>
                <a:cxn ang="0">
                  <a:pos x="0" y="0"/>
                </a:cxn>
                <a:cxn ang="0">
                  <a:pos x="64" y="16"/>
                </a:cxn>
              </a:cxnLst>
              <a:rect l="0" t="0" r="r" b="b"/>
              <a:pathLst>
                <a:path w="64" h="32">
                  <a:moveTo>
                    <a:pt x="64" y="16"/>
                  </a:moveTo>
                  <a:lnTo>
                    <a:pt x="56" y="32"/>
                  </a:lnTo>
                  <a:lnTo>
                    <a:pt x="0" y="16"/>
                  </a:lnTo>
                  <a:lnTo>
                    <a:pt x="0" y="0"/>
                  </a:lnTo>
                  <a:lnTo>
                    <a:pt x="64" y="16"/>
                  </a:lnTo>
                  <a:close/>
                </a:path>
              </a:pathLst>
            </a:custGeom>
            <a:solidFill>
              <a:srgbClr val="FF22FF"/>
            </a:solidFill>
            <a:ln w="9525">
              <a:noFill/>
              <a:round/>
              <a:headEnd/>
              <a:tailEnd/>
            </a:ln>
          </p:spPr>
          <p:txBody>
            <a:bodyPr/>
            <a:lstStyle/>
            <a:p>
              <a:endParaRPr lang="en-US"/>
            </a:p>
          </p:txBody>
        </p:sp>
        <p:sp>
          <p:nvSpPr>
            <p:cNvPr id="878649" name="Freeform 1081"/>
            <p:cNvSpPr>
              <a:spLocks/>
            </p:cNvSpPr>
            <p:nvPr/>
          </p:nvSpPr>
          <p:spPr bwMode="auto">
            <a:xfrm>
              <a:off x="3768" y="1776"/>
              <a:ext cx="64" cy="32"/>
            </a:xfrm>
            <a:custGeom>
              <a:avLst/>
              <a:gdLst/>
              <a:ahLst/>
              <a:cxnLst>
                <a:cxn ang="0">
                  <a:pos x="64" y="16"/>
                </a:cxn>
                <a:cxn ang="0">
                  <a:pos x="64" y="32"/>
                </a:cxn>
                <a:cxn ang="0">
                  <a:pos x="0" y="16"/>
                </a:cxn>
                <a:cxn ang="0">
                  <a:pos x="8" y="0"/>
                </a:cxn>
                <a:cxn ang="0">
                  <a:pos x="64" y="16"/>
                </a:cxn>
              </a:cxnLst>
              <a:rect l="0" t="0" r="r" b="b"/>
              <a:pathLst>
                <a:path w="64" h="32">
                  <a:moveTo>
                    <a:pt x="64" y="16"/>
                  </a:moveTo>
                  <a:lnTo>
                    <a:pt x="64" y="32"/>
                  </a:lnTo>
                  <a:lnTo>
                    <a:pt x="0" y="16"/>
                  </a:lnTo>
                  <a:lnTo>
                    <a:pt x="8" y="0"/>
                  </a:lnTo>
                  <a:lnTo>
                    <a:pt x="64" y="16"/>
                  </a:lnTo>
                  <a:close/>
                </a:path>
              </a:pathLst>
            </a:custGeom>
            <a:solidFill>
              <a:srgbClr val="FF22FF"/>
            </a:solidFill>
            <a:ln w="9525">
              <a:noFill/>
              <a:round/>
              <a:headEnd/>
              <a:tailEnd/>
            </a:ln>
          </p:spPr>
          <p:txBody>
            <a:bodyPr/>
            <a:lstStyle/>
            <a:p>
              <a:endParaRPr lang="en-US"/>
            </a:p>
          </p:txBody>
        </p:sp>
        <p:sp>
          <p:nvSpPr>
            <p:cNvPr id="878650" name="Freeform 1082"/>
            <p:cNvSpPr>
              <a:spLocks/>
            </p:cNvSpPr>
            <p:nvPr/>
          </p:nvSpPr>
          <p:spPr bwMode="auto">
            <a:xfrm>
              <a:off x="3680" y="1752"/>
              <a:ext cx="64" cy="32"/>
            </a:xfrm>
            <a:custGeom>
              <a:avLst/>
              <a:gdLst/>
              <a:ahLst/>
              <a:cxnLst>
                <a:cxn ang="0">
                  <a:pos x="64" y="16"/>
                </a:cxn>
                <a:cxn ang="0">
                  <a:pos x="56" y="32"/>
                </a:cxn>
                <a:cxn ang="0">
                  <a:pos x="0" y="16"/>
                </a:cxn>
                <a:cxn ang="0">
                  <a:pos x="0" y="0"/>
                </a:cxn>
                <a:cxn ang="0">
                  <a:pos x="64" y="16"/>
                </a:cxn>
              </a:cxnLst>
              <a:rect l="0" t="0" r="r" b="b"/>
              <a:pathLst>
                <a:path w="64" h="32">
                  <a:moveTo>
                    <a:pt x="64" y="16"/>
                  </a:moveTo>
                  <a:lnTo>
                    <a:pt x="56" y="32"/>
                  </a:lnTo>
                  <a:lnTo>
                    <a:pt x="0" y="16"/>
                  </a:lnTo>
                  <a:lnTo>
                    <a:pt x="0" y="0"/>
                  </a:lnTo>
                  <a:lnTo>
                    <a:pt x="64" y="16"/>
                  </a:lnTo>
                  <a:close/>
                </a:path>
              </a:pathLst>
            </a:custGeom>
            <a:solidFill>
              <a:srgbClr val="FF22FF"/>
            </a:solidFill>
            <a:ln w="9525">
              <a:noFill/>
              <a:round/>
              <a:headEnd/>
              <a:tailEnd/>
            </a:ln>
          </p:spPr>
          <p:txBody>
            <a:bodyPr/>
            <a:lstStyle/>
            <a:p>
              <a:endParaRPr lang="en-US"/>
            </a:p>
          </p:txBody>
        </p:sp>
        <p:sp>
          <p:nvSpPr>
            <p:cNvPr id="878651" name="Freeform 1083"/>
            <p:cNvSpPr>
              <a:spLocks/>
            </p:cNvSpPr>
            <p:nvPr/>
          </p:nvSpPr>
          <p:spPr bwMode="auto">
            <a:xfrm>
              <a:off x="3584" y="1720"/>
              <a:ext cx="64" cy="32"/>
            </a:xfrm>
            <a:custGeom>
              <a:avLst/>
              <a:gdLst/>
              <a:ahLst/>
              <a:cxnLst>
                <a:cxn ang="0">
                  <a:pos x="64" y="16"/>
                </a:cxn>
                <a:cxn ang="0">
                  <a:pos x="56" y="32"/>
                </a:cxn>
                <a:cxn ang="0">
                  <a:pos x="0" y="16"/>
                </a:cxn>
                <a:cxn ang="0">
                  <a:pos x="8" y="0"/>
                </a:cxn>
                <a:cxn ang="0">
                  <a:pos x="64" y="16"/>
                </a:cxn>
              </a:cxnLst>
              <a:rect l="0" t="0" r="r" b="b"/>
              <a:pathLst>
                <a:path w="64" h="32">
                  <a:moveTo>
                    <a:pt x="64" y="16"/>
                  </a:moveTo>
                  <a:lnTo>
                    <a:pt x="56" y="32"/>
                  </a:lnTo>
                  <a:lnTo>
                    <a:pt x="0" y="16"/>
                  </a:lnTo>
                  <a:lnTo>
                    <a:pt x="8" y="0"/>
                  </a:lnTo>
                  <a:lnTo>
                    <a:pt x="64" y="16"/>
                  </a:lnTo>
                  <a:close/>
                </a:path>
              </a:pathLst>
            </a:custGeom>
            <a:solidFill>
              <a:srgbClr val="FF22FF"/>
            </a:solidFill>
            <a:ln w="9525">
              <a:noFill/>
              <a:round/>
              <a:headEnd/>
              <a:tailEnd/>
            </a:ln>
          </p:spPr>
          <p:txBody>
            <a:bodyPr/>
            <a:lstStyle/>
            <a:p>
              <a:endParaRPr lang="en-US"/>
            </a:p>
          </p:txBody>
        </p:sp>
        <p:sp>
          <p:nvSpPr>
            <p:cNvPr id="878652" name="Freeform 1084"/>
            <p:cNvSpPr>
              <a:spLocks/>
            </p:cNvSpPr>
            <p:nvPr/>
          </p:nvSpPr>
          <p:spPr bwMode="auto">
            <a:xfrm>
              <a:off x="3496" y="1696"/>
              <a:ext cx="56" cy="32"/>
            </a:xfrm>
            <a:custGeom>
              <a:avLst/>
              <a:gdLst/>
              <a:ahLst/>
              <a:cxnLst>
                <a:cxn ang="0">
                  <a:pos x="56" y="16"/>
                </a:cxn>
                <a:cxn ang="0">
                  <a:pos x="56" y="32"/>
                </a:cxn>
                <a:cxn ang="0">
                  <a:pos x="0" y="16"/>
                </a:cxn>
                <a:cxn ang="0">
                  <a:pos x="0" y="0"/>
                </a:cxn>
                <a:cxn ang="0">
                  <a:pos x="56" y="16"/>
                </a:cxn>
              </a:cxnLst>
              <a:rect l="0" t="0" r="r" b="b"/>
              <a:pathLst>
                <a:path w="56" h="32">
                  <a:moveTo>
                    <a:pt x="56" y="16"/>
                  </a:moveTo>
                  <a:lnTo>
                    <a:pt x="56" y="32"/>
                  </a:lnTo>
                  <a:lnTo>
                    <a:pt x="0" y="16"/>
                  </a:lnTo>
                  <a:lnTo>
                    <a:pt x="0" y="0"/>
                  </a:lnTo>
                  <a:lnTo>
                    <a:pt x="56" y="16"/>
                  </a:lnTo>
                  <a:close/>
                </a:path>
              </a:pathLst>
            </a:custGeom>
            <a:solidFill>
              <a:srgbClr val="FF22FF"/>
            </a:solidFill>
            <a:ln w="9525">
              <a:noFill/>
              <a:round/>
              <a:headEnd/>
              <a:tailEnd/>
            </a:ln>
          </p:spPr>
          <p:txBody>
            <a:bodyPr/>
            <a:lstStyle/>
            <a:p>
              <a:endParaRPr lang="en-US"/>
            </a:p>
          </p:txBody>
        </p:sp>
        <p:sp>
          <p:nvSpPr>
            <p:cNvPr id="878653" name="Freeform 1085"/>
            <p:cNvSpPr>
              <a:spLocks/>
            </p:cNvSpPr>
            <p:nvPr/>
          </p:nvSpPr>
          <p:spPr bwMode="auto">
            <a:xfrm>
              <a:off x="3400" y="1672"/>
              <a:ext cx="64" cy="32"/>
            </a:xfrm>
            <a:custGeom>
              <a:avLst/>
              <a:gdLst/>
              <a:ahLst/>
              <a:cxnLst>
                <a:cxn ang="0">
                  <a:pos x="64" y="16"/>
                </a:cxn>
                <a:cxn ang="0">
                  <a:pos x="56" y="32"/>
                </a:cxn>
                <a:cxn ang="0">
                  <a:pos x="0" y="16"/>
                </a:cxn>
                <a:cxn ang="0">
                  <a:pos x="8" y="0"/>
                </a:cxn>
                <a:cxn ang="0">
                  <a:pos x="64" y="16"/>
                </a:cxn>
              </a:cxnLst>
              <a:rect l="0" t="0" r="r" b="b"/>
              <a:pathLst>
                <a:path w="64" h="32">
                  <a:moveTo>
                    <a:pt x="64" y="16"/>
                  </a:moveTo>
                  <a:lnTo>
                    <a:pt x="56" y="32"/>
                  </a:lnTo>
                  <a:lnTo>
                    <a:pt x="0" y="16"/>
                  </a:lnTo>
                  <a:lnTo>
                    <a:pt x="8" y="0"/>
                  </a:lnTo>
                  <a:lnTo>
                    <a:pt x="64" y="16"/>
                  </a:lnTo>
                  <a:close/>
                </a:path>
              </a:pathLst>
            </a:custGeom>
            <a:solidFill>
              <a:srgbClr val="FF22FF"/>
            </a:solidFill>
            <a:ln w="9525">
              <a:noFill/>
              <a:round/>
              <a:headEnd/>
              <a:tailEnd/>
            </a:ln>
          </p:spPr>
          <p:txBody>
            <a:bodyPr/>
            <a:lstStyle/>
            <a:p>
              <a:endParaRPr lang="en-US"/>
            </a:p>
          </p:txBody>
        </p:sp>
        <p:sp>
          <p:nvSpPr>
            <p:cNvPr id="878654" name="Freeform 1086"/>
            <p:cNvSpPr>
              <a:spLocks/>
            </p:cNvSpPr>
            <p:nvPr/>
          </p:nvSpPr>
          <p:spPr bwMode="auto">
            <a:xfrm>
              <a:off x="3312" y="1648"/>
              <a:ext cx="56" cy="32"/>
            </a:xfrm>
            <a:custGeom>
              <a:avLst/>
              <a:gdLst/>
              <a:ahLst/>
              <a:cxnLst>
                <a:cxn ang="0">
                  <a:pos x="56" y="16"/>
                </a:cxn>
                <a:cxn ang="0">
                  <a:pos x="56" y="32"/>
                </a:cxn>
                <a:cxn ang="0">
                  <a:pos x="0" y="16"/>
                </a:cxn>
                <a:cxn ang="0">
                  <a:pos x="0" y="0"/>
                </a:cxn>
                <a:cxn ang="0">
                  <a:pos x="56" y="16"/>
                </a:cxn>
              </a:cxnLst>
              <a:rect l="0" t="0" r="r" b="b"/>
              <a:pathLst>
                <a:path w="56" h="32">
                  <a:moveTo>
                    <a:pt x="56" y="16"/>
                  </a:moveTo>
                  <a:lnTo>
                    <a:pt x="56" y="32"/>
                  </a:lnTo>
                  <a:lnTo>
                    <a:pt x="0" y="16"/>
                  </a:lnTo>
                  <a:lnTo>
                    <a:pt x="0" y="0"/>
                  </a:lnTo>
                  <a:lnTo>
                    <a:pt x="56" y="16"/>
                  </a:lnTo>
                  <a:close/>
                </a:path>
              </a:pathLst>
            </a:custGeom>
            <a:solidFill>
              <a:srgbClr val="FF22FF"/>
            </a:solidFill>
            <a:ln w="9525">
              <a:noFill/>
              <a:round/>
              <a:headEnd/>
              <a:tailEnd/>
            </a:ln>
          </p:spPr>
          <p:txBody>
            <a:bodyPr/>
            <a:lstStyle/>
            <a:p>
              <a:endParaRPr lang="en-US"/>
            </a:p>
          </p:txBody>
        </p:sp>
        <p:sp>
          <p:nvSpPr>
            <p:cNvPr id="878655" name="Freeform 1087"/>
            <p:cNvSpPr>
              <a:spLocks/>
            </p:cNvSpPr>
            <p:nvPr/>
          </p:nvSpPr>
          <p:spPr bwMode="auto">
            <a:xfrm>
              <a:off x="3216" y="1616"/>
              <a:ext cx="64" cy="32"/>
            </a:xfrm>
            <a:custGeom>
              <a:avLst/>
              <a:gdLst/>
              <a:ahLst/>
              <a:cxnLst>
                <a:cxn ang="0">
                  <a:pos x="64" y="24"/>
                </a:cxn>
                <a:cxn ang="0">
                  <a:pos x="56" y="32"/>
                </a:cxn>
                <a:cxn ang="0">
                  <a:pos x="0" y="16"/>
                </a:cxn>
                <a:cxn ang="0">
                  <a:pos x="8" y="0"/>
                </a:cxn>
                <a:cxn ang="0">
                  <a:pos x="64" y="24"/>
                </a:cxn>
              </a:cxnLst>
              <a:rect l="0" t="0" r="r" b="b"/>
              <a:pathLst>
                <a:path w="64" h="32">
                  <a:moveTo>
                    <a:pt x="64" y="24"/>
                  </a:moveTo>
                  <a:lnTo>
                    <a:pt x="56" y="32"/>
                  </a:lnTo>
                  <a:lnTo>
                    <a:pt x="0" y="16"/>
                  </a:lnTo>
                  <a:lnTo>
                    <a:pt x="8" y="0"/>
                  </a:lnTo>
                  <a:lnTo>
                    <a:pt x="64" y="24"/>
                  </a:lnTo>
                  <a:close/>
                </a:path>
              </a:pathLst>
            </a:custGeom>
            <a:solidFill>
              <a:srgbClr val="FF22FF"/>
            </a:solidFill>
            <a:ln w="9525">
              <a:noFill/>
              <a:round/>
              <a:headEnd/>
              <a:tailEnd/>
            </a:ln>
          </p:spPr>
          <p:txBody>
            <a:bodyPr/>
            <a:lstStyle/>
            <a:p>
              <a:endParaRPr lang="en-US"/>
            </a:p>
          </p:txBody>
        </p:sp>
        <p:sp>
          <p:nvSpPr>
            <p:cNvPr id="878656" name="Freeform 1088"/>
            <p:cNvSpPr>
              <a:spLocks/>
            </p:cNvSpPr>
            <p:nvPr/>
          </p:nvSpPr>
          <p:spPr bwMode="auto">
            <a:xfrm>
              <a:off x="3120" y="1592"/>
              <a:ext cx="64" cy="32"/>
            </a:xfrm>
            <a:custGeom>
              <a:avLst/>
              <a:gdLst/>
              <a:ahLst/>
              <a:cxnLst>
                <a:cxn ang="0">
                  <a:pos x="64" y="16"/>
                </a:cxn>
                <a:cxn ang="0">
                  <a:pos x="64" y="32"/>
                </a:cxn>
                <a:cxn ang="0">
                  <a:pos x="0" y="16"/>
                </a:cxn>
                <a:cxn ang="0">
                  <a:pos x="8" y="0"/>
                </a:cxn>
                <a:cxn ang="0">
                  <a:pos x="64" y="16"/>
                </a:cxn>
              </a:cxnLst>
              <a:rect l="0" t="0" r="r" b="b"/>
              <a:pathLst>
                <a:path w="64" h="32">
                  <a:moveTo>
                    <a:pt x="64" y="16"/>
                  </a:moveTo>
                  <a:lnTo>
                    <a:pt x="64" y="32"/>
                  </a:lnTo>
                  <a:lnTo>
                    <a:pt x="0" y="16"/>
                  </a:lnTo>
                  <a:lnTo>
                    <a:pt x="8" y="0"/>
                  </a:lnTo>
                  <a:lnTo>
                    <a:pt x="64" y="16"/>
                  </a:lnTo>
                  <a:close/>
                </a:path>
              </a:pathLst>
            </a:custGeom>
            <a:solidFill>
              <a:srgbClr val="FF22FF"/>
            </a:solidFill>
            <a:ln w="9525">
              <a:noFill/>
              <a:round/>
              <a:headEnd/>
              <a:tailEnd/>
            </a:ln>
          </p:spPr>
          <p:txBody>
            <a:bodyPr/>
            <a:lstStyle/>
            <a:p>
              <a:endParaRPr lang="en-US"/>
            </a:p>
          </p:txBody>
        </p:sp>
        <p:sp>
          <p:nvSpPr>
            <p:cNvPr id="878657" name="Freeform 1089"/>
            <p:cNvSpPr>
              <a:spLocks/>
            </p:cNvSpPr>
            <p:nvPr/>
          </p:nvSpPr>
          <p:spPr bwMode="auto">
            <a:xfrm>
              <a:off x="3032" y="1568"/>
              <a:ext cx="64" cy="32"/>
            </a:xfrm>
            <a:custGeom>
              <a:avLst/>
              <a:gdLst/>
              <a:ahLst/>
              <a:cxnLst>
                <a:cxn ang="0">
                  <a:pos x="64" y="16"/>
                </a:cxn>
                <a:cxn ang="0">
                  <a:pos x="56" y="32"/>
                </a:cxn>
                <a:cxn ang="0">
                  <a:pos x="0" y="16"/>
                </a:cxn>
                <a:cxn ang="0">
                  <a:pos x="0" y="0"/>
                </a:cxn>
                <a:cxn ang="0">
                  <a:pos x="64" y="16"/>
                </a:cxn>
              </a:cxnLst>
              <a:rect l="0" t="0" r="r" b="b"/>
              <a:pathLst>
                <a:path w="64" h="32">
                  <a:moveTo>
                    <a:pt x="64" y="16"/>
                  </a:moveTo>
                  <a:lnTo>
                    <a:pt x="56" y="32"/>
                  </a:lnTo>
                  <a:lnTo>
                    <a:pt x="0" y="16"/>
                  </a:lnTo>
                  <a:lnTo>
                    <a:pt x="0" y="0"/>
                  </a:lnTo>
                  <a:lnTo>
                    <a:pt x="64" y="16"/>
                  </a:lnTo>
                  <a:close/>
                </a:path>
              </a:pathLst>
            </a:custGeom>
            <a:solidFill>
              <a:srgbClr val="FF22FF"/>
            </a:solidFill>
            <a:ln w="9525">
              <a:noFill/>
              <a:round/>
              <a:headEnd/>
              <a:tailEnd/>
            </a:ln>
          </p:spPr>
          <p:txBody>
            <a:bodyPr/>
            <a:lstStyle/>
            <a:p>
              <a:endParaRPr lang="en-US"/>
            </a:p>
          </p:txBody>
        </p:sp>
        <p:sp>
          <p:nvSpPr>
            <p:cNvPr id="878658" name="Freeform 1090"/>
            <p:cNvSpPr>
              <a:spLocks/>
            </p:cNvSpPr>
            <p:nvPr/>
          </p:nvSpPr>
          <p:spPr bwMode="auto">
            <a:xfrm>
              <a:off x="2936" y="1544"/>
              <a:ext cx="64" cy="32"/>
            </a:xfrm>
            <a:custGeom>
              <a:avLst/>
              <a:gdLst/>
              <a:ahLst/>
              <a:cxnLst>
                <a:cxn ang="0">
                  <a:pos x="64" y="16"/>
                </a:cxn>
                <a:cxn ang="0">
                  <a:pos x="64" y="32"/>
                </a:cxn>
                <a:cxn ang="0">
                  <a:pos x="0" y="16"/>
                </a:cxn>
                <a:cxn ang="0">
                  <a:pos x="8" y="0"/>
                </a:cxn>
                <a:cxn ang="0">
                  <a:pos x="64" y="16"/>
                </a:cxn>
              </a:cxnLst>
              <a:rect l="0" t="0" r="r" b="b"/>
              <a:pathLst>
                <a:path w="64" h="32">
                  <a:moveTo>
                    <a:pt x="64" y="16"/>
                  </a:moveTo>
                  <a:lnTo>
                    <a:pt x="64" y="32"/>
                  </a:lnTo>
                  <a:lnTo>
                    <a:pt x="0" y="16"/>
                  </a:lnTo>
                  <a:lnTo>
                    <a:pt x="8" y="0"/>
                  </a:lnTo>
                  <a:lnTo>
                    <a:pt x="64" y="16"/>
                  </a:lnTo>
                  <a:close/>
                </a:path>
              </a:pathLst>
            </a:custGeom>
            <a:solidFill>
              <a:srgbClr val="FF22FF"/>
            </a:solidFill>
            <a:ln w="9525">
              <a:noFill/>
              <a:round/>
              <a:headEnd/>
              <a:tailEnd/>
            </a:ln>
          </p:spPr>
          <p:txBody>
            <a:bodyPr/>
            <a:lstStyle/>
            <a:p>
              <a:endParaRPr lang="en-US"/>
            </a:p>
          </p:txBody>
        </p:sp>
        <p:sp>
          <p:nvSpPr>
            <p:cNvPr id="878659" name="Freeform 1091"/>
            <p:cNvSpPr>
              <a:spLocks/>
            </p:cNvSpPr>
            <p:nvPr/>
          </p:nvSpPr>
          <p:spPr bwMode="auto">
            <a:xfrm>
              <a:off x="2848" y="1520"/>
              <a:ext cx="64" cy="32"/>
            </a:xfrm>
            <a:custGeom>
              <a:avLst/>
              <a:gdLst/>
              <a:ahLst/>
              <a:cxnLst>
                <a:cxn ang="0">
                  <a:pos x="64" y="16"/>
                </a:cxn>
                <a:cxn ang="0">
                  <a:pos x="56" y="32"/>
                </a:cxn>
                <a:cxn ang="0">
                  <a:pos x="0" y="16"/>
                </a:cxn>
                <a:cxn ang="0">
                  <a:pos x="0" y="0"/>
                </a:cxn>
                <a:cxn ang="0">
                  <a:pos x="64" y="16"/>
                </a:cxn>
              </a:cxnLst>
              <a:rect l="0" t="0" r="r" b="b"/>
              <a:pathLst>
                <a:path w="64" h="32">
                  <a:moveTo>
                    <a:pt x="64" y="16"/>
                  </a:moveTo>
                  <a:lnTo>
                    <a:pt x="56" y="32"/>
                  </a:lnTo>
                  <a:lnTo>
                    <a:pt x="0" y="16"/>
                  </a:lnTo>
                  <a:lnTo>
                    <a:pt x="0" y="0"/>
                  </a:lnTo>
                  <a:lnTo>
                    <a:pt x="64" y="16"/>
                  </a:lnTo>
                  <a:close/>
                </a:path>
              </a:pathLst>
            </a:custGeom>
            <a:solidFill>
              <a:srgbClr val="FF22FF"/>
            </a:solidFill>
            <a:ln w="9525">
              <a:noFill/>
              <a:round/>
              <a:headEnd/>
              <a:tailEnd/>
            </a:ln>
          </p:spPr>
          <p:txBody>
            <a:bodyPr/>
            <a:lstStyle/>
            <a:p>
              <a:endParaRPr lang="en-US"/>
            </a:p>
          </p:txBody>
        </p:sp>
        <p:sp>
          <p:nvSpPr>
            <p:cNvPr id="878660" name="Freeform 1092"/>
            <p:cNvSpPr>
              <a:spLocks/>
            </p:cNvSpPr>
            <p:nvPr/>
          </p:nvSpPr>
          <p:spPr bwMode="auto">
            <a:xfrm>
              <a:off x="2752" y="1488"/>
              <a:ext cx="64" cy="32"/>
            </a:xfrm>
            <a:custGeom>
              <a:avLst/>
              <a:gdLst/>
              <a:ahLst/>
              <a:cxnLst>
                <a:cxn ang="0">
                  <a:pos x="64" y="16"/>
                </a:cxn>
                <a:cxn ang="0">
                  <a:pos x="56" y="32"/>
                </a:cxn>
                <a:cxn ang="0">
                  <a:pos x="0" y="16"/>
                </a:cxn>
                <a:cxn ang="0">
                  <a:pos x="8" y="0"/>
                </a:cxn>
                <a:cxn ang="0">
                  <a:pos x="64" y="16"/>
                </a:cxn>
              </a:cxnLst>
              <a:rect l="0" t="0" r="r" b="b"/>
              <a:pathLst>
                <a:path w="64" h="32">
                  <a:moveTo>
                    <a:pt x="64" y="16"/>
                  </a:moveTo>
                  <a:lnTo>
                    <a:pt x="56" y="32"/>
                  </a:lnTo>
                  <a:lnTo>
                    <a:pt x="0" y="16"/>
                  </a:lnTo>
                  <a:lnTo>
                    <a:pt x="8" y="0"/>
                  </a:lnTo>
                  <a:lnTo>
                    <a:pt x="64" y="16"/>
                  </a:lnTo>
                  <a:close/>
                </a:path>
              </a:pathLst>
            </a:custGeom>
            <a:solidFill>
              <a:srgbClr val="FF22FF"/>
            </a:solidFill>
            <a:ln w="9525">
              <a:noFill/>
              <a:round/>
              <a:headEnd/>
              <a:tailEnd/>
            </a:ln>
          </p:spPr>
          <p:txBody>
            <a:bodyPr/>
            <a:lstStyle/>
            <a:p>
              <a:endParaRPr lang="en-US"/>
            </a:p>
          </p:txBody>
        </p:sp>
        <p:sp>
          <p:nvSpPr>
            <p:cNvPr id="878661" name="Freeform 1093"/>
            <p:cNvSpPr>
              <a:spLocks/>
            </p:cNvSpPr>
            <p:nvPr/>
          </p:nvSpPr>
          <p:spPr bwMode="auto">
            <a:xfrm>
              <a:off x="2664" y="1464"/>
              <a:ext cx="56" cy="32"/>
            </a:xfrm>
            <a:custGeom>
              <a:avLst/>
              <a:gdLst/>
              <a:ahLst/>
              <a:cxnLst>
                <a:cxn ang="0">
                  <a:pos x="56" y="16"/>
                </a:cxn>
                <a:cxn ang="0">
                  <a:pos x="56" y="32"/>
                </a:cxn>
                <a:cxn ang="0">
                  <a:pos x="0" y="16"/>
                </a:cxn>
                <a:cxn ang="0">
                  <a:pos x="0" y="0"/>
                </a:cxn>
                <a:cxn ang="0">
                  <a:pos x="56" y="16"/>
                </a:cxn>
              </a:cxnLst>
              <a:rect l="0" t="0" r="r" b="b"/>
              <a:pathLst>
                <a:path w="56" h="32">
                  <a:moveTo>
                    <a:pt x="56" y="16"/>
                  </a:moveTo>
                  <a:lnTo>
                    <a:pt x="56" y="32"/>
                  </a:lnTo>
                  <a:lnTo>
                    <a:pt x="0" y="16"/>
                  </a:lnTo>
                  <a:lnTo>
                    <a:pt x="0" y="0"/>
                  </a:lnTo>
                  <a:lnTo>
                    <a:pt x="56" y="16"/>
                  </a:lnTo>
                  <a:close/>
                </a:path>
              </a:pathLst>
            </a:custGeom>
            <a:solidFill>
              <a:srgbClr val="FF22FF"/>
            </a:solidFill>
            <a:ln w="9525">
              <a:noFill/>
              <a:round/>
              <a:headEnd/>
              <a:tailEnd/>
            </a:ln>
          </p:spPr>
          <p:txBody>
            <a:bodyPr/>
            <a:lstStyle/>
            <a:p>
              <a:endParaRPr lang="en-US"/>
            </a:p>
          </p:txBody>
        </p:sp>
        <p:sp>
          <p:nvSpPr>
            <p:cNvPr id="878662" name="Freeform 1094"/>
            <p:cNvSpPr>
              <a:spLocks/>
            </p:cNvSpPr>
            <p:nvPr/>
          </p:nvSpPr>
          <p:spPr bwMode="auto">
            <a:xfrm>
              <a:off x="2568" y="1440"/>
              <a:ext cx="64" cy="32"/>
            </a:xfrm>
            <a:custGeom>
              <a:avLst/>
              <a:gdLst/>
              <a:ahLst/>
              <a:cxnLst>
                <a:cxn ang="0">
                  <a:pos x="64" y="16"/>
                </a:cxn>
                <a:cxn ang="0">
                  <a:pos x="56" y="32"/>
                </a:cxn>
                <a:cxn ang="0">
                  <a:pos x="0" y="16"/>
                </a:cxn>
                <a:cxn ang="0">
                  <a:pos x="8" y="0"/>
                </a:cxn>
                <a:cxn ang="0">
                  <a:pos x="64" y="16"/>
                </a:cxn>
              </a:cxnLst>
              <a:rect l="0" t="0" r="r" b="b"/>
              <a:pathLst>
                <a:path w="64" h="32">
                  <a:moveTo>
                    <a:pt x="64" y="16"/>
                  </a:moveTo>
                  <a:lnTo>
                    <a:pt x="56" y="32"/>
                  </a:lnTo>
                  <a:lnTo>
                    <a:pt x="0" y="16"/>
                  </a:lnTo>
                  <a:lnTo>
                    <a:pt x="8" y="0"/>
                  </a:lnTo>
                  <a:lnTo>
                    <a:pt x="64" y="16"/>
                  </a:lnTo>
                  <a:close/>
                </a:path>
              </a:pathLst>
            </a:custGeom>
            <a:solidFill>
              <a:srgbClr val="FF22FF"/>
            </a:solidFill>
            <a:ln w="9525">
              <a:noFill/>
              <a:round/>
              <a:headEnd/>
              <a:tailEnd/>
            </a:ln>
          </p:spPr>
          <p:txBody>
            <a:bodyPr/>
            <a:lstStyle/>
            <a:p>
              <a:endParaRPr lang="en-US"/>
            </a:p>
          </p:txBody>
        </p:sp>
        <p:sp>
          <p:nvSpPr>
            <p:cNvPr id="878663" name="Freeform 1095"/>
            <p:cNvSpPr>
              <a:spLocks/>
            </p:cNvSpPr>
            <p:nvPr/>
          </p:nvSpPr>
          <p:spPr bwMode="auto">
            <a:xfrm>
              <a:off x="2480" y="1416"/>
              <a:ext cx="56" cy="32"/>
            </a:xfrm>
            <a:custGeom>
              <a:avLst/>
              <a:gdLst/>
              <a:ahLst/>
              <a:cxnLst>
                <a:cxn ang="0">
                  <a:pos x="56" y="16"/>
                </a:cxn>
                <a:cxn ang="0">
                  <a:pos x="56" y="32"/>
                </a:cxn>
                <a:cxn ang="0">
                  <a:pos x="0" y="16"/>
                </a:cxn>
                <a:cxn ang="0">
                  <a:pos x="0" y="0"/>
                </a:cxn>
                <a:cxn ang="0">
                  <a:pos x="56" y="16"/>
                </a:cxn>
              </a:cxnLst>
              <a:rect l="0" t="0" r="r" b="b"/>
              <a:pathLst>
                <a:path w="56" h="32">
                  <a:moveTo>
                    <a:pt x="56" y="16"/>
                  </a:moveTo>
                  <a:lnTo>
                    <a:pt x="56" y="32"/>
                  </a:lnTo>
                  <a:lnTo>
                    <a:pt x="0" y="16"/>
                  </a:lnTo>
                  <a:lnTo>
                    <a:pt x="0" y="0"/>
                  </a:lnTo>
                  <a:lnTo>
                    <a:pt x="56" y="16"/>
                  </a:lnTo>
                  <a:close/>
                </a:path>
              </a:pathLst>
            </a:custGeom>
            <a:solidFill>
              <a:srgbClr val="FF22FF"/>
            </a:solidFill>
            <a:ln w="9525">
              <a:noFill/>
              <a:round/>
              <a:headEnd/>
              <a:tailEnd/>
            </a:ln>
          </p:spPr>
          <p:txBody>
            <a:bodyPr/>
            <a:lstStyle/>
            <a:p>
              <a:endParaRPr lang="en-US"/>
            </a:p>
          </p:txBody>
        </p:sp>
        <p:sp>
          <p:nvSpPr>
            <p:cNvPr id="878664" name="Freeform 1096"/>
            <p:cNvSpPr>
              <a:spLocks/>
            </p:cNvSpPr>
            <p:nvPr/>
          </p:nvSpPr>
          <p:spPr bwMode="auto">
            <a:xfrm>
              <a:off x="2384" y="1384"/>
              <a:ext cx="64" cy="32"/>
            </a:xfrm>
            <a:custGeom>
              <a:avLst/>
              <a:gdLst/>
              <a:ahLst/>
              <a:cxnLst>
                <a:cxn ang="0">
                  <a:pos x="64" y="24"/>
                </a:cxn>
                <a:cxn ang="0">
                  <a:pos x="56" y="32"/>
                </a:cxn>
                <a:cxn ang="0">
                  <a:pos x="0" y="16"/>
                </a:cxn>
                <a:cxn ang="0">
                  <a:pos x="8" y="0"/>
                </a:cxn>
                <a:cxn ang="0">
                  <a:pos x="64" y="24"/>
                </a:cxn>
              </a:cxnLst>
              <a:rect l="0" t="0" r="r" b="b"/>
              <a:pathLst>
                <a:path w="64" h="32">
                  <a:moveTo>
                    <a:pt x="64" y="24"/>
                  </a:moveTo>
                  <a:lnTo>
                    <a:pt x="56" y="32"/>
                  </a:lnTo>
                  <a:lnTo>
                    <a:pt x="0" y="16"/>
                  </a:lnTo>
                  <a:lnTo>
                    <a:pt x="8" y="0"/>
                  </a:lnTo>
                  <a:lnTo>
                    <a:pt x="64" y="24"/>
                  </a:lnTo>
                  <a:close/>
                </a:path>
              </a:pathLst>
            </a:custGeom>
            <a:solidFill>
              <a:srgbClr val="FF22FF"/>
            </a:solidFill>
            <a:ln w="9525">
              <a:noFill/>
              <a:round/>
              <a:headEnd/>
              <a:tailEnd/>
            </a:ln>
          </p:spPr>
          <p:txBody>
            <a:bodyPr/>
            <a:lstStyle/>
            <a:p>
              <a:endParaRPr lang="en-US"/>
            </a:p>
          </p:txBody>
        </p:sp>
        <p:sp>
          <p:nvSpPr>
            <p:cNvPr id="878665" name="Freeform 1097"/>
            <p:cNvSpPr>
              <a:spLocks/>
            </p:cNvSpPr>
            <p:nvPr/>
          </p:nvSpPr>
          <p:spPr bwMode="auto">
            <a:xfrm>
              <a:off x="2288" y="1360"/>
              <a:ext cx="64" cy="32"/>
            </a:xfrm>
            <a:custGeom>
              <a:avLst/>
              <a:gdLst/>
              <a:ahLst/>
              <a:cxnLst>
                <a:cxn ang="0">
                  <a:pos x="64" y="16"/>
                </a:cxn>
                <a:cxn ang="0">
                  <a:pos x="64" y="32"/>
                </a:cxn>
                <a:cxn ang="0">
                  <a:pos x="0" y="16"/>
                </a:cxn>
                <a:cxn ang="0">
                  <a:pos x="8" y="0"/>
                </a:cxn>
                <a:cxn ang="0">
                  <a:pos x="64" y="16"/>
                </a:cxn>
              </a:cxnLst>
              <a:rect l="0" t="0" r="r" b="b"/>
              <a:pathLst>
                <a:path w="64" h="32">
                  <a:moveTo>
                    <a:pt x="64" y="16"/>
                  </a:moveTo>
                  <a:lnTo>
                    <a:pt x="64" y="32"/>
                  </a:lnTo>
                  <a:lnTo>
                    <a:pt x="0" y="16"/>
                  </a:lnTo>
                  <a:lnTo>
                    <a:pt x="8" y="0"/>
                  </a:lnTo>
                  <a:lnTo>
                    <a:pt x="64" y="16"/>
                  </a:lnTo>
                  <a:close/>
                </a:path>
              </a:pathLst>
            </a:custGeom>
            <a:solidFill>
              <a:srgbClr val="FF22FF"/>
            </a:solidFill>
            <a:ln w="9525">
              <a:noFill/>
              <a:round/>
              <a:headEnd/>
              <a:tailEnd/>
            </a:ln>
          </p:spPr>
          <p:txBody>
            <a:bodyPr/>
            <a:lstStyle/>
            <a:p>
              <a:endParaRPr lang="en-US"/>
            </a:p>
          </p:txBody>
        </p:sp>
        <p:sp>
          <p:nvSpPr>
            <p:cNvPr id="878666" name="Freeform 1098"/>
            <p:cNvSpPr>
              <a:spLocks/>
            </p:cNvSpPr>
            <p:nvPr/>
          </p:nvSpPr>
          <p:spPr bwMode="auto">
            <a:xfrm>
              <a:off x="2200" y="1336"/>
              <a:ext cx="64" cy="32"/>
            </a:xfrm>
            <a:custGeom>
              <a:avLst/>
              <a:gdLst/>
              <a:ahLst/>
              <a:cxnLst>
                <a:cxn ang="0">
                  <a:pos x="64" y="16"/>
                </a:cxn>
                <a:cxn ang="0">
                  <a:pos x="56" y="32"/>
                </a:cxn>
                <a:cxn ang="0">
                  <a:pos x="0" y="16"/>
                </a:cxn>
                <a:cxn ang="0">
                  <a:pos x="0" y="0"/>
                </a:cxn>
                <a:cxn ang="0">
                  <a:pos x="64" y="16"/>
                </a:cxn>
              </a:cxnLst>
              <a:rect l="0" t="0" r="r" b="b"/>
              <a:pathLst>
                <a:path w="64" h="32">
                  <a:moveTo>
                    <a:pt x="64" y="16"/>
                  </a:moveTo>
                  <a:lnTo>
                    <a:pt x="56" y="32"/>
                  </a:lnTo>
                  <a:lnTo>
                    <a:pt x="0" y="16"/>
                  </a:lnTo>
                  <a:lnTo>
                    <a:pt x="0" y="0"/>
                  </a:lnTo>
                  <a:lnTo>
                    <a:pt x="64" y="16"/>
                  </a:lnTo>
                  <a:close/>
                </a:path>
              </a:pathLst>
            </a:custGeom>
            <a:solidFill>
              <a:srgbClr val="FF22FF"/>
            </a:solidFill>
            <a:ln w="9525">
              <a:noFill/>
              <a:round/>
              <a:headEnd/>
              <a:tailEnd/>
            </a:ln>
          </p:spPr>
          <p:txBody>
            <a:bodyPr/>
            <a:lstStyle/>
            <a:p>
              <a:endParaRPr lang="en-US"/>
            </a:p>
          </p:txBody>
        </p:sp>
        <p:sp>
          <p:nvSpPr>
            <p:cNvPr id="878667" name="Freeform 1099"/>
            <p:cNvSpPr>
              <a:spLocks/>
            </p:cNvSpPr>
            <p:nvPr/>
          </p:nvSpPr>
          <p:spPr bwMode="auto">
            <a:xfrm>
              <a:off x="2104" y="1312"/>
              <a:ext cx="64" cy="32"/>
            </a:xfrm>
            <a:custGeom>
              <a:avLst/>
              <a:gdLst/>
              <a:ahLst/>
              <a:cxnLst>
                <a:cxn ang="0">
                  <a:pos x="64" y="16"/>
                </a:cxn>
                <a:cxn ang="0">
                  <a:pos x="64" y="32"/>
                </a:cxn>
                <a:cxn ang="0">
                  <a:pos x="0" y="16"/>
                </a:cxn>
                <a:cxn ang="0">
                  <a:pos x="8" y="0"/>
                </a:cxn>
                <a:cxn ang="0">
                  <a:pos x="64" y="16"/>
                </a:cxn>
              </a:cxnLst>
              <a:rect l="0" t="0" r="r" b="b"/>
              <a:pathLst>
                <a:path w="64" h="32">
                  <a:moveTo>
                    <a:pt x="64" y="16"/>
                  </a:moveTo>
                  <a:lnTo>
                    <a:pt x="64" y="32"/>
                  </a:lnTo>
                  <a:lnTo>
                    <a:pt x="0" y="16"/>
                  </a:lnTo>
                  <a:lnTo>
                    <a:pt x="8" y="0"/>
                  </a:lnTo>
                  <a:lnTo>
                    <a:pt x="64" y="16"/>
                  </a:lnTo>
                  <a:close/>
                </a:path>
              </a:pathLst>
            </a:custGeom>
            <a:solidFill>
              <a:srgbClr val="FF22FF"/>
            </a:solidFill>
            <a:ln w="9525">
              <a:noFill/>
              <a:round/>
              <a:headEnd/>
              <a:tailEnd/>
            </a:ln>
          </p:spPr>
          <p:txBody>
            <a:bodyPr/>
            <a:lstStyle/>
            <a:p>
              <a:endParaRPr lang="en-US"/>
            </a:p>
          </p:txBody>
        </p:sp>
        <p:sp>
          <p:nvSpPr>
            <p:cNvPr id="878668" name="Freeform 1100"/>
            <p:cNvSpPr>
              <a:spLocks/>
            </p:cNvSpPr>
            <p:nvPr/>
          </p:nvSpPr>
          <p:spPr bwMode="auto">
            <a:xfrm>
              <a:off x="2016" y="1288"/>
              <a:ext cx="64" cy="32"/>
            </a:xfrm>
            <a:custGeom>
              <a:avLst/>
              <a:gdLst/>
              <a:ahLst/>
              <a:cxnLst>
                <a:cxn ang="0">
                  <a:pos x="64" y="16"/>
                </a:cxn>
                <a:cxn ang="0">
                  <a:pos x="56" y="32"/>
                </a:cxn>
                <a:cxn ang="0">
                  <a:pos x="0" y="16"/>
                </a:cxn>
                <a:cxn ang="0">
                  <a:pos x="0" y="0"/>
                </a:cxn>
                <a:cxn ang="0">
                  <a:pos x="64" y="16"/>
                </a:cxn>
              </a:cxnLst>
              <a:rect l="0" t="0" r="r" b="b"/>
              <a:pathLst>
                <a:path w="64" h="32">
                  <a:moveTo>
                    <a:pt x="64" y="16"/>
                  </a:moveTo>
                  <a:lnTo>
                    <a:pt x="56" y="32"/>
                  </a:lnTo>
                  <a:lnTo>
                    <a:pt x="0" y="16"/>
                  </a:lnTo>
                  <a:lnTo>
                    <a:pt x="0" y="0"/>
                  </a:lnTo>
                  <a:lnTo>
                    <a:pt x="64" y="16"/>
                  </a:lnTo>
                  <a:close/>
                </a:path>
              </a:pathLst>
            </a:custGeom>
            <a:solidFill>
              <a:srgbClr val="FF22FF"/>
            </a:solidFill>
            <a:ln w="9525">
              <a:noFill/>
              <a:round/>
              <a:headEnd/>
              <a:tailEnd/>
            </a:ln>
          </p:spPr>
          <p:txBody>
            <a:bodyPr/>
            <a:lstStyle/>
            <a:p>
              <a:endParaRPr lang="en-US"/>
            </a:p>
          </p:txBody>
        </p:sp>
        <p:sp>
          <p:nvSpPr>
            <p:cNvPr id="878669" name="Freeform 1101"/>
            <p:cNvSpPr>
              <a:spLocks/>
            </p:cNvSpPr>
            <p:nvPr/>
          </p:nvSpPr>
          <p:spPr bwMode="auto">
            <a:xfrm>
              <a:off x="1920" y="1256"/>
              <a:ext cx="64" cy="32"/>
            </a:xfrm>
            <a:custGeom>
              <a:avLst/>
              <a:gdLst/>
              <a:ahLst/>
              <a:cxnLst>
                <a:cxn ang="0">
                  <a:pos x="64" y="16"/>
                </a:cxn>
                <a:cxn ang="0">
                  <a:pos x="56" y="32"/>
                </a:cxn>
                <a:cxn ang="0">
                  <a:pos x="0" y="16"/>
                </a:cxn>
                <a:cxn ang="0">
                  <a:pos x="8" y="0"/>
                </a:cxn>
                <a:cxn ang="0">
                  <a:pos x="64" y="16"/>
                </a:cxn>
              </a:cxnLst>
              <a:rect l="0" t="0" r="r" b="b"/>
              <a:pathLst>
                <a:path w="64" h="32">
                  <a:moveTo>
                    <a:pt x="64" y="16"/>
                  </a:moveTo>
                  <a:lnTo>
                    <a:pt x="56" y="32"/>
                  </a:lnTo>
                  <a:lnTo>
                    <a:pt x="0" y="16"/>
                  </a:lnTo>
                  <a:lnTo>
                    <a:pt x="8" y="0"/>
                  </a:lnTo>
                  <a:lnTo>
                    <a:pt x="64" y="16"/>
                  </a:lnTo>
                  <a:close/>
                </a:path>
              </a:pathLst>
            </a:custGeom>
            <a:solidFill>
              <a:srgbClr val="FF22FF"/>
            </a:solidFill>
            <a:ln w="9525">
              <a:noFill/>
              <a:round/>
              <a:headEnd/>
              <a:tailEnd/>
            </a:ln>
          </p:spPr>
          <p:txBody>
            <a:bodyPr/>
            <a:lstStyle/>
            <a:p>
              <a:endParaRPr lang="en-US"/>
            </a:p>
          </p:txBody>
        </p:sp>
        <p:sp>
          <p:nvSpPr>
            <p:cNvPr id="878670" name="Freeform 1102"/>
            <p:cNvSpPr>
              <a:spLocks/>
            </p:cNvSpPr>
            <p:nvPr/>
          </p:nvSpPr>
          <p:spPr bwMode="auto">
            <a:xfrm>
              <a:off x="1832" y="1232"/>
              <a:ext cx="56" cy="32"/>
            </a:xfrm>
            <a:custGeom>
              <a:avLst/>
              <a:gdLst/>
              <a:ahLst/>
              <a:cxnLst>
                <a:cxn ang="0">
                  <a:pos x="56" y="16"/>
                </a:cxn>
                <a:cxn ang="0">
                  <a:pos x="56" y="32"/>
                </a:cxn>
                <a:cxn ang="0">
                  <a:pos x="0" y="16"/>
                </a:cxn>
                <a:cxn ang="0">
                  <a:pos x="0" y="0"/>
                </a:cxn>
                <a:cxn ang="0">
                  <a:pos x="56" y="16"/>
                </a:cxn>
              </a:cxnLst>
              <a:rect l="0" t="0" r="r" b="b"/>
              <a:pathLst>
                <a:path w="56" h="32">
                  <a:moveTo>
                    <a:pt x="56" y="16"/>
                  </a:moveTo>
                  <a:lnTo>
                    <a:pt x="56" y="32"/>
                  </a:lnTo>
                  <a:lnTo>
                    <a:pt x="0" y="16"/>
                  </a:lnTo>
                  <a:lnTo>
                    <a:pt x="0" y="0"/>
                  </a:lnTo>
                  <a:lnTo>
                    <a:pt x="56" y="16"/>
                  </a:lnTo>
                  <a:close/>
                </a:path>
              </a:pathLst>
            </a:custGeom>
            <a:solidFill>
              <a:srgbClr val="FF22FF"/>
            </a:solidFill>
            <a:ln w="9525">
              <a:noFill/>
              <a:round/>
              <a:headEnd/>
              <a:tailEnd/>
            </a:ln>
          </p:spPr>
          <p:txBody>
            <a:bodyPr/>
            <a:lstStyle/>
            <a:p>
              <a:endParaRPr lang="en-US"/>
            </a:p>
          </p:txBody>
        </p:sp>
        <p:sp>
          <p:nvSpPr>
            <p:cNvPr id="878671" name="Freeform 1103"/>
            <p:cNvSpPr>
              <a:spLocks/>
            </p:cNvSpPr>
            <p:nvPr/>
          </p:nvSpPr>
          <p:spPr bwMode="auto">
            <a:xfrm>
              <a:off x="1736" y="1208"/>
              <a:ext cx="64" cy="32"/>
            </a:xfrm>
            <a:custGeom>
              <a:avLst/>
              <a:gdLst/>
              <a:ahLst/>
              <a:cxnLst>
                <a:cxn ang="0">
                  <a:pos x="64" y="16"/>
                </a:cxn>
                <a:cxn ang="0">
                  <a:pos x="56" y="32"/>
                </a:cxn>
                <a:cxn ang="0">
                  <a:pos x="0" y="16"/>
                </a:cxn>
                <a:cxn ang="0">
                  <a:pos x="8" y="0"/>
                </a:cxn>
                <a:cxn ang="0">
                  <a:pos x="64" y="16"/>
                </a:cxn>
              </a:cxnLst>
              <a:rect l="0" t="0" r="r" b="b"/>
              <a:pathLst>
                <a:path w="64" h="32">
                  <a:moveTo>
                    <a:pt x="64" y="16"/>
                  </a:moveTo>
                  <a:lnTo>
                    <a:pt x="56" y="32"/>
                  </a:lnTo>
                  <a:lnTo>
                    <a:pt x="0" y="16"/>
                  </a:lnTo>
                  <a:lnTo>
                    <a:pt x="8" y="0"/>
                  </a:lnTo>
                  <a:lnTo>
                    <a:pt x="64" y="16"/>
                  </a:lnTo>
                  <a:close/>
                </a:path>
              </a:pathLst>
            </a:custGeom>
            <a:solidFill>
              <a:srgbClr val="FF22FF"/>
            </a:solidFill>
            <a:ln w="9525">
              <a:noFill/>
              <a:round/>
              <a:headEnd/>
              <a:tailEnd/>
            </a:ln>
          </p:spPr>
          <p:txBody>
            <a:bodyPr/>
            <a:lstStyle/>
            <a:p>
              <a:endParaRPr lang="en-US"/>
            </a:p>
          </p:txBody>
        </p:sp>
        <p:sp>
          <p:nvSpPr>
            <p:cNvPr id="878672" name="Freeform 1104"/>
            <p:cNvSpPr>
              <a:spLocks/>
            </p:cNvSpPr>
            <p:nvPr/>
          </p:nvSpPr>
          <p:spPr bwMode="auto">
            <a:xfrm>
              <a:off x="1648" y="1184"/>
              <a:ext cx="56" cy="32"/>
            </a:xfrm>
            <a:custGeom>
              <a:avLst/>
              <a:gdLst/>
              <a:ahLst/>
              <a:cxnLst>
                <a:cxn ang="0">
                  <a:pos x="56" y="16"/>
                </a:cxn>
                <a:cxn ang="0">
                  <a:pos x="56" y="32"/>
                </a:cxn>
                <a:cxn ang="0">
                  <a:pos x="0" y="16"/>
                </a:cxn>
                <a:cxn ang="0">
                  <a:pos x="0" y="0"/>
                </a:cxn>
                <a:cxn ang="0">
                  <a:pos x="56" y="16"/>
                </a:cxn>
              </a:cxnLst>
              <a:rect l="0" t="0" r="r" b="b"/>
              <a:pathLst>
                <a:path w="56" h="32">
                  <a:moveTo>
                    <a:pt x="56" y="16"/>
                  </a:moveTo>
                  <a:lnTo>
                    <a:pt x="56" y="32"/>
                  </a:lnTo>
                  <a:lnTo>
                    <a:pt x="0" y="16"/>
                  </a:lnTo>
                  <a:lnTo>
                    <a:pt x="0" y="0"/>
                  </a:lnTo>
                  <a:lnTo>
                    <a:pt x="56" y="16"/>
                  </a:lnTo>
                  <a:close/>
                </a:path>
              </a:pathLst>
            </a:custGeom>
            <a:solidFill>
              <a:srgbClr val="FF22FF"/>
            </a:solidFill>
            <a:ln w="9525">
              <a:noFill/>
              <a:round/>
              <a:headEnd/>
              <a:tailEnd/>
            </a:ln>
          </p:spPr>
          <p:txBody>
            <a:bodyPr/>
            <a:lstStyle/>
            <a:p>
              <a:endParaRPr lang="en-US"/>
            </a:p>
          </p:txBody>
        </p:sp>
        <p:sp>
          <p:nvSpPr>
            <p:cNvPr id="878673" name="Freeform 1105"/>
            <p:cNvSpPr>
              <a:spLocks/>
            </p:cNvSpPr>
            <p:nvPr/>
          </p:nvSpPr>
          <p:spPr bwMode="auto">
            <a:xfrm>
              <a:off x="1552" y="1152"/>
              <a:ext cx="64" cy="32"/>
            </a:xfrm>
            <a:custGeom>
              <a:avLst/>
              <a:gdLst/>
              <a:ahLst/>
              <a:cxnLst>
                <a:cxn ang="0">
                  <a:pos x="64" y="24"/>
                </a:cxn>
                <a:cxn ang="0">
                  <a:pos x="56" y="32"/>
                </a:cxn>
                <a:cxn ang="0">
                  <a:pos x="0" y="16"/>
                </a:cxn>
                <a:cxn ang="0">
                  <a:pos x="0" y="0"/>
                </a:cxn>
                <a:cxn ang="0">
                  <a:pos x="64" y="24"/>
                </a:cxn>
              </a:cxnLst>
              <a:rect l="0" t="0" r="r" b="b"/>
              <a:pathLst>
                <a:path w="64" h="32">
                  <a:moveTo>
                    <a:pt x="64" y="24"/>
                  </a:moveTo>
                  <a:lnTo>
                    <a:pt x="56" y="32"/>
                  </a:lnTo>
                  <a:lnTo>
                    <a:pt x="0" y="16"/>
                  </a:lnTo>
                  <a:lnTo>
                    <a:pt x="0" y="0"/>
                  </a:lnTo>
                  <a:lnTo>
                    <a:pt x="64" y="24"/>
                  </a:lnTo>
                  <a:close/>
                </a:path>
              </a:pathLst>
            </a:custGeom>
            <a:solidFill>
              <a:srgbClr val="FF22FF"/>
            </a:solidFill>
            <a:ln w="9525">
              <a:noFill/>
              <a:round/>
              <a:headEnd/>
              <a:tailEnd/>
            </a:ln>
          </p:spPr>
          <p:txBody>
            <a:bodyPr/>
            <a:lstStyle/>
            <a:p>
              <a:endParaRPr lang="en-US"/>
            </a:p>
          </p:txBody>
        </p:sp>
        <p:sp>
          <p:nvSpPr>
            <p:cNvPr id="878674" name="Freeform 1106"/>
            <p:cNvSpPr>
              <a:spLocks/>
            </p:cNvSpPr>
            <p:nvPr/>
          </p:nvSpPr>
          <p:spPr bwMode="auto">
            <a:xfrm>
              <a:off x="1456" y="1128"/>
              <a:ext cx="64" cy="32"/>
            </a:xfrm>
            <a:custGeom>
              <a:avLst/>
              <a:gdLst/>
              <a:ahLst/>
              <a:cxnLst>
                <a:cxn ang="0">
                  <a:pos x="64" y="16"/>
                </a:cxn>
                <a:cxn ang="0">
                  <a:pos x="64" y="32"/>
                </a:cxn>
                <a:cxn ang="0">
                  <a:pos x="0" y="16"/>
                </a:cxn>
                <a:cxn ang="0">
                  <a:pos x="8" y="0"/>
                </a:cxn>
                <a:cxn ang="0">
                  <a:pos x="64" y="16"/>
                </a:cxn>
              </a:cxnLst>
              <a:rect l="0" t="0" r="r" b="b"/>
              <a:pathLst>
                <a:path w="64" h="32">
                  <a:moveTo>
                    <a:pt x="64" y="16"/>
                  </a:moveTo>
                  <a:lnTo>
                    <a:pt x="64" y="32"/>
                  </a:lnTo>
                  <a:lnTo>
                    <a:pt x="0" y="16"/>
                  </a:lnTo>
                  <a:lnTo>
                    <a:pt x="8" y="0"/>
                  </a:lnTo>
                  <a:lnTo>
                    <a:pt x="64" y="16"/>
                  </a:lnTo>
                  <a:close/>
                </a:path>
              </a:pathLst>
            </a:custGeom>
            <a:solidFill>
              <a:srgbClr val="FF22FF"/>
            </a:solidFill>
            <a:ln w="9525">
              <a:noFill/>
              <a:round/>
              <a:headEnd/>
              <a:tailEnd/>
            </a:ln>
          </p:spPr>
          <p:txBody>
            <a:bodyPr/>
            <a:lstStyle/>
            <a:p>
              <a:endParaRPr lang="en-US"/>
            </a:p>
          </p:txBody>
        </p:sp>
        <p:sp>
          <p:nvSpPr>
            <p:cNvPr id="878675" name="Freeform 1107"/>
            <p:cNvSpPr>
              <a:spLocks/>
            </p:cNvSpPr>
            <p:nvPr/>
          </p:nvSpPr>
          <p:spPr bwMode="auto">
            <a:xfrm>
              <a:off x="3536" y="1104"/>
              <a:ext cx="968" cy="240"/>
            </a:xfrm>
            <a:custGeom>
              <a:avLst/>
              <a:gdLst/>
              <a:ahLst/>
              <a:cxnLst>
                <a:cxn ang="0">
                  <a:pos x="0" y="16"/>
                </a:cxn>
                <a:cxn ang="0">
                  <a:pos x="0" y="0"/>
                </a:cxn>
                <a:cxn ang="0">
                  <a:pos x="968" y="224"/>
                </a:cxn>
                <a:cxn ang="0">
                  <a:pos x="968" y="240"/>
                </a:cxn>
                <a:cxn ang="0">
                  <a:pos x="0" y="16"/>
                </a:cxn>
              </a:cxnLst>
              <a:rect l="0" t="0" r="r" b="b"/>
              <a:pathLst>
                <a:path w="968" h="240">
                  <a:moveTo>
                    <a:pt x="0" y="16"/>
                  </a:moveTo>
                  <a:lnTo>
                    <a:pt x="0" y="0"/>
                  </a:lnTo>
                  <a:lnTo>
                    <a:pt x="968" y="224"/>
                  </a:lnTo>
                  <a:lnTo>
                    <a:pt x="968" y="240"/>
                  </a:lnTo>
                  <a:lnTo>
                    <a:pt x="0" y="16"/>
                  </a:lnTo>
                  <a:close/>
                </a:path>
              </a:pathLst>
            </a:custGeom>
            <a:solidFill>
              <a:srgbClr val="990000"/>
            </a:solidFill>
            <a:ln w="9525">
              <a:noFill/>
              <a:round/>
              <a:headEnd/>
              <a:tailEnd/>
            </a:ln>
          </p:spPr>
          <p:txBody>
            <a:bodyPr/>
            <a:lstStyle/>
            <a:p>
              <a:endParaRPr lang="en-US"/>
            </a:p>
          </p:txBody>
        </p:sp>
        <p:sp>
          <p:nvSpPr>
            <p:cNvPr id="878676" name="Freeform 1108"/>
            <p:cNvSpPr>
              <a:spLocks/>
            </p:cNvSpPr>
            <p:nvPr/>
          </p:nvSpPr>
          <p:spPr bwMode="auto">
            <a:xfrm>
              <a:off x="4496" y="1328"/>
              <a:ext cx="16" cy="704"/>
            </a:xfrm>
            <a:custGeom>
              <a:avLst/>
              <a:gdLst/>
              <a:ahLst/>
              <a:cxnLst>
                <a:cxn ang="0">
                  <a:pos x="16" y="0"/>
                </a:cxn>
                <a:cxn ang="0">
                  <a:pos x="16" y="8"/>
                </a:cxn>
                <a:cxn ang="0">
                  <a:pos x="16" y="704"/>
                </a:cxn>
                <a:cxn ang="0">
                  <a:pos x="0" y="704"/>
                </a:cxn>
                <a:cxn ang="0">
                  <a:pos x="0" y="8"/>
                </a:cxn>
                <a:cxn ang="0">
                  <a:pos x="8" y="0"/>
                </a:cxn>
                <a:cxn ang="0">
                  <a:pos x="16" y="0"/>
                </a:cxn>
              </a:cxnLst>
              <a:rect l="0" t="0" r="r" b="b"/>
              <a:pathLst>
                <a:path w="16" h="704">
                  <a:moveTo>
                    <a:pt x="16" y="0"/>
                  </a:moveTo>
                  <a:lnTo>
                    <a:pt x="16" y="8"/>
                  </a:lnTo>
                  <a:lnTo>
                    <a:pt x="16" y="704"/>
                  </a:lnTo>
                  <a:lnTo>
                    <a:pt x="0" y="704"/>
                  </a:lnTo>
                  <a:lnTo>
                    <a:pt x="0" y="8"/>
                  </a:lnTo>
                  <a:lnTo>
                    <a:pt x="8" y="0"/>
                  </a:lnTo>
                  <a:lnTo>
                    <a:pt x="16" y="0"/>
                  </a:lnTo>
                  <a:close/>
                </a:path>
              </a:pathLst>
            </a:custGeom>
            <a:solidFill>
              <a:srgbClr val="990000"/>
            </a:solidFill>
            <a:ln w="9525">
              <a:noFill/>
              <a:round/>
              <a:headEnd/>
              <a:tailEnd/>
            </a:ln>
          </p:spPr>
          <p:txBody>
            <a:bodyPr/>
            <a:lstStyle/>
            <a:p>
              <a:endParaRPr lang="en-US"/>
            </a:p>
          </p:txBody>
        </p:sp>
        <p:sp>
          <p:nvSpPr>
            <p:cNvPr id="878677" name="Freeform 1109"/>
            <p:cNvSpPr>
              <a:spLocks/>
            </p:cNvSpPr>
            <p:nvPr/>
          </p:nvSpPr>
          <p:spPr bwMode="auto">
            <a:xfrm>
              <a:off x="3536" y="1800"/>
              <a:ext cx="976" cy="248"/>
            </a:xfrm>
            <a:custGeom>
              <a:avLst/>
              <a:gdLst/>
              <a:ahLst/>
              <a:cxnLst>
                <a:cxn ang="0">
                  <a:pos x="976" y="248"/>
                </a:cxn>
                <a:cxn ang="0">
                  <a:pos x="968" y="240"/>
                </a:cxn>
                <a:cxn ang="0">
                  <a:pos x="0" y="16"/>
                </a:cxn>
                <a:cxn ang="0">
                  <a:pos x="0" y="0"/>
                </a:cxn>
                <a:cxn ang="0">
                  <a:pos x="968" y="224"/>
                </a:cxn>
                <a:cxn ang="0">
                  <a:pos x="976" y="232"/>
                </a:cxn>
                <a:cxn ang="0">
                  <a:pos x="976" y="248"/>
                </a:cxn>
              </a:cxnLst>
              <a:rect l="0" t="0" r="r" b="b"/>
              <a:pathLst>
                <a:path w="976" h="248">
                  <a:moveTo>
                    <a:pt x="976" y="248"/>
                  </a:moveTo>
                  <a:lnTo>
                    <a:pt x="968" y="240"/>
                  </a:lnTo>
                  <a:lnTo>
                    <a:pt x="0" y="16"/>
                  </a:lnTo>
                  <a:lnTo>
                    <a:pt x="0" y="0"/>
                  </a:lnTo>
                  <a:lnTo>
                    <a:pt x="968" y="224"/>
                  </a:lnTo>
                  <a:lnTo>
                    <a:pt x="976" y="232"/>
                  </a:lnTo>
                  <a:lnTo>
                    <a:pt x="976" y="248"/>
                  </a:lnTo>
                  <a:close/>
                </a:path>
              </a:pathLst>
            </a:custGeom>
            <a:solidFill>
              <a:srgbClr val="990000"/>
            </a:solidFill>
            <a:ln w="9525">
              <a:noFill/>
              <a:round/>
              <a:headEnd/>
              <a:tailEnd/>
            </a:ln>
          </p:spPr>
          <p:txBody>
            <a:bodyPr/>
            <a:lstStyle/>
            <a:p>
              <a:endParaRPr lang="en-US"/>
            </a:p>
          </p:txBody>
        </p:sp>
        <p:sp>
          <p:nvSpPr>
            <p:cNvPr id="878678" name="Freeform 1110"/>
            <p:cNvSpPr>
              <a:spLocks/>
            </p:cNvSpPr>
            <p:nvPr/>
          </p:nvSpPr>
          <p:spPr bwMode="auto">
            <a:xfrm>
              <a:off x="3528" y="1112"/>
              <a:ext cx="16" cy="704"/>
            </a:xfrm>
            <a:custGeom>
              <a:avLst/>
              <a:gdLst/>
              <a:ahLst/>
              <a:cxnLst>
                <a:cxn ang="0">
                  <a:pos x="0" y="704"/>
                </a:cxn>
                <a:cxn ang="0">
                  <a:pos x="0" y="696"/>
                </a:cxn>
                <a:cxn ang="0">
                  <a:pos x="0" y="0"/>
                </a:cxn>
                <a:cxn ang="0">
                  <a:pos x="16" y="0"/>
                </a:cxn>
                <a:cxn ang="0">
                  <a:pos x="16" y="696"/>
                </a:cxn>
                <a:cxn ang="0">
                  <a:pos x="8" y="704"/>
                </a:cxn>
                <a:cxn ang="0">
                  <a:pos x="0" y="704"/>
                </a:cxn>
              </a:cxnLst>
              <a:rect l="0" t="0" r="r" b="b"/>
              <a:pathLst>
                <a:path w="16" h="704">
                  <a:moveTo>
                    <a:pt x="0" y="704"/>
                  </a:moveTo>
                  <a:lnTo>
                    <a:pt x="0" y="696"/>
                  </a:lnTo>
                  <a:lnTo>
                    <a:pt x="0" y="0"/>
                  </a:lnTo>
                  <a:lnTo>
                    <a:pt x="16" y="0"/>
                  </a:lnTo>
                  <a:lnTo>
                    <a:pt x="16" y="696"/>
                  </a:lnTo>
                  <a:lnTo>
                    <a:pt x="8" y="704"/>
                  </a:lnTo>
                  <a:lnTo>
                    <a:pt x="0" y="704"/>
                  </a:lnTo>
                  <a:close/>
                </a:path>
              </a:pathLst>
            </a:custGeom>
            <a:solidFill>
              <a:srgbClr val="990000"/>
            </a:solidFill>
            <a:ln w="9525">
              <a:noFill/>
              <a:round/>
              <a:headEnd/>
              <a:tailEnd/>
            </a:ln>
          </p:spPr>
          <p:txBody>
            <a:bodyPr/>
            <a:lstStyle/>
            <a:p>
              <a:endParaRPr lang="en-US"/>
            </a:p>
          </p:txBody>
        </p:sp>
        <p:sp>
          <p:nvSpPr>
            <p:cNvPr id="878679" name="Freeform 1111"/>
            <p:cNvSpPr>
              <a:spLocks/>
            </p:cNvSpPr>
            <p:nvPr/>
          </p:nvSpPr>
          <p:spPr bwMode="auto">
            <a:xfrm>
              <a:off x="3528" y="1104"/>
              <a:ext cx="976" cy="240"/>
            </a:xfrm>
            <a:custGeom>
              <a:avLst/>
              <a:gdLst/>
              <a:ahLst/>
              <a:cxnLst>
                <a:cxn ang="0">
                  <a:pos x="0" y="0"/>
                </a:cxn>
                <a:cxn ang="0">
                  <a:pos x="8" y="0"/>
                </a:cxn>
                <a:cxn ang="0">
                  <a:pos x="976" y="224"/>
                </a:cxn>
                <a:cxn ang="0">
                  <a:pos x="976" y="240"/>
                </a:cxn>
                <a:cxn ang="0">
                  <a:pos x="8" y="16"/>
                </a:cxn>
                <a:cxn ang="0">
                  <a:pos x="0" y="8"/>
                </a:cxn>
                <a:cxn ang="0">
                  <a:pos x="0" y="0"/>
                </a:cxn>
              </a:cxnLst>
              <a:rect l="0" t="0" r="r" b="b"/>
              <a:pathLst>
                <a:path w="976" h="240">
                  <a:moveTo>
                    <a:pt x="0" y="0"/>
                  </a:moveTo>
                  <a:lnTo>
                    <a:pt x="8" y="0"/>
                  </a:lnTo>
                  <a:lnTo>
                    <a:pt x="976" y="224"/>
                  </a:lnTo>
                  <a:lnTo>
                    <a:pt x="976" y="240"/>
                  </a:lnTo>
                  <a:lnTo>
                    <a:pt x="8" y="16"/>
                  </a:lnTo>
                  <a:lnTo>
                    <a:pt x="0" y="8"/>
                  </a:lnTo>
                  <a:lnTo>
                    <a:pt x="0" y="0"/>
                  </a:lnTo>
                  <a:close/>
                </a:path>
              </a:pathLst>
            </a:custGeom>
            <a:solidFill>
              <a:srgbClr val="990000"/>
            </a:solidFill>
            <a:ln w="9525">
              <a:noFill/>
              <a:round/>
              <a:headEnd/>
              <a:tailEnd/>
            </a:ln>
          </p:spPr>
          <p:txBody>
            <a:bodyPr/>
            <a:lstStyle/>
            <a:p>
              <a:endParaRPr lang="en-US"/>
            </a:p>
          </p:txBody>
        </p:sp>
        <p:grpSp>
          <p:nvGrpSpPr>
            <p:cNvPr id="878680" name="Group 1112"/>
            <p:cNvGrpSpPr>
              <a:grpSpLocks/>
            </p:cNvGrpSpPr>
            <p:nvPr/>
          </p:nvGrpSpPr>
          <p:grpSpPr bwMode="auto">
            <a:xfrm>
              <a:off x="3916" y="1604"/>
              <a:ext cx="160" cy="240"/>
              <a:chOff x="3944" y="1632"/>
              <a:chExt cx="160" cy="240"/>
            </a:xfrm>
          </p:grpSpPr>
          <p:sp>
            <p:nvSpPr>
              <p:cNvPr id="878681" name="Freeform 1113"/>
              <p:cNvSpPr>
                <a:spLocks/>
              </p:cNvSpPr>
              <p:nvPr/>
            </p:nvSpPr>
            <p:spPr bwMode="auto">
              <a:xfrm>
                <a:off x="4000" y="1632"/>
                <a:ext cx="48" cy="152"/>
              </a:xfrm>
              <a:custGeom>
                <a:avLst/>
                <a:gdLst/>
                <a:ahLst/>
                <a:cxnLst>
                  <a:cxn ang="0">
                    <a:pos x="0" y="0"/>
                  </a:cxn>
                  <a:cxn ang="0">
                    <a:pos x="40" y="0"/>
                  </a:cxn>
                  <a:cxn ang="0">
                    <a:pos x="48" y="152"/>
                  </a:cxn>
                  <a:cxn ang="0">
                    <a:pos x="8" y="152"/>
                  </a:cxn>
                  <a:cxn ang="0">
                    <a:pos x="0" y="0"/>
                  </a:cxn>
                </a:cxnLst>
                <a:rect l="0" t="0" r="r" b="b"/>
                <a:pathLst>
                  <a:path w="48" h="152">
                    <a:moveTo>
                      <a:pt x="0" y="0"/>
                    </a:moveTo>
                    <a:lnTo>
                      <a:pt x="40" y="0"/>
                    </a:lnTo>
                    <a:lnTo>
                      <a:pt x="48" y="152"/>
                    </a:lnTo>
                    <a:lnTo>
                      <a:pt x="8" y="152"/>
                    </a:lnTo>
                    <a:lnTo>
                      <a:pt x="0" y="0"/>
                    </a:lnTo>
                    <a:close/>
                  </a:path>
                </a:pathLst>
              </a:custGeom>
              <a:solidFill>
                <a:srgbClr val="FF0000"/>
              </a:solidFill>
              <a:ln w="9525">
                <a:noFill/>
                <a:round/>
                <a:headEnd/>
                <a:tailEnd/>
              </a:ln>
            </p:spPr>
            <p:txBody>
              <a:bodyPr/>
              <a:lstStyle/>
              <a:p>
                <a:endParaRPr lang="en-US"/>
              </a:p>
            </p:txBody>
          </p:sp>
          <p:sp>
            <p:nvSpPr>
              <p:cNvPr id="878682" name="Freeform 1114"/>
              <p:cNvSpPr>
                <a:spLocks/>
              </p:cNvSpPr>
              <p:nvPr/>
            </p:nvSpPr>
            <p:spPr bwMode="auto">
              <a:xfrm>
                <a:off x="3944" y="1696"/>
                <a:ext cx="160" cy="176"/>
              </a:xfrm>
              <a:custGeom>
                <a:avLst/>
                <a:gdLst/>
                <a:ahLst/>
                <a:cxnLst>
                  <a:cxn ang="0">
                    <a:pos x="80" y="176"/>
                  </a:cxn>
                  <a:cxn ang="0">
                    <a:pos x="0" y="0"/>
                  </a:cxn>
                  <a:cxn ang="0">
                    <a:pos x="80" y="80"/>
                  </a:cxn>
                  <a:cxn ang="0">
                    <a:pos x="160" y="0"/>
                  </a:cxn>
                  <a:cxn ang="0">
                    <a:pos x="80" y="176"/>
                  </a:cxn>
                </a:cxnLst>
                <a:rect l="0" t="0" r="r" b="b"/>
                <a:pathLst>
                  <a:path w="160" h="176">
                    <a:moveTo>
                      <a:pt x="80" y="176"/>
                    </a:moveTo>
                    <a:lnTo>
                      <a:pt x="0" y="0"/>
                    </a:lnTo>
                    <a:lnTo>
                      <a:pt x="80" y="80"/>
                    </a:lnTo>
                    <a:lnTo>
                      <a:pt x="160" y="0"/>
                    </a:lnTo>
                    <a:lnTo>
                      <a:pt x="80" y="176"/>
                    </a:lnTo>
                    <a:close/>
                  </a:path>
                </a:pathLst>
              </a:custGeom>
              <a:solidFill>
                <a:srgbClr val="FF0000"/>
              </a:solidFill>
              <a:ln w="9525">
                <a:noFill/>
                <a:round/>
                <a:headEnd/>
                <a:tailEnd/>
              </a:ln>
            </p:spPr>
            <p:txBody>
              <a:bodyPr/>
              <a:lstStyle/>
              <a:p>
                <a:endParaRPr lang="en-US"/>
              </a:p>
            </p:txBody>
          </p:sp>
        </p:grpSp>
        <p:sp>
          <p:nvSpPr>
            <p:cNvPr id="878683" name="Rectangle 1115"/>
            <p:cNvSpPr>
              <a:spLocks noChangeArrowheads="1"/>
            </p:cNvSpPr>
            <p:nvPr/>
          </p:nvSpPr>
          <p:spPr bwMode="auto">
            <a:xfrm>
              <a:off x="3360" y="1392"/>
              <a:ext cx="144" cy="264"/>
            </a:xfrm>
            <a:prstGeom prst="rect">
              <a:avLst/>
            </a:prstGeom>
            <a:noFill/>
            <a:ln w="9525">
              <a:noFill/>
              <a:miter lim="800000"/>
              <a:headEnd/>
              <a:tailEnd/>
            </a:ln>
          </p:spPr>
          <p:txBody>
            <a:bodyPr wrap="none" lIns="0" tIns="0" rIns="0" bIns="0">
              <a:spAutoFit/>
            </a:bodyPr>
            <a:lstStyle/>
            <a:p>
              <a:r>
                <a:rPr lang="en-US" sz="2400" b="0">
                  <a:solidFill>
                    <a:srgbClr val="2222FF"/>
                  </a:solidFill>
                </a:rPr>
                <a:t>f</a:t>
              </a:r>
              <a:endParaRPr lang="en-US"/>
            </a:p>
          </p:txBody>
        </p:sp>
        <p:sp>
          <p:nvSpPr>
            <p:cNvPr id="878684" name="Rectangle 1116"/>
            <p:cNvSpPr>
              <a:spLocks noChangeArrowheads="1"/>
            </p:cNvSpPr>
            <p:nvPr/>
          </p:nvSpPr>
          <p:spPr bwMode="auto">
            <a:xfrm>
              <a:off x="1064" y="1512"/>
              <a:ext cx="184" cy="264"/>
            </a:xfrm>
            <a:prstGeom prst="rect">
              <a:avLst/>
            </a:prstGeom>
            <a:noFill/>
            <a:ln w="9525">
              <a:noFill/>
              <a:miter lim="800000"/>
              <a:headEnd/>
              <a:tailEnd/>
            </a:ln>
          </p:spPr>
          <p:txBody>
            <a:bodyPr wrap="none" lIns="0" tIns="0" rIns="0" bIns="0">
              <a:spAutoFit/>
            </a:bodyPr>
            <a:lstStyle/>
            <a:p>
              <a:r>
                <a:rPr lang="en-US" sz="2400" b="0">
                  <a:solidFill>
                    <a:srgbClr val="2222FF"/>
                  </a:solidFill>
                </a:rPr>
                <a:t>z</a:t>
              </a:r>
              <a:endParaRPr lang="en-US"/>
            </a:p>
          </p:txBody>
        </p:sp>
      </p:grpSp>
      <p:sp>
        <p:nvSpPr>
          <p:cNvPr id="878685" name="Rectangle 1117"/>
          <p:cNvSpPr>
            <a:spLocks noChangeArrowheads="1"/>
          </p:cNvSpPr>
          <p:nvPr/>
        </p:nvSpPr>
        <p:spPr bwMode="auto">
          <a:xfrm>
            <a:off x="304800" y="3276600"/>
            <a:ext cx="7848600" cy="457200"/>
          </a:xfrm>
          <a:prstGeom prst="rect">
            <a:avLst/>
          </a:prstGeom>
          <a:noFill/>
          <a:ln w="12700">
            <a:noFill/>
            <a:miter lim="800000"/>
            <a:headEnd/>
            <a:tailEnd/>
          </a:ln>
          <a:effectLst/>
        </p:spPr>
        <p:txBody>
          <a:bodyPr lIns="90487" tIns="44450" rIns="90487" bIns="44450"/>
          <a:lstStyle/>
          <a:p>
            <a:pPr marL="342900" indent="-342900">
              <a:spcBef>
                <a:spcPct val="20000"/>
              </a:spcBef>
              <a:buClr>
                <a:srgbClr val="0066FF"/>
              </a:buClr>
              <a:buSzPct val="75000"/>
              <a:buFont typeface="Zapf Dingbats" charset="2"/>
              <a:buChar char="n"/>
            </a:pPr>
            <a:r>
              <a:rPr lang="en-US" sz="2400" b="0" dirty="0"/>
              <a:t>More convenient with upright image:</a:t>
            </a:r>
          </a:p>
        </p:txBody>
      </p:sp>
      <p:grpSp>
        <p:nvGrpSpPr>
          <p:cNvPr id="878686" name="Group 1118"/>
          <p:cNvGrpSpPr>
            <a:grpSpLocks/>
          </p:cNvGrpSpPr>
          <p:nvPr/>
        </p:nvGrpSpPr>
        <p:grpSpPr bwMode="auto">
          <a:xfrm>
            <a:off x="1765300" y="3886200"/>
            <a:ext cx="4406900" cy="1914525"/>
            <a:chOff x="1112" y="2448"/>
            <a:chExt cx="2776" cy="1206"/>
          </a:xfrm>
        </p:grpSpPr>
        <p:sp>
          <p:nvSpPr>
            <p:cNvPr id="878687" name="Freeform 1119"/>
            <p:cNvSpPr>
              <a:spLocks/>
            </p:cNvSpPr>
            <p:nvPr/>
          </p:nvSpPr>
          <p:spPr bwMode="auto">
            <a:xfrm>
              <a:off x="1376" y="2952"/>
              <a:ext cx="2144" cy="24"/>
            </a:xfrm>
            <a:custGeom>
              <a:avLst/>
              <a:gdLst/>
              <a:ahLst/>
              <a:cxnLst>
                <a:cxn ang="0">
                  <a:pos x="2144" y="0"/>
                </a:cxn>
                <a:cxn ang="0">
                  <a:pos x="2144" y="16"/>
                </a:cxn>
                <a:cxn ang="0">
                  <a:pos x="0" y="24"/>
                </a:cxn>
                <a:cxn ang="0">
                  <a:pos x="0" y="8"/>
                </a:cxn>
                <a:cxn ang="0">
                  <a:pos x="2144" y="0"/>
                </a:cxn>
              </a:cxnLst>
              <a:rect l="0" t="0" r="r" b="b"/>
              <a:pathLst>
                <a:path w="2144" h="24">
                  <a:moveTo>
                    <a:pt x="2144" y="0"/>
                  </a:moveTo>
                  <a:lnTo>
                    <a:pt x="2144" y="16"/>
                  </a:lnTo>
                  <a:lnTo>
                    <a:pt x="0" y="24"/>
                  </a:lnTo>
                  <a:lnTo>
                    <a:pt x="0" y="8"/>
                  </a:lnTo>
                  <a:lnTo>
                    <a:pt x="2144" y="0"/>
                  </a:lnTo>
                  <a:close/>
                </a:path>
              </a:pathLst>
            </a:custGeom>
            <a:solidFill>
              <a:srgbClr val="2222FF"/>
            </a:solidFill>
            <a:ln w="9525">
              <a:noFill/>
              <a:round/>
              <a:headEnd/>
              <a:tailEnd/>
            </a:ln>
          </p:spPr>
          <p:txBody>
            <a:bodyPr/>
            <a:lstStyle/>
            <a:p>
              <a:endParaRPr lang="en-US"/>
            </a:p>
          </p:txBody>
        </p:sp>
        <p:sp>
          <p:nvSpPr>
            <p:cNvPr id="878688" name="Freeform 1120"/>
            <p:cNvSpPr>
              <a:spLocks/>
            </p:cNvSpPr>
            <p:nvPr/>
          </p:nvSpPr>
          <p:spPr bwMode="auto">
            <a:xfrm>
              <a:off x="1320" y="2920"/>
              <a:ext cx="104" cy="96"/>
            </a:xfrm>
            <a:custGeom>
              <a:avLst/>
              <a:gdLst/>
              <a:ahLst/>
              <a:cxnLst>
                <a:cxn ang="0">
                  <a:pos x="0" y="48"/>
                </a:cxn>
                <a:cxn ang="0">
                  <a:pos x="104" y="0"/>
                </a:cxn>
                <a:cxn ang="0">
                  <a:pos x="56" y="48"/>
                </a:cxn>
                <a:cxn ang="0">
                  <a:pos x="104" y="96"/>
                </a:cxn>
                <a:cxn ang="0">
                  <a:pos x="0" y="48"/>
                </a:cxn>
              </a:cxnLst>
              <a:rect l="0" t="0" r="r" b="b"/>
              <a:pathLst>
                <a:path w="104" h="96">
                  <a:moveTo>
                    <a:pt x="0" y="48"/>
                  </a:moveTo>
                  <a:lnTo>
                    <a:pt x="104" y="0"/>
                  </a:lnTo>
                  <a:lnTo>
                    <a:pt x="56" y="48"/>
                  </a:lnTo>
                  <a:lnTo>
                    <a:pt x="104" y="96"/>
                  </a:lnTo>
                  <a:lnTo>
                    <a:pt x="0" y="48"/>
                  </a:lnTo>
                  <a:close/>
                </a:path>
              </a:pathLst>
            </a:custGeom>
            <a:solidFill>
              <a:srgbClr val="2222FF"/>
            </a:solidFill>
            <a:ln w="9525">
              <a:noFill/>
              <a:round/>
              <a:headEnd/>
              <a:tailEnd/>
            </a:ln>
          </p:spPr>
          <p:txBody>
            <a:bodyPr/>
            <a:lstStyle/>
            <a:p>
              <a:endParaRPr lang="en-US"/>
            </a:p>
          </p:txBody>
        </p:sp>
        <p:sp>
          <p:nvSpPr>
            <p:cNvPr id="878689" name="Rectangle 1121"/>
            <p:cNvSpPr>
              <a:spLocks noChangeArrowheads="1"/>
            </p:cNvSpPr>
            <p:nvPr/>
          </p:nvSpPr>
          <p:spPr bwMode="auto">
            <a:xfrm>
              <a:off x="1496" y="2560"/>
              <a:ext cx="40" cy="392"/>
            </a:xfrm>
            <a:prstGeom prst="rect">
              <a:avLst/>
            </a:prstGeom>
            <a:solidFill>
              <a:srgbClr val="FF0000"/>
            </a:solidFill>
            <a:ln w="9525">
              <a:noFill/>
              <a:miter lim="800000"/>
              <a:headEnd/>
              <a:tailEnd/>
            </a:ln>
          </p:spPr>
          <p:txBody>
            <a:bodyPr/>
            <a:lstStyle/>
            <a:p>
              <a:endParaRPr lang="en-US"/>
            </a:p>
          </p:txBody>
        </p:sp>
        <p:sp>
          <p:nvSpPr>
            <p:cNvPr id="878690" name="Freeform 1122"/>
            <p:cNvSpPr>
              <a:spLocks/>
            </p:cNvSpPr>
            <p:nvPr/>
          </p:nvSpPr>
          <p:spPr bwMode="auto">
            <a:xfrm>
              <a:off x="1440" y="2472"/>
              <a:ext cx="152" cy="176"/>
            </a:xfrm>
            <a:custGeom>
              <a:avLst/>
              <a:gdLst/>
              <a:ahLst/>
              <a:cxnLst>
                <a:cxn ang="0">
                  <a:pos x="80" y="0"/>
                </a:cxn>
                <a:cxn ang="0">
                  <a:pos x="152" y="176"/>
                </a:cxn>
                <a:cxn ang="0">
                  <a:pos x="80" y="96"/>
                </a:cxn>
                <a:cxn ang="0">
                  <a:pos x="0" y="176"/>
                </a:cxn>
                <a:cxn ang="0">
                  <a:pos x="80" y="0"/>
                </a:cxn>
              </a:cxnLst>
              <a:rect l="0" t="0" r="r" b="b"/>
              <a:pathLst>
                <a:path w="152" h="176">
                  <a:moveTo>
                    <a:pt x="80" y="0"/>
                  </a:moveTo>
                  <a:lnTo>
                    <a:pt x="152" y="176"/>
                  </a:lnTo>
                  <a:lnTo>
                    <a:pt x="80" y="96"/>
                  </a:lnTo>
                  <a:lnTo>
                    <a:pt x="0" y="176"/>
                  </a:lnTo>
                  <a:lnTo>
                    <a:pt x="80" y="0"/>
                  </a:lnTo>
                  <a:close/>
                </a:path>
              </a:pathLst>
            </a:custGeom>
            <a:solidFill>
              <a:srgbClr val="FF0000"/>
            </a:solidFill>
            <a:ln w="9525">
              <a:noFill/>
              <a:round/>
              <a:headEnd/>
              <a:tailEnd/>
            </a:ln>
          </p:spPr>
          <p:txBody>
            <a:bodyPr/>
            <a:lstStyle/>
            <a:p>
              <a:endParaRPr lang="en-US"/>
            </a:p>
          </p:txBody>
        </p:sp>
        <p:sp>
          <p:nvSpPr>
            <p:cNvPr id="878691" name="Freeform 1123"/>
            <p:cNvSpPr>
              <a:spLocks/>
            </p:cNvSpPr>
            <p:nvPr/>
          </p:nvSpPr>
          <p:spPr bwMode="auto">
            <a:xfrm>
              <a:off x="3320" y="2936"/>
              <a:ext cx="64" cy="56"/>
            </a:xfrm>
            <a:custGeom>
              <a:avLst/>
              <a:gdLst/>
              <a:ahLst/>
              <a:cxnLst>
                <a:cxn ang="0">
                  <a:pos x="64" y="24"/>
                </a:cxn>
                <a:cxn ang="0">
                  <a:pos x="48" y="48"/>
                </a:cxn>
                <a:cxn ang="0">
                  <a:pos x="32" y="56"/>
                </a:cxn>
                <a:cxn ang="0">
                  <a:pos x="32" y="56"/>
                </a:cxn>
                <a:cxn ang="0">
                  <a:pos x="8" y="48"/>
                </a:cxn>
                <a:cxn ang="0">
                  <a:pos x="0" y="24"/>
                </a:cxn>
                <a:cxn ang="0">
                  <a:pos x="0" y="24"/>
                </a:cxn>
                <a:cxn ang="0">
                  <a:pos x="8" y="8"/>
                </a:cxn>
                <a:cxn ang="0">
                  <a:pos x="32" y="0"/>
                </a:cxn>
                <a:cxn ang="0">
                  <a:pos x="32" y="0"/>
                </a:cxn>
                <a:cxn ang="0">
                  <a:pos x="48" y="8"/>
                </a:cxn>
                <a:cxn ang="0">
                  <a:pos x="64" y="24"/>
                </a:cxn>
              </a:cxnLst>
              <a:rect l="0" t="0" r="r" b="b"/>
              <a:pathLst>
                <a:path w="64" h="56">
                  <a:moveTo>
                    <a:pt x="64" y="24"/>
                  </a:moveTo>
                  <a:lnTo>
                    <a:pt x="48" y="48"/>
                  </a:lnTo>
                  <a:lnTo>
                    <a:pt x="32" y="56"/>
                  </a:lnTo>
                  <a:lnTo>
                    <a:pt x="32" y="56"/>
                  </a:lnTo>
                  <a:lnTo>
                    <a:pt x="8" y="48"/>
                  </a:lnTo>
                  <a:lnTo>
                    <a:pt x="0" y="24"/>
                  </a:lnTo>
                  <a:lnTo>
                    <a:pt x="0" y="24"/>
                  </a:lnTo>
                  <a:lnTo>
                    <a:pt x="8" y="8"/>
                  </a:lnTo>
                  <a:lnTo>
                    <a:pt x="32" y="0"/>
                  </a:lnTo>
                  <a:lnTo>
                    <a:pt x="32" y="0"/>
                  </a:lnTo>
                  <a:lnTo>
                    <a:pt x="48" y="8"/>
                  </a:lnTo>
                  <a:lnTo>
                    <a:pt x="64" y="24"/>
                  </a:lnTo>
                  <a:close/>
                </a:path>
              </a:pathLst>
            </a:custGeom>
            <a:solidFill>
              <a:srgbClr val="2222FF"/>
            </a:solidFill>
            <a:ln w="9525">
              <a:noFill/>
              <a:round/>
              <a:headEnd/>
              <a:tailEnd/>
            </a:ln>
          </p:spPr>
          <p:txBody>
            <a:bodyPr/>
            <a:lstStyle/>
            <a:p>
              <a:endParaRPr lang="en-US"/>
            </a:p>
          </p:txBody>
        </p:sp>
        <p:sp>
          <p:nvSpPr>
            <p:cNvPr id="878692" name="Line 1124"/>
            <p:cNvSpPr>
              <a:spLocks noChangeShapeType="1"/>
            </p:cNvSpPr>
            <p:nvPr/>
          </p:nvSpPr>
          <p:spPr bwMode="auto">
            <a:xfrm flipH="1">
              <a:off x="3368" y="2960"/>
              <a:ext cx="16" cy="24"/>
            </a:xfrm>
            <a:prstGeom prst="line">
              <a:avLst/>
            </a:prstGeom>
            <a:noFill/>
            <a:ln w="12700">
              <a:solidFill>
                <a:srgbClr val="2222FF"/>
              </a:solidFill>
              <a:round/>
              <a:headEnd/>
              <a:tailEnd/>
            </a:ln>
          </p:spPr>
          <p:txBody>
            <a:bodyPr/>
            <a:lstStyle/>
            <a:p>
              <a:endParaRPr lang="en-US"/>
            </a:p>
          </p:txBody>
        </p:sp>
        <p:sp>
          <p:nvSpPr>
            <p:cNvPr id="878693" name="Line 1125"/>
            <p:cNvSpPr>
              <a:spLocks noChangeShapeType="1"/>
            </p:cNvSpPr>
            <p:nvPr/>
          </p:nvSpPr>
          <p:spPr bwMode="auto">
            <a:xfrm>
              <a:off x="3368" y="2984"/>
              <a:ext cx="1" cy="1"/>
            </a:xfrm>
            <a:prstGeom prst="line">
              <a:avLst/>
            </a:prstGeom>
            <a:noFill/>
            <a:ln w="12700">
              <a:solidFill>
                <a:srgbClr val="2222FF"/>
              </a:solidFill>
              <a:round/>
              <a:headEnd/>
              <a:tailEnd/>
            </a:ln>
          </p:spPr>
          <p:txBody>
            <a:bodyPr/>
            <a:lstStyle/>
            <a:p>
              <a:endParaRPr lang="en-US"/>
            </a:p>
          </p:txBody>
        </p:sp>
        <p:sp>
          <p:nvSpPr>
            <p:cNvPr id="878694" name="Line 1126"/>
            <p:cNvSpPr>
              <a:spLocks noChangeShapeType="1"/>
            </p:cNvSpPr>
            <p:nvPr/>
          </p:nvSpPr>
          <p:spPr bwMode="auto">
            <a:xfrm flipH="1">
              <a:off x="3352" y="2984"/>
              <a:ext cx="16" cy="8"/>
            </a:xfrm>
            <a:prstGeom prst="line">
              <a:avLst/>
            </a:prstGeom>
            <a:noFill/>
            <a:ln w="12700">
              <a:solidFill>
                <a:srgbClr val="2222FF"/>
              </a:solidFill>
              <a:round/>
              <a:headEnd/>
              <a:tailEnd/>
            </a:ln>
          </p:spPr>
          <p:txBody>
            <a:bodyPr/>
            <a:lstStyle/>
            <a:p>
              <a:endParaRPr lang="en-US"/>
            </a:p>
          </p:txBody>
        </p:sp>
        <p:sp>
          <p:nvSpPr>
            <p:cNvPr id="878695" name="Line 1127"/>
            <p:cNvSpPr>
              <a:spLocks noChangeShapeType="1"/>
            </p:cNvSpPr>
            <p:nvPr/>
          </p:nvSpPr>
          <p:spPr bwMode="auto">
            <a:xfrm>
              <a:off x="3352" y="2992"/>
              <a:ext cx="1" cy="1"/>
            </a:xfrm>
            <a:prstGeom prst="line">
              <a:avLst/>
            </a:prstGeom>
            <a:noFill/>
            <a:ln w="12700">
              <a:solidFill>
                <a:srgbClr val="2222FF"/>
              </a:solidFill>
              <a:round/>
              <a:headEnd/>
              <a:tailEnd/>
            </a:ln>
          </p:spPr>
          <p:txBody>
            <a:bodyPr/>
            <a:lstStyle/>
            <a:p>
              <a:endParaRPr lang="en-US"/>
            </a:p>
          </p:txBody>
        </p:sp>
        <p:sp>
          <p:nvSpPr>
            <p:cNvPr id="878696" name="Line 1128"/>
            <p:cNvSpPr>
              <a:spLocks noChangeShapeType="1"/>
            </p:cNvSpPr>
            <p:nvPr/>
          </p:nvSpPr>
          <p:spPr bwMode="auto">
            <a:xfrm>
              <a:off x="3352" y="2992"/>
              <a:ext cx="1" cy="1"/>
            </a:xfrm>
            <a:prstGeom prst="line">
              <a:avLst/>
            </a:prstGeom>
            <a:noFill/>
            <a:ln w="12700">
              <a:solidFill>
                <a:srgbClr val="2222FF"/>
              </a:solidFill>
              <a:round/>
              <a:headEnd/>
              <a:tailEnd/>
            </a:ln>
          </p:spPr>
          <p:txBody>
            <a:bodyPr/>
            <a:lstStyle/>
            <a:p>
              <a:endParaRPr lang="en-US"/>
            </a:p>
          </p:txBody>
        </p:sp>
        <p:sp>
          <p:nvSpPr>
            <p:cNvPr id="878697" name="Line 1129"/>
            <p:cNvSpPr>
              <a:spLocks noChangeShapeType="1"/>
            </p:cNvSpPr>
            <p:nvPr/>
          </p:nvSpPr>
          <p:spPr bwMode="auto">
            <a:xfrm>
              <a:off x="3352" y="2992"/>
              <a:ext cx="1" cy="1"/>
            </a:xfrm>
            <a:prstGeom prst="line">
              <a:avLst/>
            </a:prstGeom>
            <a:noFill/>
            <a:ln w="12700">
              <a:solidFill>
                <a:srgbClr val="2222FF"/>
              </a:solidFill>
              <a:round/>
              <a:headEnd/>
              <a:tailEnd/>
            </a:ln>
          </p:spPr>
          <p:txBody>
            <a:bodyPr/>
            <a:lstStyle/>
            <a:p>
              <a:endParaRPr lang="en-US"/>
            </a:p>
          </p:txBody>
        </p:sp>
        <p:sp>
          <p:nvSpPr>
            <p:cNvPr id="878698" name="Line 1130"/>
            <p:cNvSpPr>
              <a:spLocks noChangeShapeType="1"/>
            </p:cNvSpPr>
            <p:nvPr/>
          </p:nvSpPr>
          <p:spPr bwMode="auto">
            <a:xfrm flipH="1" flipV="1">
              <a:off x="3328" y="2984"/>
              <a:ext cx="24" cy="8"/>
            </a:xfrm>
            <a:prstGeom prst="line">
              <a:avLst/>
            </a:prstGeom>
            <a:noFill/>
            <a:ln w="12700">
              <a:solidFill>
                <a:srgbClr val="2222FF"/>
              </a:solidFill>
              <a:round/>
              <a:headEnd/>
              <a:tailEnd/>
            </a:ln>
          </p:spPr>
          <p:txBody>
            <a:bodyPr/>
            <a:lstStyle/>
            <a:p>
              <a:endParaRPr lang="en-US"/>
            </a:p>
          </p:txBody>
        </p:sp>
        <p:sp>
          <p:nvSpPr>
            <p:cNvPr id="878699" name="Line 1131"/>
            <p:cNvSpPr>
              <a:spLocks noChangeShapeType="1"/>
            </p:cNvSpPr>
            <p:nvPr/>
          </p:nvSpPr>
          <p:spPr bwMode="auto">
            <a:xfrm>
              <a:off x="3328" y="2984"/>
              <a:ext cx="1" cy="1"/>
            </a:xfrm>
            <a:prstGeom prst="line">
              <a:avLst/>
            </a:prstGeom>
            <a:noFill/>
            <a:ln w="12700">
              <a:solidFill>
                <a:srgbClr val="2222FF"/>
              </a:solidFill>
              <a:round/>
              <a:headEnd/>
              <a:tailEnd/>
            </a:ln>
          </p:spPr>
          <p:txBody>
            <a:bodyPr/>
            <a:lstStyle/>
            <a:p>
              <a:endParaRPr lang="en-US"/>
            </a:p>
          </p:txBody>
        </p:sp>
        <p:sp>
          <p:nvSpPr>
            <p:cNvPr id="878700" name="Line 1132"/>
            <p:cNvSpPr>
              <a:spLocks noChangeShapeType="1"/>
            </p:cNvSpPr>
            <p:nvPr/>
          </p:nvSpPr>
          <p:spPr bwMode="auto">
            <a:xfrm flipH="1" flipV="1">
              <a:off x="3320" y="2960"/>
              <a:ext cx="8" cy="24"/>
            </a:xfrm>
            <a:prstGeom prst="line">
              <a:avLst/>
            </a:prstGeom>
            <a:noFill/>
            <a:ln w="12700">
              <a:solidFill>
                <a:srgbClr val="2222FF"/>
              </a:solidFill>
              <a:round/>
              <a:headEnd/>
              <a:tailEnd/>
            </a:ln>
          </p:spPr>
          <p:txBody>
            <a:bodyPr/>
            <a:lstStyle/>
            <a:p>
              <a:endParaRPr lang="en-US"/>
            </a:p>
          </p:txBody>
        </p:sp>
        <p:sp>
          <p:nvSpPr>
            <p:cNvPr id="878701" name="Line 1133"/>
            <p:cNvSpPr>
              <a:spLocks noChangeShapeType="1"/>
            </p:cNvSpPr>
            <p:nvPr/>
          </p:nvSpPr>
          <p:spPr bwMode="auto">
            <a:xfrm>
              <a:off x="3320" y="2960"/>
              <a:ext cx="1" cy="1"/>
            </a:xfrm>
            <a:prstGeom prst="line">
              <a:avLst/>
            </a:prstGeom>
            <a:noFill/>
            <a:ln w="12700">
              <a:solidFill>
                <a:srgbClr val="2222FF"/>
              </a:solidFill>
              <a:round/>
              <a:headEnd/>
              <a:tailEnd/>
            </a:ln>
          </p:spPr>
          <p:txBody>
            <a:bodyPr/>
            <a:lstStyle/>
            <a:p>
              <a:endParaRPr lang="en-US"/>
            </a:p>
          </p:txBody>
        </p:sp>
        <p:sp>
          <p:nvSpPr>
            <p:cNvPr id="878702" name="Line 1134"/>
            <p:cNvSpPr>
              <a:spLocks noChangeShapeType="1"/>
            </p:cNvSpPr>
            <p:nvPr/>
          </p:nvSpPr>
          <p:spPr bwMode="auto">
            <a:xfrm>
              <a:off x="3320" y="2960"/>
              <a:ext cx="1" cy="1"/>
            </a:xfrm>
            <a:prstGeom prst="line">
              <a:avLst/>
            </a:prstGeom>
            <a:noFill/>
            <a:ln w="12700">
              <a:solidFill>
                <a:srgbClr val="2222FF"/>
              </a:solidFill>
              <a:round/>
              <a:headEnd/>
              <a:tailEnd/>
            </a:ln>
          </p:spPr>
          <p:txBody>
            <a:bodyPr/>
            <a:lstStyle/>
            <a:p>
              <a:endParaRPr lang="en-US"/>
            </a:p>
          </p:txBody>
        </p:sp>
        <p:sp>
          <p:nvSpPr>
            <p:cNvPr id="878703" name="Line 1135"/>
            <p:cNvSpPr>
              <a:spLocks noChangeShapeType="1"/>
            </p:cNvSpPr>
            <p:nvPr/>
          </p:nvSpPr>
          <p:spPr bwMode="auto">
            <a:xfrm>
              <a:off x="3320" y="2960"/>
              <a:ext cx="1" cy="1"/>
            </a:xfrm>
            <a:prstGeom prst="line">
              <a:avLst/>
            </a:prstGeom>
            <a:noFill/>
            <a:ln w="12700">
              <a:solidFill>
                <a:srgbClr val="2222FF"/>
              </a:solidFill>
              <a:round/>
              <a:headEnd/>
              <a:tailEnd/>
            </a:ln>
          </p:spPr>
          <p:txBody>
            <a:bodyPr/>
            <a:lstStyle/>
            <a:p>
              <a:endParaRPr lang="en-US"/>
            </a:p>
          </p:txBody>
        </p:sp>
        <p:sp>
          <p:nvSpPr>
            <p:cNvPr id="878704" name="Line 1136"/>
            <p:cNvSpPr>
              <a:spLocks noChangeShapeType="1"/>
            </p:cNvSpPr>
            <p:nvPr/>
          </p:nvSpPr>
          <p:spPr bwMode="auto">
            <a:xfrm flipV="1">
              <a:off x="3320" y="2944"/>
              <a:ext cx="8" cy="16"/>
            </a:xfrm>
            <a:prstGeom prst="line">
              <a:avLst/>
            </a:prstGeom>
            <a:noFill/>
            <a:ln w="12700">
              <a:solidFill>
                <a:srgbClr val="2222FF"/>
              </a:solidFill>
              <a:round/>
              <a:headEnd/>
              <a:tailEnd/>
            </a:ln>
          </p:spPr>
          <p:txBody>
            <a:bodyPr/>
            <a:lstStyle/>
            <a:p>
              <a:endParaRPr lang="en-US"/>
            </a:p>
          </p:txBody>
        </p:sp>
        <p:sp>
          <p:nvSpPr>
            <p:cNvPr id="878705" name="Line 1137"/>
            <p:cNvSpPr>
              <a:spLocks noChangeShapeType="1"/>
            </p:cNvSpPr>
            <p:nvPr/>
          </p:nvSpPr>
          <p:spPr bwMode="auto">
            <a:xfrm>
              <a:off x="3328" y="2944"/>
              <a:ext cx="1" cy="1"/>
            </a:xfrm>
            <a:prstGeom prst="line">
              <a:avLst/>
            </a:prstGeom>
            <a:noFill/>
            <a:ln w="12700">
              <a:solidFill>
                <a:srgbClr val="2222FF"/>
              </a:solidFill>
              <a:round/>
              <a:headEnd/>
              <a:tailEnd/>
            </a:ln>
          </p:spPr>
          <p:txBody>
            <a:bodyPr/>
            <a:lstStyle/>
            <a:p>
              <a:endParaRPr lang="en-US"/>
            </a:p>
          </p:txBody>
        </p:sp>
        <p:sp>
          <p:nvSpPr>
            <p:cNvPr id="878706" name="Line 1138"/>
            <p:cNvSpPr>
              <a:spLocks noChangeShapeType="1"/>
            </p:cNvSpPr>
            <p:nvPr/>
          </p:nvSpPr>
          <p:spPr bwMode="auto">
            <a:xfrm flipV="1">
              <a:off x="3328" y="2936"/>
              <a:ext cx="24" cy="8"/>
            </a:xfrm>
            <a:prstGeom prst="line">
              <a:avLst/>
            </a:prstGeom>
            <a:noFill/>
            <a:ln w="12700">
              <a:solidFill>
                <a:srgbClr val="2222FF"/>
              </a:solidFill>
              <a:round/>
              <a:headEnd/>
              <a:tailEnd/>
            </a:ln>
          </p:spPr>
          <p:txBody>
            <a:bodyPr/>
            <a:lstStyle/>
            <a:p>
              <a:endParaRPr lang="en-US"/>
            </a:p>
          </p:txBody>
        </p:sp>
        <p:sp>
          <p:nvSpPr>
            <p:cNvPr id="878707" name="Line 1139"/>
            <p:cNvSpPr>
              <a:spLocks noChangeShapeType="1"/>
            </p:cNvSpPr>
            <p:nvPr/>
          </p:nvSpPr>
          <p:spPr bwMode="auto">
            <a:xfrm>
              <a:off x="3352" y="2936"/>
              <a:ext cx="1" cy="1"/>
            </a:xfrm>
            <a:prstGeom prst="line">
              <a:avLst/>
            </a:prstGeom>
            <a:noFill/>
            <a:ln w="12700">
              <a:solidFill>
                <a:srgbClr val="2222FF"/>
              </a:solidFill>
              <a:round/>
              <a:headEnd/>
              <a:tailEnd/>
            </a:ln>
          </p:spPr>
          <p:txBody>
            <a:bodyPr/>
            <a:lstStyle/>
            <a:p>
              <a:endParaRPr lang="en-US"/>
            </a:p>
          </p:txBody>
        </p:sp>
        <p:sp>
          <p:nvSpPr>
            <p:cNvPr id="878708" name="Line 1140"/>
            <p:cNvSpPr>
              <a:spLocks noChangeShapeType="1"/>
            </p:cNvSpPr>
            <p:nvPr/>
          </p:nvSpPr>
          <p:spPr bwMode="auto">
            <a:xfrm>
              <a:off x="3352" y="2936"/>
              <a:ext cx="1" cy="1"/>
            </a:xfrm>
            <a:prstGeom prst="line">
              <a:avLst/>
            </a:prstGeom>
            <a:noFill/>
            <a:ln w="12700">
              <a:solidFill>
                <a:srgbClr val="2222FF"/>
              </a:solidFill>
              <a:round/>
              <a:headEnd/>
              <a:tailEnd/>
            </a:ln>
          </p:spPr>
          <p:txBody>
            <a:bodyPr/>
            <a:lstStyle/>
            <a:p>
              <a:endParaRPr lang="en-US"/>
            </a:p>
          </p:txBody>
        </p:sp>
        <p:sp>
          <p:nvSpPr>
            <p:cNvPr id="878709" name="Line 1141"/>
            <p:cNvSpPr>
              <a:spLocks noChangeShapeType="1"/>
            </p:cNvSpPr>
            <p:nvPr/>
          </p:nvSpPr>
          <p:spPr bwMode="auto">
            <a:xfrm>
              <a:off x="3352" y="2936"/>
              <a:ext cx="1" cy="1"/>
            </a:xfrm>
            <a:prstGeom prst="line">
              <a:avLst/>
            </a:prstGeom>
            <a:noFill/>
            <a:ln w="12700">
              <a:solidFill>
                <a:srgbClr val="2222FF"/>
              </a:solidFill>
              <a:round/>
              <a:headEnd/>
              <a:tailEnd/>
            </a:ln>
          </p:spPr>
          <p:txBody>
            <a:bodyPr/>
            <a:lstStyle/>
            <a:p>
              <a:endParaRPr lang="en-US"/>
            </a:p>
          </p:txBody>
        </p:sp>
        <p:sp>
          <p:nvSpPr>
            <p:cNvPr id="878710" name="Line 1142"/>
            <p:cNvSpPr>
              <a:spLocks noChangeShapeType="1"/>
            </p:cNvSpPr>
            <p:nvPr/>
          </p:nvSpPr>
          <p:spPr bwMode="auto">
            <a:xfrm>
              <a:off x="3352" y="2936"/>
              <a:ext cx="16" cy="8"/>
            </a:xfrm>
            <a:prstGeom prst="line">
              <a:avLst/>
            </a:prstGeom>
            <a:noFill/>
            <a:ln w="12700">
              <a:solidFill>
                <a:srgbClr val="2222FF"/>
              </a:solidFill>
              <a:round/>
              <a:headEnd/>
              <a:tailEnd/>
            </a:ln>
          </p:spPr>
          <p:txBody>
            <a:bodyPr/>
            <a:lstStyle/>
            <a:p>
              <a:endParaRPr lang="en-US"/>
            </a:p>
          </p:txBody>
        </p:sp>
        <p:sp>
          <p:nvSpPr>
            <p:cNvPr id="878711" name="Line 1143"/>
            <p:cNvSpPr>
              <a:spLocks noChangeShapeType="1"/>
            </p:cNvSpPr>
            <p:nvPr/>
          </p:nvSpPr>
          <p:spPr bwMode="auto">
            <a:xfrm>
              <a:off x="3368" y="2944"/>
              <a:ext cx="1" cy="1"/>
            </a:xfrm>
            <a:prstGeom prst="line">
              <a:avLst/>
            </a:prstGeom>
            <a:noFill/>
            <a:ln w="12700">
              <a:solidFill>
                <a:srgbClr val="2222FF"/>
              </a:solidFill>
              <a:round/>
              <a:headEnd/>
              <a:tailEnd/>
            </a:ln>
          </p:spPr>
          <p:txBody>
            <a:bodyPr/>
            <a:lstStyle/>
            <a:p>
              <a:endParaRPr lang="en-US"/>
            </a:p>
          </p:txBody>
        </p:sp>
        <p:sp>
          <p:nvSpPr>
            <p:cNvPr id="878712" name="Line 1144"/>
            <p:cNvSpPr>
              <a:spLocks noChangeShapeType="1"/>
            </p:cNvSpPr>
            <p:nvPr/>
          </p:nvSpPr>
          <p:spPr bwMode="auto">
            <a:xfrm>
              <a:off x="3368" y="2944"/>
              <a:ext cx="16" cy="16"/>
            </a:xfrm>
            <a:prstGeom prst="line">
              <a:avLst/>
            </a:prstGeom>
            <a:noFill/>
            <a:ln w="12700">
              <a:solidFill>
                <a:srgbClr val="2222FF"/>
              </a:solidFill>
              <a:round/>
              <a:headEnd/>
              <a:tailEnd/>
            </a:ln>
          </p:spPr>
          <p:txBody>
            <a:bodyPr/>
            <a:lstStyle/>
            <a:p>
              <a:endParaRPr lang="en-US"/>
            </a:p>
          </p:txBody>
        </p:sp>
        <p:sp>
          <p:nvSpPr>
            <p:cNvPr id="878713" name="Line 1145"/>
            <p:cNvSpPr>
              <a:spLocks noChangeShapeType="1"/>
            </p:cNvSpPr>
            <p:nvPr/>
          </p:nvSpPr>
          <p:spPr bwMode="auto">
            <a:xfrm>
              <a:off x="3384" y="2960"/>
              <a:ext cx="1" cy="1"/>
            </a:xfrm>
            <a:prstGeom prst="line">
              <a:avLst/>
            </a:prstGeom>
            <a:noFill/>
            <a:ln w="12700">
              <a:solidFill>
                <a:srgbClr val="2222FF"/>
              </a:solidFill>
              <a:round/>
              <a:headEnd/>
              <a:tailEnd/>
            </a:ln>
          </p:spPr>
          <p:txBody>
            <a:bodyPr/>
            <a:lstStyle/>
            <a:p>
              <a:endParaRPr lang="en-US"/>
            </a:p>
          </p:txBody>
        </p:sp>
        <p:sp>
          <p:nvSpPr>
            <p:cNvPr id="878714" name="Freeform 1146"/>
            <p:cNvSpPr>
              <a:spLocks/>
            </p:cNvSpPr>
            <p:nvPr/>
          </p:nvSpPr>
          <p:spPr bwMode="auto">
            <a:xfrm>
              <a:off x="2416" y="2936"/>
              <a:ext cx="96" cy="80"/>
            </a:xfrm>
            <a:custGeom>
              <a:avLst/>
              <a:gdLst/>
              <a:ahLst/>
              <a:cxnLst>
                <a:cxn ang="0">
                  <a:pos x="96" y="40"/>
                </a:cxn>
                <a:cxn ang="0">
                  <a:pos x="80" y="72"/>
                </a:cxn>
                <a:cxn ang="0">
                  <a:pos x="48" y="80"/>
                </a:cxn>
                <a:cxn ang="0">
                  <a:pos x="48" y="80"/>
                </a:cxn>
                <a:cxn ang="0">
                  <a:pos x="16" y="72"/>
                </a:cxn>
                <a:cxn ang="0">
                  <a:pos x="0" y="40"/>
                </a:cxn>
                <a:cxn ang="0">
                  <a:pos x="0" y="40"/>
                </a:cxn>
                <a:cxn ang="0">
                  <a:pos x="16" y="8"/>
                </a:cxn>
                <a:cxn ang="0">
                  <a:pos x="48" y="0"/>
                </a:cxn>
                <a:cxn ang="0">
                  <a:pos x="48" y="0"/>
                </a:cxn>
                <a:cxn ang="0">
                  <a:pos x="80" y="8"/>
                </a:cxn>
                <a:cxn ang="0">
                  <a:pos x="96" y="40"/>
                </a:cxn>
              </a:cxnLst>
              <a:rect l="0" t="0" r="r" b="b"/>
              <a:pathLst>
                <a:path w="96" h="80">
                  <a:moveTo>
                    <a:pt x="96" y="40"/>
                  </a:moveTo>
                  <a:lnTo>
                    <a:pt x="80" y="72"/>
                  </a:lnTo>
                  <a:lnTo>
                    <a:pt x="48" y="80"/>
                  </a:lnTo>
                  <a:lnTo>
                    <a:pt x="48" y="80"/>
                  </a:lnTo>
                  <a:lnTo>
                    <a:pt x="16" y="72"/>
                  </a:lnTo>
                  <a:lnTo>
                    <a:pt x="0" y="40"/>
                  </a:lnTo>
                  <a:lnTo>
                    <a:pt x="0" y="40"/>
                  </a:lnTo>
                  <a:lnTo>
                    <a:pt x="16" y="8"/>
                  </a:lnTo>
                  <a:lnTo>
                    <a:pt x="48" y="0"/>
                  </a:lnTo>
                  <a:lnTo>
                    <a:pt x="48" y="0"/>
                  </a:lnTo>
                  <a:lnTo>
                    <a:pt x="80" y="8"/>
                  </a:lnTo>
                  <a:lnTo>
                    <a:pt x="96" y="40"/>
                  </a:lnTo>
                  <a:close/>
                </a:path>
              </a:pathLst>
            </a:custGeom>
            <a:solidFill>
              <a:srgbClr val="2222FF"/>
            </a:solidFill>
            <a:ln w="9525">
              <a:noFill/>
              <a:round/>
              <a:headEnd/>
              <a:tailEnd/>
            </a:ln>
          </p:spPr>
          <p:txBody>
            <a:bodyPr/>
            <a:lstStyle/>
            <a:p>
              <a:endParaRPr lang="en-US"/>
            </a:p>
          </p:txBody>
        </p:sp>
        <p:sp>
          <p:nvSpPr>
            <p:cNvPr id="878715" name="Line 1147"/>
            <p:cNvSpPr>
              <a:spLocks noChangeShapeType="1"/>
            </p:cNvSpPr>
            <p:nvPr/>
          </p:nvSpPr>
          <p:spPr bwMode="auto">
            <a:xfrm flipH="1">
              <a:off x="2496" y="2976"/>
              <a:ext cx="16" cy="32"/>
            </a:xfrm>
            <a:prstGeom prst="line">
              <a:avLst/>
            </a:prstGeom>
            <a:noFill/>
            <a:ln w="12700">
              <a:solidFill>
                <a:srgbClr val="2222FF"/>
              </a:solidFill>
              <a:round/>
              <a:headEnd/>
              <a:tailEnd/>
            </a:ln>
          </p:spPr>
          <p:txBody>
            <a:bodyPr/>
            <a:lstStyle/>
            <a:p>
              <a:endParaRPr lang="en-US"/>
            </a:p>
          </p:txBody>
        </p:sp>
        <p:sp>
          <p:nvSpPr>
            <p:cNvPr id="878716" name="Line 1148"/>
            <p:cNvSpPr>
              <a:spLocks noChangeShapeType="1"/>
            </p:cNvSpPr>
            <p:nvPr/>
          </p:nvSpPr>
          <p:spPr bwMode="auto">
            <a:xfrm>
              <a:off x="2496" y="3008"/>
              <a:ext cx="1" cy="1"/>
            </a:xfrm>
            <a:prstGeom prst="line">
              <a:avLst/>
            </a:prstGeom>
            <a:noFill/>
            <a:ln w="12700">
              <a:solidFill>
                <a:srgbClr val="2222FF"/>
              </a:solidFill>
              <a:round/>
              <a:headEnd/>
              <a:tailEnd/>
            </a:ln>
          </p:spPr>
          <p:txBody>
            <a:bodyPr/>
            <a:lstStyle/>
            <a:p>
              <a:endParaRPr lang="en-US"/>
            </a:p>
          </p:txBody>
        </p:sp>
        <p:sp>
          <p:nvSpPr>
            <p:cNvPr id="878717" name="Line 1149"/>
            <p:cNvSpPr>
              <a:spLocks noChangeShapeType="1"/>
            </p:cNvSpPr>
            <p:nvPr/>
          </p:nvSpPr>
          <p:spPr bwMode="auto">
            <a:xfrm flipH="1">
              <a:off x="2464" y="3008"/>
              <a:ext cx="32" cy="8"/>
            </a:xfrm>
            <a:prstGeom prst="line">
              <a:avLst/>
            </a:prstGeom>
            <a:noFill/>
            <a:ln w="12700">
              <a:solidFill>
                <a:srgbClr val="2222FF"/>
              </a:solidFill>
              <a:round/>
              <a:headEnd/>
              <a:tailEnd/>
            </a:ln>
          </p:spPr>
          <p:txBody>
            <a:bodyPr/>
            <a:lstStyle/>
            <a:p>
              <a:endParaRPr lang="en-US"/>
            </a:p>
          </p:txBody>
        </p:sp>
        <p:sp>
          <p:nvSpPr>
            <p:cNvPr id="878718" name="Line 1150"/>
            <p:cNvSpPr>
              <a:spLocks noChangeShapeType="1"/>
            </p:cNvSpPr>
            <p:nvPr/>
          </p:nvSpPr>
          <p:spPr bwMode="auto">
            <a:xfrm>
              <a:off x="2464" y="3016"/>
              <a:ext cx="1" cy="1"/>
            </a:xfrm>
            <a:prstGeom prst="line">
              <a:avLst/>
            </a:prstGeom>
            <a:noFill/>
            <a:ln w="12700">
              <a:solidFill>
                <a:srgbClr val="2222FF"/>
              </a:solidFill>
              <a:round/>
              <a:headEnd/>
              <a:tailEnd/>
            </a:ln>
          </p:spPr>
          <p:txBody>
            <a:bodyPr/>
            <a:lstStyle/>
            <a:p>
              <a:endParaRPr lang="en-US"/>
            </a:p>
          </p:txBody>
        </p:sp>
        <p:sp>
          <p:nvSpPr>
            <p:cNvPr id="878719" name="Line 1151"/>
            <p:cNvSpPr>
              <a:spLocks noChangeShapeType="1"/>
            </p:cNvSpPr>
            <p:nvPr/>
          </p:nvSpPr>
          <p:spPr bwMode="auto">
            <a:xfrm>
              <a:off x="2464" y="3016"/>
              <a:ext cx="1" cy="1"/>
            </a:xfrm>
            <a:prstGeom prst="line">
              <a:avLst/>
            </a:prstGeom>
            <a:noFill/>
            <a:ln w="12700">
              <a:solidFill>
                <a:srgbClr val="2222FF"/>
              </a:solidFill>
              <a:round/>
              <a:headEnd/>
              <a:tailEnd/>
            </a:ln>
          </p:spPr>
          <p:txBody>
            <a:bodyPr/>
            <a:lstStyle/>
            <a:p>
              <a:endParaRPr lang="en-US"/>
            </a:p>
          </p:txBody>
        </p:sp>
        <p:sp>
          <p:nvSpPr>
            <p:cNvPr id="878720" name="Line 1152"/>
            <p:cNvSpPr>
              <a:spLocks noChangeShapeType="1"/>
            </p:cNvSpPr>
            <p:nvPr/>
          </p:nvSpPr>
          <p:spPr bwMode="auto">
            <a:xfrm>
              <a:off x="2464" y="3016"/>
              <a:ext cx="1" cy="1"/>
            </a:xfrm>
            <a:prstGeom prst="line">
              <a:avLst/>
            </a:prstGeom>
            <a:noFill/>
            <a:ln w="12700">
              <a:solidFill>
                <a:srgbClr val="2222FF"/>
              </a:solidFill>
              <a:round/>
              <a:headEnd/>
              <a:tailEnd/>
            </a:ln>
          </p:spPr>
          <p:txBody>
            <a:bodyPr/>
            <a:lstStyle/>
            <a:p>
              <a:endParaRPr lang="en-US"/>
            </a:p>
          </p:txBody>
        </p:sp>
        <p:sp>
          <p:nvSpPr>
            <p:cNvPr id="878721" name="Line 1153"/>
            <p:cNvSpPr>
              <a:spLocks noChangeShapeType="1"/>
            </p:cNvSpPr>
            <p:nvPr/>
          </p:nvSpPr>
          <p:spPr bwMode="auto">
            <a:xfrm flipH="1" flipV="1">
              <a:off x="2432" y="3008"/>
              <a:ext cx="32" cy="8"/>
            </a:xfrm>
            <a:prstGeom prst="line">
              <a:avLst/>
            </a:prstGeom>
            <a:noFill/>
            <a:ln w="12700">
              <a:solidFill>
                <a:srgbClr val="2222FF"/>
              </a:solidFill>
              <a:round/>
              <a:headEnd/>
              <a:tailEnd/>
            </a:ln>
          </p:spPr>
          <p:txBody>
            <a:bodyPr/>
            <a:lstStyle/>
            <a:p>
              <a:endParaRPr lang="en-US"/>
            </a:p>
          </p:txBody>
        </p:sp>
        <p:sp>
          <p:nvSpPr>
            <p:cNvPr id="878722" name="Line 1154"/>
            <p:cNvSpPr>
              <a:spLocks noChangeShapeType="1"/>
            </p:cNvSpPr>
            <p:nvPr/>
          </p:nvSpPr>
          <p:spPr bwMode="auto">
            <a:xfrm>
              <a:off x="2432" y="3008"/>
              <a:ext cx="1" cy="1"/>
            </a:xfrm>
            <a:prstGeom prst="line">
              <a:avLst/>
            </a:prstGeom>
            <a:noFill/>
            <a:ln w="12700">
              <a:solidFill>
                <a:srgbClr val="2222FF"/>
              </a:solidFill>
              <a:round/>
              <a:headEnd/>
              <a:tailEnd/>
            </a:ln>
          </p:spPr>
          <p:txBody>
            <a:bodyPr/>
            <a:lstStyle/>
            <a:p>
              <a:endParaRPr lang="en-US"/>
            </a:p>
          </p:txBody>
        </p:sp>
        <p:sp>
          <p:nvSpPr>
            <p:cNvPr id="878723" name="Line 1155"/>
            <p:cNvSpPr>
              <a:spLocks noChangeShapeType="1"/>
            </p:cNvSpPr>
            <p:nvPr/>
          </p:nvSpPr>
          <p:spPr bwMode="auto">
            <a:xfrm flipH="1" flipV="1">
              <a:off x="2416" y="2976"/>
              <a:ext cx="16" cy="32"/>
            </a:xfrm>
            <a:prstGeom prst="line">
              <a:avLst/>
            </a:prstGeom>
            <a:noFill/>
            <a:ln w="12700">
              <a:solidFill>
                <a:srgbClr val="2222FF"/>
              </a:solidFill>
              <a:round/>
              <a:headEnd/>
              <a:tailEnd/>
            </a:ln>
          </p:spPr>
          <p:txBody>
            <a:bodyPr/>
            <a:lstStyle/>
            <a:p>
              <a:endParaRPr lang="en-US"/>
            </a:p>
          </p:txBody>
        </p:sp>
        <p:sp>
          <p:nvSpPr>
            <p:cNvPr id="878724" name="Line 1156"/>
            <p:cNvSpPr>
              <a:spLocks noChangeShapeType="1"/>
            </p:cNvSpPr>
            <p:nvPr/>
          </p:nvSpPr>
          <p:spPr bwMode="auto">
            <a:xfrm>
              <a:off x="2416" y="2976"/>
              <a:ext cx="1" cy="1"/>
            </a:xfrm>
            <a:prstGeom prst="line">
              <a:avLst/>
            </a:prstGeom>
            <a:noFill/>
            <a:ln w="12700">
              <a:solidFill>
                <a:srgbClr val="2222FF"/>
              </a:solidFill>
              <a:round/>
              <a:headEnd/>
              <a:tailEnd/>
            </a:ln>
          </p:spPr>
          <p:txBody>
            <a:bodyPr/>
            <a:lstStyle/>
            <a:p>
              <a:endParaRPr lang="en-US"/>
            </a:p>
          </p:txBody>
        </p:sp>
        <p:sp>
          <p:nvSpPr>
            <p:cNvPr id="878725" name="Line 1157"/>
            <p:cNvSpPr>
              <a:spLocks noChangeShapeType="1"/>
            </p:cNvSpPr>
            <p:nvPr/>
          </p:nvSpPr>
          <p:spPr bwMode="auto">
            <a:xfrm>
              <a:off x="2416" y="2976"/>
              <a:ext cx="1" cy="1"/>
            </a:xfrm>
            <a:prstGeom prst="line">
              <a:avLst/>
            </a:prstGeom>
            <a:noFill/>
            <a:ln w="12700">
              <a:solidFill>
                <a:srgbClr val="2222FF"/>
              </a:solidFill>
              <a:round/>
              <a:headEnd/>
              <a:tailEnd/>
            </a:ln>
          </p:spPr>
          <p:txBody>
            <a:bodyPr/>
            <a:lstStyle/>
            <a:p>
              <a:endParaRPr lang="en-US"/>
            </a:p>
          </p:txBody>
        </p:sp>
        <p:sp>
          <p:nvSpPr>
            <p:cNvPr id="878726" name="Line 1158"/>
            <p:cNvSpPr>
              <a:spLocks noChangeShapeType="1"/>
            </p:cNvSpPr>
            <p:nvPr/>
          </p:nvSpPr>
          <p:spPr bwMode="auto">
            <a:xfrm>
              <a:off x="2416" y="2976"/>
              <a:ext cx="1" cy="1"/>
            </a:xfrm>
            <a:prstGeom prst="line">
              <a:avLst/>
            </a:prstGeom>
            <a:noFill/>
            <a:ln w="12700">
              <a:solidFill>
                <a:srgbClr val="2222FF"/>
              </a:solidFill>
              <a:round/>
              <a:headEnd/>
              <a:tailEnd/>
            </a:ln>
          </p:spPr>
          <p:txBody>
            <a:bodyPr/>
            <a:lstStyle/>
            <a:p>
              <a:endParaRPr lang="en-US"/>
            </a:p>
          </p:txBody>
        </p:sp>
        <p:sp>
          <p:nvSpPr>
            <p:cNvPr id="878727" name="Line 1159"/>
            <p:cNvSpPr>
              <a:spLocks noChangeShapeType="1"/>
            </p:cNvSpPr>
            <p:nvPr/>
          </p:nvSpPr>
          <p:spPr bwMode="auto">
            <a:xfrm flipV="1">
              <a:off x="2416" y="2944"/>
              <a:ext cx="16" cy="32"/>
            </a:xfrm>
            <a:prstGeom prst="line">
              <a:avLst/>
            </a:prstGeom>
            <a:noFill/>
            <a:ln w="12700">
              <a:solidFill>
                <a:srgbClr val="2222FF"/>
              </a:solidFill>
              <a:round/>
              <a:headEnd/>
              <a:tailEnd/>
            </a:ln>
          </p:spPr>
          <p:txBody>
            <a:bodyPr/>
            <a:lstStyle/>
            <a:p>
              <a:endParaRPr lang="en-US"/>
            </a:p>
          </p:txBody>
        </p:sp>
        <p:sp>
          <p:nvSpPr>
            <p:cNvPr id="878728" name="Line 1160"/>
            <p:cNvSpPr>
              <a:spLocks noChangeShapeType="1"/>
            </p:cNvSpPr>
            <p:nvPr/>
          </p:nvSpPr>
          <p:spPr bwMode="auto">
            <a:xfrm>
              <a:off x="2432" y="2944"/>
              <a:ext cx="1" cy="1"/>
            </a:xfrm>
            <a:prstGeom prst="line">
              <a:avLst/>
            </a:prstGeom>
            <a:noFill/>
            <a:ln w="12700">
              <a:solidFill>
                <a:srgbClr val="2222FF"/>
              </a:solidFill>
              <a:round/>
              <a:headEnd/>
              <a:tailEnd/>
            </a:ln>
          </p:spPr>
          <p:txBody>
            <a:bodyPr/>
            <a:lstStyle/>
            <a:p>
              <a:endParaRPr lang="en-US"/>
            </a:p>
          </p:txBody>
        </p:sp>
        <p:sp>
          <p:nvSpPr>
            <p:cNvPr id="878729" name="Line 1161"/>
            <p:cNvSpPr>
              <a:spLocks noChangeShapeType="1"/>
            </p:cNvSpPr>
            <p:nvPr/>
          </p:nvSpPr>
          <p:spPr bwMode="auto">
            <a:xfrm flipV="1">
              <a:off x="2432" y="2936"/>
              <a:ext cx="32" cy="8"/>
            </a:xfrm>
            <a:prstGeom prst="line">
              <a:avLst/>
            </a:prstGeom>
            <a:noFill/>
            <a:ln w="12700">
              <a:solidFill>
                <a:srgbClr val="2222FF"/>
              </a:solidFill>
              <a:round/>
              <a:headEnd/>
              <a:tailEnd/>
            </a:ln>
          </p:spPr>
          <p:txBody>
            <a:bodyPr/>
            <a:lstStyle/>
            <a:p>
              <a:endParaRPr lang="en-US"/>
            </a:p>
          </p:txBody>
        </p:sp>
        <p:sp>
          <p:nvSpPr>
            <p:cNvPr id="878730" name="Line 1162"/>
            <p:cNvSpPr>
              <a:spLocks noChangeShapeType="1"/>
            </p:cNvSpPr>
            <p:nvPr/>
          </p:nvSpPr>
          <p:spPr bwMode="auto">
            <a:xfrm>
              <a:off x="2464" y="2936"/>
              <a:ext cx="1" cy="1"/>
            </a:xfrm>
            <a:prstGeom prst="line">
              <a:avLst/>
            </a:prstGeom>
            <a:noFill/>
            <a:ln w="12700">
              <a:solidFill>
                <a:srgbClr val="2222FF"/>
              </a:solidFill>
              <a:round/>
              <a:headEnd/>
              <a:tailEnd/>
            </a:ln>
          </p:spPr>
          <p:txBody>
            <a:bodyPr/>
            <a:lstStyle/>
            <a:p>
              <a:endParaRPr lang="en-US"/>
            </a:p>
          </p:txBody>
        </p:sp>
        <p:sp>
          <p:nvSpPr>
            <p:cNvPr id="878731" name="Line 1163"/>
            <p:cNvSpPr>
              <a:spLocks noChangeShapeType="1"/>
            </p:cNvSpPr>
            <p:nvPr/>
          </p:nvSpPr>
          <p:spPr bwMode="auto">
            <a:xfrm>
              <a:off x="2464" y="2936"/>
              <a:ext cx="1" cy="1"/>
            </a:xfrm>
            <a:prstGeom prst="line">
              <a:avLst/>
            </a:prstGeom>
            <a:noFill/>
            <a:ln w="12700">
              <a:solidFill>
                <a:srgbClr val="2222FF"/>
              </a:solidFill>
              <a:round/>
              <a:headEnd/>
              <a:tailEnd/>
            </a:ln>
          </p:spPr>
          <p:txBody>
            <a:bodyPr/>
            <a:lstStyle/>
            <a:p>
              <a:endParaRPr lang="en-US"/>
            </a:p>
          </p:txBody>
        </p:sp>
        <p:sp>
          <p:nvSpPr>
            <p:cNvPr id="878732" name="Line 1164"/>
            <p:cNvSpPr>
              <a:spLocks noChangeShapeType="1"/>
            </p:cNvSpPr>
            <p:nvPr/>
          </p:nvSpPr>
          <p:spPr bwMode="auto">
            <a:xfrm>
              <a:off x="2464" y="2936"/>
              <a:ext cx="1" cy="1"/>
            </a:xfrm>
            <a:prstGeom prst="line">
              <a:avLst/>
            </a:prstGeom>
            <a:noFill/>
            <a:ln w="12700">
              <a:solidFill>
                <a:srgbClr val="2222FF"/>
              </a:solidFill>
              <a:round/>
              <a:headEnd/>
              <a:tailEnd/>
            </a:ln>
          </p:spPr>
          <p:txBody>
            <a:bodyPr/>
            <a:lstStyle/>
            <a:p>
              <a:endParaRPr lang="en-US"/>
            </a:p>
          </p:txBody>
        </p:sp>
        <p:sp>
          <p:nvSpPr>
            <p:cNvPr id="878733" name="Line 1165"/>
            <p:cNvSpPr>
              <a:spLocks noChangeShapeType="1"/>
            </p:cNvSpPr>
            <p:nvPr/>
          </p:nvSpPr>
          <p:spPr bwMode="auto">
            <a:xfrm>
              <a:off x="2464" y="2936"/>
              <a:ext cx="32" cy="8"/>
            </a:xfrm>
            <a:prstGeom prst="line">
              <a:avLst/>
            </a:prstGeom>
            <a:noFill/>
            <a:ln w="12700">
              <a:solidFill>
                <a:srgbClr val="2222FF"/>
              </a:solidFill>
              <a:round/>
              <a:headEnd/>
              <a:tailEnd/>
            </a:ln>
          </p:spPr>
          <p:txBody>
            <a:bodyPr/>
            <a:lstStyle/>
            <a:p>
              <a:endParaRPr lang="en-US"/>
            </a:p>
          </p:txBody>
        </p:sp>
        <p:sp>
          <p:nvSpPr>
            <p:cNvPr id="878734" name="Line 1166"/>
            <p:cNvSpPr>
              <a:spLocks noChangeShapeType="1"/>
            </p:cNvSpPr>
            <p:nvPr/>
          </p:nvSpPr>
          <p:spPr bwMode="auto">
            <a:xfrm>
              <a:off x="2496" y="2944"/>
              <a:ext cx="1" cy="1"/>
            </a:xfrm>
            <a:prstGeom prst="line">
              <a:avLst/>
            </a:prstGeom>
            <a:noFill/>
            <a:ln w="12700">
              <a:solidFill>
                <a:srgbClr val="2222FF"/>
              </a:solidFill>
              <a:round/>
              <a:headEnd/>
              <a:tailEnd/>
            </a:ln>
          </p:spPr>
          <p:txBody>
            <a:bodyPr/>
            <a:lstStyle/>
            <a:p>
              <a:endParaRPr lang="en-US"/>
            </a:p>
          </p:txBody>
        </p:sp>
        <p:sp>
          <p:nvSpPr>
            <p:cNvPr id="878735" name="Line 1167"/>
            <p:cNvSpPr>
              <a:spLocks noChangeShapeType="1"/>
            </p:cNvSpPr>
            <p:nvPr/>
          </p:nvSpPr>
          <p:spPr bwMode="auto">
            <a:xfrm>
              <a:off x="2496" y="2944"/>
              <a:ext cx="16" cy="32"/>
            </a:xfrm>
            <a:prstGeom prst="line">
              <a:avLst/>
            </a:prstGeom>
            <a:noFill/>
            <a:ln w="12700">
              <a:solidFill>
                <a:srgbClr val="2222FF"/>
              </a:solidFill>
              <a:round/>
              <a:headEnd/>
              <a:tailEnd/>
            </a:ln>
          </p:spPr>
          <p:txBody>
            <a:bodyPr/>
            <a:lstStyle/>
            <a:p>
              <a:endParaRPr lang="en-US"/>
            </a:p>
          </p:txBody>
        </p:sp>
        <p:sp>
          <p:nvSpPr>
            <p:cNvPr id="878736" name="Line 1168"/>
            <p:cNvSpPr>
              <a:spLocks noChangeShapeType="1"/>
            </p:cNvSpPr>
            <p:nvPr/>
          </p:nvSpPr>
          <p:spPr bwMode="auto">
            <a:xfrm>
              <a:off x="2512" y="2976"/>
              <a:ext cx="1" cy="1"/>
            </a:xfrm>
            <a:prstGeom prst="line">
              <a:avLst/>
            </a:prstGeom>
            <a:noFill/>
            <a:ln w="12700">
              <a:solidFill>
                <a:srgbClr val="2222FF"/>
              </a:solidFill>
              <a:round/>
              <a:headEnd/>
              <a:tailEnd/>
            </a:ln>
          </p:spPr>
          <p:txBody>
            <a:bodyPr/>
            <a:lstStyle/>
            <a:p>
              <a:endParaRPr lang="en-US"/>
            </a:p>
          </p:txBody>
        </p:sp>
        <p:sp>
          <p:nvSpPr>
            <p:cNvPr id="878737" name="Freeform 1169"/>
            <p:cNvSpPr>
              <a:spLocks/>
            </p:cNvSpPr>
            <p:nvPr/>
          </p:nvSpPr>
          <p:spPr bwMode="auto">
            <a:xfrm>
              <a:off x="1520" y="2448"/>
              <a:ext cx="64" cy="32"/>
            </a:xfrm>
            <a:custGeom>
              <a:avLst/>
              <a:gdLst/>
              <a:ahLst/>
              <a:cxnLst>
                <a:cxn ang="0">
                  <a:pos x="0" y="16"/>
                </a:cxn>
                <a:cxn ang="0">
                  <a:pos x="8" y="0"/>
                </a:cxn>
                <a:cxn ang="0">
                  <a:pos x="64" y="16"/>
                </a:cxn>
                <a:cxn ang="0">
                  <a:pos x="64" y="32"/>
                </a:cxn>
                <a:cxn ang="0">
                  <a:pos x="0" y="16"/>
                </a:cxn>
              </a:cxnLst>
              <a:rect l="0" t="0" r="r" b="b"/>
              <a:pathLst>
                <a:path w="64" h="32">
                  <a:moveTo>
                    <a:pt x="0" y="16"/>
                  </a:moveTo>
                  <a:lnTo>
                    <a:pt x="8" y="0"/>
                  </a:lnTo>
                  <a:lnTo>
                    <a:pt x="64" y="16"/>
                  </a:lnTo>
                  <a:lnTo>
                    <a:pt x="64" y="32"/>
                  </a:lnTo>
                  <a:lnTo>
                    <a:pt x="0" y="16"/>
                  </a:lnTo>
                  <a:close/>
                </a:path>
              </a:pathLst>
            </a:custGeom>
            <a:solidFill>
              <a:srgbClr val="FF22FF"/>
            </a:solidFill>
            <a:ln w="9525">
              <a:noFill/>
              <a:round/>
              <a:headEnd/>
              <a:tailEnd/>
            </a:ln>
          </p:spPr>
          <p:txBody>
            <a:bodyPr/>
            <a:lstStyle/>
            <a:p>
              <a:endParaRPr lang="en-US"/>
            </a:p>
          </p:txBody>
        </p:sp>
        <p:sp>
          <p:nvSpPr>
            <p:cNvPr id="878738" name="Freeform 1170"/>
            <p:cNvSpPr>
              <a:spLocks/>
            </p:cNvSpPr>
            <p:nvPr/>
          </p:nvSpPr>
          <p:spPr bwMode="auto">
            <a:xfrm>
              <a:off x="1616" y="2472"/>
              <a:ext cx="64" cy="32"/>
            </a:xfrm>
            <a:custGeom>
              <a:avLst/>
              <a:gdLst/>
              <a:ahLst/>
              <a:cxnLst>
                <a:cxn ang="0">
                  <a:pos x="0" y="16"/>
                </a:cxn>
                <a:cxn ang="0">
                  <a:pos x="0" y="0"/>
                </a:cxn>
                <a:cxn ang="0">
                  <a:pos x="64" y="16"/>
                </a:cxn>
                <a:cxn ang="0">
                  <a:pos x="56" y="32"/>
                </a:cxn>
                <a:cxn ang="0">
                  <a:pos x="0" y="16"/>
                </a:cxn>
              </a:cxnLst>
              <a:rect l="0" t="0" r="r" b="b"/>
              <a:pathLst>
                <a:path w="64" h="32">
                  <a:moveTo>
                    <a:pt x="0" y="16"/>
                  </a:moveTo>
                  <a:lnTo>
                    <a:pt x="0" y="0"/>
                  </a:lnTo>
                  <a:lnTo>
                    <a:pt x="64" y="16"/>
                  </a:lnTo>
                  <a:lnTo>
                    <a:pt x="56" y="32"/>
                  </a:lnTo>
                  <a:lnTo>
                    <a:pt x="0" y="16"/>
                  </a:lnTo>
                  <a:close/>
                </a:path>
              </a:pathLst>
            </a:custGeom>
            <a:solidFill>
              <a:srgbClr val="FF22FF"/>
            </a:solidFill>
            <a:ln w="9525">
              <a:noFill/>
              <a:round/>
              <a:headEnd/>
              <a:tailEnd/>
            </a:ln>
          </p:spPr>
          <p:txBody>
            <a:bodyPr/>
            <a:lstStyle/>
            <a:p>
              <a:endParaRPr lang="en-US"/>
            </a:p>
          </p:txBody>
        </p:sp>
        <p:sp>
          <p:nvSpPr>
            <p:cNvPr id="878739" name="Freeform 1171"/>
            <p:cNvSpPr>
              <a:spLocks/>
            </p:cNvSpPr>
            <p:nvPr/>
          </p:nvSpPr>
          <p:spPr bwMode="auto">
            <a:xfrm>
              <a:off x="1704" y="2496"/>
              <a:ext cx="64" cy="32"/>
            </a:xfrm>
            <a:custGeom>
              <a:avLst/>
              <a:gdLst/>
              <a:ahLst/>
              <a:cxnLst>
                <a:cxn ang="0">
                  <a:pos x="0" y="16"/>
                </a:cxn>
                <a:cxn ang="0">
                  <a:pos x="8" y="0"/>
                </a:cxn>
                <a:cxn ang="0">
                  <a:pos x="64" y="16"/>
                </a:cxn>
                <a:cxn ang="0">
                  <a:pos x="64" y="32"/>
                </a:cxn>
                <a:cxn ang="0">
                  <a:pos x="0" y="16"/>
                </a:cxn>
              </a:cxnLst>
              <a:rect l="0" t="0" r="r" b="b"/>
              <a:pathLst>
                <a:path w="64" h="32">
                  <a:moveTo>
                    <a:pt x="0" y="16"/>
                  </a:moveTo>
                  <a:lnTo>
                    <a:pt x="8" y="0"/>
                  </a:lnTo>
                  <a:lnTo>
                    <a:pt x="64" y="16"/>
                  </a:lnTo>
                  <a:lnTo>
                    <a:pt x="64" y="32"/>
                  </a:lnTo>
                  <a:lnTo>
                    <a:pt x="0" y="16"/>
                  </a:lnTo>
                  <a:close/>
                </a:path>
              </a:pathLst>
            </a:custGeom>
            <a:solidFill>
              <a:srgbClr val="FF22FF"/>
            </a:solidFill>
            <a:ln w="9525">
              <a:noFill/>
              <a:round/>
              <a:headEnd/>
              <a:tailEnd/>
            </a:ln>
          </p:spPr>
          <p:txBody>
            <a:bodyPr/>
            <a:lstStyle/>
            <a:p>
              <a:endParaRPr lang="en-US"/>
            </a:p>
          </p:txBody>
        </p:sp>
        <p:sp>
          <p:nvSpPr>
            <p:cNvPr id="878740" name="Freeform 1172"/>
            <p:cNvSpPr>
              <a:spLocks/>
            </p:cNvSpPr>
            <p:nvPr/>
          </p:nvSpPr>
          <p:spPr bwMode="auto">
            <a:xfrm>
              <a:off x="1800" y="2528"/>
              <a:ext cx="64" cy="32"/>
            </a:xfrm>
            <a:custGeom>
              <a:avLst/>
              <a:gdLst/>
              <a:ahLst/>
              <a:cxnLst>
                <a:cxn ang="0">
                  <a:pos x="0" y="16"/>
                </a:cxn>
                <a:cxn ang="0">
                  <a:pos x="8" y="0"/>
                </a:cxn>
                <a:cxn ang="0">
                  <a:pos x="64" y="16"/>
                </a:cxn>
                <a:cxn ang="0">
                  <a:pos x="56" y="32"/>
                </a:cxn>
                <a:cxn ang="0">
                  <a:pos x="0" y="16"/>
                </a:cxn>
              </a:cxnLst>
              <a:rect l="0" t="0" r="r" b="b"/>
              <a:pathLst>
                <a:path w="64" h="32">
                  <a:moveTo>
                    <a:pt x="0" y="16"/>
                  </a:moveTo>
                  <a:lnTo>
                    <a:pt x="8" y="0"/>
                  </a:lnTo>
                  <a:lnTo>
                    <a:pt x="64" y="16"/>
                  </a:lnTo>
                  <a:lnTo>
                    <a:pt x="56" y="32"/>
                  </a:lnTo>
                  <a:lnTo>
                    <a:pt x="0" y="16"/>
                  </a:lnTo>
                  <a:close/>
                </a:path>
              </a:pathLst>
            </a:custGeom>
            <a:solidFill>
              <a:srgbClr val="FF22FF"/>
            </a:solidFill>
            <a:ln w="9525">
              <a:noFill/>
              <a:round/>
              <a:headEnd/>
              <a:tailEnd/>
            </a:ln>
          </p:spPr>
          <p:txBody>
            <a:bodyPr/>
            <a:lstStyle/>
            <a:p>
              <a:endParaRPr lang="en-US"/>
            </a:p>
          </p:txBody>
        </p:sp>
        <p:sp>
          <p:nvSpPr>
            <p:cNvPr id="878741" name="Freeform 1173"/>
            <p:cNvSpPr>
              <a:spLocks/>
            </p:cNvSpPr>
            <p:nvPr/>
          </p:nvSpPr>
          <p:spPr bwMode="auto">
            <a:xfrm>
              <a:off x="1896" y="2552"/>
              <a:ext cx="56" cy="32"/>
            </a:xfrm>
            <a:custGeom>
              <a:avLst/>
              <a:gdLst/>
              <a:ahLst/>
              <a:cxnLst>
                <a:cxn ang="0">
                  <a:pos x="0" y="16"/>
                </a:cxn>
                <a:cxn ang="0">
                  <a:pos x="0" y="0"/>
                </a:cxn>
                <a:cxn ang="0">
                  <a:pos x="56" y="16"/>
                </a:cxn>
                <a:cxn ang="0">
                  <a:pos x="56" y="32"/>
                </a:cxn>
                <a:cxn ang="0">
                  <a:pos x="0" y="16"/>
                </a:cxn>
              </a:cxnLst>
              <a:rect l="0" t="0" r="r" b="b"/>
              <a:pathLst>
                <a:path w="56" h="32">
                  <a:moveTo>
                    <a:pt x="0" y="16"/>
                  </a:moveTo>
                  <a:lnTo>
                    <a:pt x="0" y="0"/>
                  </a:lnTo>
                  <a:lnTo>
                    <a:pt x="56" y="16"/>
                  </a:lnTo>
                  <a:lnTo>
                    <a:pt x="56" y="32"/>
                  </a:lnTo>
                  <a:lnTo>
                    <a:pt x="0" y="16"/>
                  </a:lnTo>
                  <a:close/>
                </a:path>
              </a:pathLst>
            </a:custGeom>
            <a:solidFill>
              <a:srgbClr val="FF22FF"/>
            </a:solidFill>
            <a:ln w="9525">
              <a:noFill/>
              <a:round/>
              <a:headEnd/>
              <a:tailEnd/>
            </a:ln>
          </p:spPr>
          <p:txBody>
            <a:bodyPr/>
            <a:lstStyle/>
            <a:p>
              <a:endParaRPr lang="en-US"/>
            </a:p>
          </p:txBody>
        </p:sp>
        <p:sp>
          <p:nvSpPr>
            <p:cNvPr id="878742" name="Freeform 1174"/>
            <p:cNvSpPr>
              <a:spLocks/>
            </p:cNvSpPr>
            <p:nvPr/>
          </p:nvSpPr>
          <p:spPr bwMode="auto">
            <a:xfrm>
              <a:off x="1984" y="2576"/>
              <a:ext cx="64" cy="32"/>
            </a:xfrm>
            <a:custGeom>
              <a:avLst/>
              <a:gdLst/>
              <a:ahLst/>
              <a:cxnLst>
                <a:cxn ang="0">
                  <a:pos x="0" y="16"/>
                </a:cxn>
                <a:cxn ang="0">
                  <a:pos x="8" y="0"/>
                </a:cxn>
                <a:cxn ang="0">
                  <a:pos x="64" y="16"/>
                </a:cxn>
                <a:cxn ang="0">
                  <a:pos x="56" y="32"/>
                </a:cxn>
                <a:cxn ang="0">
                  <a:pos x="0" y="16"/>
                </a:cxn>
              </a:cxnLst>
              <a:rect l="0" t="0" r="r" b="b"/>
              <a:pathLst>
                <a:path w="64" h="32">
                  <a:moveTo>
                    <a:pt x="0" y="16"/>
                  </a:moveTo>
                  <a:lnTo>
                    <a:pt x="8" y="0"/>
                  </a:lnTo>
                  <a:lnTo>
                    <a:pt x="64" y="16"/>
                  </a:lnTo>
                  <a:lnTo>
                    <a:pt x="56" y="32"/>
                  </a:lnTo>
                  <a:lnTo>
                    <a:pt x="0" y="16"/>
                  </a:lnTo>
                  <a:close/>
                </a:path>
              </a:pathLst>
            </a:custGeom>
            <a:solidFill>
              <a:srgbClr val="FF22FF"/>
            </a:solidFill>
            <a:ln w="9525">
              <a:noFill/>
              <a:round/>
              <a:headEnd/>
              <a:tailEnd/>
            </a:ln>
          </p:spPr>
          <p:txBody>
            <a:bodyPr/>
            <a:lstStyle/>
            <a:p>
              <a:endParaRPr lang="en-US"/>
            </a:p>
          </p:txBody>
        </p:sp>
        <p:sp>
          <p:nvSpPr>
            <p:cNvPr id="878743" name="Freeform 1175"/>
            <p:cNvSpPr>
              <a:spLocks/>
            </p:cNvSpPr>
            <p:nvPr/>
          </p:nvSpPr>
          <p:spPr bwMode="auto">
            <a:xfrm>
              <a:off x="2080" y="2600"/>
              <a:ext cx="56" cy="32"/>
            </a:xfrm>
            <a:custGeom>
              <a:avLst/>
              <a:gdLst/>
              <a:ahLst/>
              <a:cxnLst>
                <a:cxn ang="0">
                  <a:pos x="0" y="16"/>
                </a:cxn>
                <a:cxn ang="0">
                  <a:pos x="0" y="0"/>
                </a:cxn>
                <a:cxn ang="0">
                  <a:pos x="56" y="16"/>
                </a:cxn>
                <a:cxn ang="0">
                  <a:pos x="56" y="32"/>
                </a:cxn>
                <a:cxn ang="0">
                  <a:pos x="0" y="16"/>
                </a:cxn>
              </a:cxnLst>
              <a:rect l="0" t="0" r="r" b="b"/>
              <a:pathLst>
                <a:path w="56" h="32">
                  <a:moveTo>
                    <a:pt x="0" y="16"/>
                  </a:moveTo>
                  <a:lnTo>
                    <a:pt x="0" y="0"/>
                  </a:lnTo>
                  <a:lnTo>
                    <a:pt x="56" y="16"/>
                  </a:lnTo>
                  <a:lnTo>
                    <a:pt x="56" y="32"/>
                  </a:lnTo>
                  <a:lnTo>
                    <a:pt x="0" y="16"/>
                  </a:lnTo>
                  <a:close/>
                </a:path>
              </a:pathLst>
            </a:custGeom>
            <a:solidFill>
              <a:srgbClr val="FF22FF"/>
            </a:solidFill>
            <a:ln w="9525">
              <a:noFill/>
              <a:round/>
              <a:headEnd/>
              <a:tailEnd/>
            </a:ln>
          </p:spPr>
          <p:txBody>
            <a:bodyPr/>
            <a:lstStyle/>
            <a:p>
              <a:endParaRPr lang="en-US"/>
            </a:p>
          </p:txBody>
        </p:sp>
        <p:sp>
          <p:nvSpPr>
            <p:cNvPr id="878744" name="Freeform 1176"/>
            <p:cNvSpPr>
              <a:spLocks/>
            </p:cNvSpPr>
            <p:nvPr/>
          </p:nvSpPr>
          <p:spPr bwMode="auto">
            <a:xfrm>
              <a:off x="2168" y="2624"/>
              <a:ext cx="64" cy="32"/>
            </a:xfrm>
            <a:custGeom>
              <a:avLst/>
              <a:gdLst/>
              <a:ahLst/>
              <a:cxnLst>
                <a:cxn ang="0">
                  <a:pos x="0" y="16"/>
                </a:cxn>
                <a:cxn ang="0">
                  <a:pos x="8" y="0"/>
                </a:cxn>
                <a:cxn ang="0">
                  <a:pos x="64" y="24"/>
                </a:cxn>
                <a:cxn ang="0">
                  <a:pos x="56" y="32"/>
                </a:cxn>
                <a:cxn ang="0">
                  <a:pos x="0" y="16"/>
                </a:cxn>
              </a:cxnLst>
              <a:rect l="0" t="0" r="r" b="b"/>
              <a:pathLst>
                <a:path w="64" h="32">
                  <a:moveTo>
                    <a:pt x="0" y="16"/>
                  </a:moveTo>
                  <a:lnTo>
                    <a:pt x="8" y="0"/>
                  </a:lnTo>
                  <a:lnTo>
                    <a:pt x="64" y="24"/>
                  </a:lnTo>
                  <a:lnTo>
                    <a:pt x="56" y="32"/>
                  </a:lnTo>
                  <a:lnTo>
                    <a:pt x="0" y="16"/>
                  </a:lnTo>
                  <a:close/>
                </a:path>
              </a:pathLst>
            </a:custGeom>
            <a:solidFill>
              <a:srgbClr val="FF22FF"/>
            </a:solidFill>
            <a:ln w="9525">
              <a:noFill/>
              <a:round/>
              <a:headEnd/>
              <a:tailEnd/>
            </a:ln>
          </p:spPr>
          <p:txBody>
            <a:bodyPr/>
            <a:lstStyle/>
            <a:p>
              <a:endParaRPr lang="en-US"/>
            </a:p>
          </p:txBody>
        </p:sp>
        <p:sp>
          <p:nvSpPr>
            <p:cNvPr id="878745" name="Freeform 1177"/>
            <p:cNvSpPr>
              <a:spLocks/>
            </p:cNvSpPr>
            <p:nvPr/>
          </p:nvSpPr>
          <p:spPr bwMode="auto">
            <a:xfrm>
              <a:off x="2264" y="2656"/>
              <a:ext cx="64" cy="32"/>
            </a:xfrm>
            <a:custGeom>
              <a:avLst/>
              <a:gdLst/>
              <a:ahLst/>
              <a:cxnLst>
                <a:cxn ang="0">
                  <a:pos x="0" y="16"/>
                </a:cxn>
                <a:cxn ang="0">
                  <a:pos x="0" y="0"/>
                </a:cxn>
                <a:cxn ang="0">
                  <a:pos x="64" y="16"/>
                </a:cxn>
                <a:cxn ang="0">
                  <a:pos x="56" y="32"/>
                </a:cxn>
                <a:cxn ang="0">
                  <a:pos x="0" y="16"/>
                </a:cxn>
              </a:cxnLst>
              <a:rect l="0" t="0" r="r" b="b"/>
              <a:pathLst>
                <a:path w="64" h="32">
                  <a:moveTo>
                    <a:pt x="0" y="16"/>
                  </a:moveTo>
                  <a:lnTo>
                    <a:pt x="0" y="0"/>
                  </a:lnTo>
                  <a:lnTo>
                    <a:pt x="64" y="16"/>
                  </a:lnTo>
                  <a:lnTo>
                    <a:pt x="56" y="32"/>
                  </a:lnTo>
                  <a:lnTo>
                    <a:pt x="0" y="16"/>
                  </a:lnTo>
                  <a:close/>
                </a:path>
              </a:pathLst>
            </a:custGeom>
            <a:solidFill>
              <a:srgbClr val="FF22FF"/>
            </a:solidFill>
            <a:ln w="9525">
              <a:noFill/>
              <a:round/>
              <a:headEnd/>
              <a:tailEnd/>
            </a:ln>
          </p:spPr>
          <p:txBody>
            <a:bodyPr/>
            <a:lstStyle/>
            <a:p>
              <a:endParaRPr lang="en-US"/>
            </a:p>
          </p:txBody>
        </p:sp>
        <p:sp>
          <p:nvSpPr>
            <p:cNvPr id="878746" name="Freeform 1178"/>
            <p:cNvSpPr>
              <a:spLocks/>
            </p:cNvSpPr>
            <p:nvPr/>
          </p:nvSpPr>
          <p:spPr bwMode="auto">
            <a:xfrm>
              <a:off x="2352" y="2680"/>
              <a:ext cx="64" cy="32"/>
            </a:xfrm>
            <a:custGeom>
              <a:avLst/>
              <a:gdLst/>
              <a:ahLst/>
              <a:cxnLst>
                <a:cxn ang="0">
                  <a:pos x="0" y="16"/>
                </a:cxn>
                <a:cxn ang="0">
                  <a:pos x="8" y="0"/>
                </a:cxn>
                <a:cxn ang="0">
                  <a:pos x="64" y="16"/>
                </a:cxn>
                <a:cxn ang="0">
                  <a:pos x="64" y="32"/>
                </a:cxn>
                <a:cxn ang="0">
                  <a:pos x="0" y="16"/>
                </a:cxn>
              </a:cxnLst>
              <a:rect l="0" t="0" r="r" b="b"/>
              <a:pathLst>
                <a:path w="64" h="32">
                  <a:moveTo>
                    <a:pt x="0" y="16"/>
                  </a:moveTo>
                  <a:lnTo>
                    <a:pt x="8" y="0"/>
                  </a:lnTo>
                  <a:lnTo>
                    <a:pt x="64" y="16"/>
                  </a:lnTo>
                  <a:lnTo>
                    <a:pt x="64" y="32"/>
                  </a:lnTo>
                  <a:lnTo>
                    <a:pt x="0" y="16"/>
                  </a:lnTo>
                  <a:close/>
                </a:path>
              </a:pathLst>
            </a:custGeom>
            <a:solidFill>
              <a:srgbClr val="FF22FF"/>
            </a:solidFill>
            <a:ln w="9525">
              <a:noFill/>
              <a:round/>
              <a:headEnd/>
              <a:tailEnd/>
            </a:ln>
          </p:spPr>
          <p:txBody>
            <a:bodyPr/>
            <a:lstStyle/>
            <a:p>
              <a:endParaRPr lang="en-US"/>
            </a:p>
          </p:txBody>
        </p:sp>
        <p:sp>
          <p:nvSpPr>
            <p:cNvPr id="878747" name="Freeform 1179"/>
            <p:cNvSpPr>
              <a:spLocks/>
            </p:cNvSpPr>
            <p:nvPr/>
          </p:nvSpPr>
          <p:spPr bwMode="auto">
            <a:xfrm>
              <a:off x="2448" y="2704"/>
              <a:ext cx="64" cy="32"/>
            </a:xfrm>
            <a:custGeom>
              <a:avLst/>
              <a:gdLst/>
              <a:ahLst/>
              <a:cxnLst>
                <a:cxn ang="0">
                  <a:pos x="0" y="16"/>
                </a:cxn>
                <a:cxn ang="0">
                  <a:pos x="0" y="0"/>
                </a:cxn>
                <a:cxn ang="0">
                  <a:pos x="64" y="16"/>
                </a:cxn>
                <a:cxn ang="0">
                  <a:pos x="56" y="32"/>
                </a:cxn>
                <a:cxn ang="0">
                  <a:pos x="0" y="16"/>
                </a:cxn>
              </a:cxnLst>
              <a:rect l="0" t="0" r="r" b="b"/>
              <a:pathLst>
                <a:path w="64" h="32">
                  <a:moveTo>
                    <a:pt x="0" y="16"/>
                  </a:moveTo>
                  <a:lnTo>
                    <a:pt x="0" y="0"/>
                  </a:lnTo>
                  <a:lnTo>
                    <a:pt x="64" y="16"/>
                  </a:lnTo>
                  <a:lnTo>
                    <a:pt x="56" y="32"/>
                  </a:lnTo>
                  <a:lnTo>
                    <a:pt x="0" y="16"/>
                  </a:lnTo>
                  <a:close/>
                </a:path>
              </a:pathLst>
            </a:custGeom>
            <a:solidFill>
              <a:srgbClr val="FF22FF"/>
            </a:solidFill>
            <a:ln w="9525">
              <a:noFill/>
              <a:round/>
              <a:headEnd/>
              <a:tailEnd/>
            </a:ln>
          </p:spPr>
          <p:txBody>
            <a:bodyPr/>
            <a:lstStyle/>
            <a:p>
              <a:endParaRPr lang="en-US"/>
            </a:p>
          </p:txBody>
        </p:sp>
        <p:sp>
          <p:nvSpPr>
            <p:cNvPr id="878748" name="Freeform 1180"/>
            <p:cNvSpPr>
              <a:spLocks/>
            </p:cNvSpPr>
            <p:nvPr/>
          </p:nvSpPr>
          <p:spPr bwMode="auto">
            <a:xfrm>
              <a:off x="2536" y="2728"/>
              <a:ext cx="64" cy="32"/>
            </a:xfrm>
            <a:custGeom>
              <a:avLst/>
              <a:gdLst/>
              <a:ahLst/>
              <a:cxnLst>
                <a:cxn ang="0">
                  <a:pos x="0" y="16"/>
                </a:cxn>
                <a:cxn ang="0">
                  <a:pos x="8" y="0"/>
                </a:cxn>
                <a:cxn ang="0">
                  <a:pos x="64" y="16"/>
                </a:cxn>
                <a:cxn ang="0">
                  <a:pos x="64" y="32"/>
                </a:cxn>
                <a:cxn ang="0">
                  <a:pos x="0" y="16"/>
                </a:cxn>
              </a:cxnLst>
              <a:rect l="0" t="0" r="r" b="b"/>
              <a:pathLst>
                <a:path w="64" h="32">
                  <a:moveTo>
                    <a:pt x="0" y="16"/>
                  </a:moveTo>
                  <a:lnTo>
                    <a:pt x="8" y="0"/>
                  </a:lnTo>
                  <a:lnTo>
                    <a:pt x="64" y="16"/>
                  </a:lnTo>
                  <a:lnTo>
                    <a:pt x="64" y="32"/>
                  </a:lnTo>
                  <a:lnTo>
                    <a:pt x="0" y="16"/>
                  </a:lnTo>
                  <a:close/>
                </a:path>
              </a:pathLst>
            </a:custGeom>
            <a:solidFill>
              <a:srgbClr val="FF22FF"/>
            </a:solidFill>
            <a:ln w="9525">
              <a:noFill/>
              <a:round/>
              <a:headEnd/>
              <a:tailEnd/>
            </a:ln>
          </p:spPr>
          <p:txBody>
            <a:bodyPr/>
            <a:lstStyle/>
            <a:p>
              <a:endParaRPr lang="en-US"/>
            </a:p>
          </p:txBody>
        </p:sp>
        <p:sp>
          <p:nvSpPr>
            <p:cNvPr id="878749" name="Freeform 1181"/>
            <p:cNvSpPr>
              <a:spLocks/>
            </p:cNvSpPr>
            <p:nvPr/>
          </p:nvSpPr>
          <p:spPr bwMode="auto">
            <a:xfrm>
              <a:off x="2632" y="2760"/>
              <a:ext cx="64" cy="32"/>
            </a:xfrm>
            <a:custGeom>
              <a:avLst/>
              <a:gdLst/>
              <a:ahLst/>
              <a:cxnLst>
                <a:cxn ang="0">
                  <a:pos x="0" y="8"/>
                </a:cxn>
                <a:cxn ang="0">
                  <a:pos x="8" y="0"/>
                </a:cxn>
                <a:cxn ang="0">
                  <a:pos x="64" y="16"/>
                </a:cxn>
                <a:cxn ang="0">
                  <a:pos x="56" y="32"/>
                </a:cxn>
                <a:cxn ang="0">
                  <a:pos x="0" y="8"/>
                </a:cxn>
              </a:cxnLst>
              <a:rect l="0" t="0" r="r" b="b"/>
              <a:pathLst>
                <a:path w="64" h="32">
                  <a:moveTo>
                    <a:pt x="0" y="8"/>
                  </a:moveTo>
                  <a:lnTo>
                    <a:pt x="8" y="0"/>
                  </a:lnTo>
                  <a:lnTo>
                    <a:pt x="64" y="16"/>
                  </a:lnTo>
                  <a:lnTo>
                    <a:pt x="56" y="32"/>
                  </a:lnTo>
                  <a:lnTo>
                    <a:pt x="0" y="8"/>
                  </a:lnTo>
                  <a:close/>
                </a:path>
              </a:pathLst>
            </a:custGeom>
            <a:solidFill>
              <a:srgbClr val="FF22FF"/>
            </a:solidFill>
            <a:ln w="9525">
              <a:noFill/>
              <a:round/>
              <a:headEnd/>
              <a:tailEnd/>
            </a:ln>
          </p:spPr>
          <p:txBody>
            <a:bodyPr/>
            <a:lstStyle/>
            <a:p>
              <a:endParaRPr lang="en-US"/>
            </a:p>
          </p:txBody>
        </p:sp>
        <p:sp>
          <p:nvSpPr>
            <p:cNvPr id="878750" name="Freeform 1182"/>
            <p:cNvSpPr>
              <a:spLocks/>
            </p:cNvSpPr>
            <p:nvPr/>
          </p:nvSpPr>
          <p:spPr bwMode="auto">
            <a:xfrm>
              <a:off x="2728" y="2784"/>
              <a:ext cx="56" cy="32"/>
            </a:xfrm>
            <a:custGeom>
              <a:avLst/>
              <a:gdLst/>
              <a:ahLst/>
              <a:cxnLst>
                <a:cxn ang="0">
                  <a:pos x="0" y="16"/>
                </a:cxn>
                <a:cxn ang="0">
                  <a:pos x="0" y="0"/>
                </a:cxn>
                <a:cxn ang="0">
                  <a:pos x="56" y="16"/>
                </a:cxn>
                <a:cxn ang="0">
                  <a:pos x="56" y="32"/>
                </a:cxn>
                <a:cxn ang="0">
                  <a:pos x="0" y="16"/>
                </a:cxn>
              </a:cxnLst>
              <a:rect l="0" t="0" r="r" b="b"/>
              <a:pathLst>
                <a:path w="56" h="32">
                  <a:moveTo>
                    <a:pt x="0" y="16"/>
                  </a:moveTo>
                  <a:lnTo>
                    <a:pt x="0" y="0"/>
                  </a:lnTo>
                  <a:lnTo>
                    <a:pt x="56" y="16"/>
                  </a:lnTo>
                  <a:lnTo>
                    <a:pt x="56" y="32"/>
                  </a:lnTo>
                  <a:lnTo>
                    <a:pt x="0" y="16"/>
                  </a:lnTo>
                  <a:close/>
                </a:path>
              </a:pathLst>
            </a:custGeom>
            <a:solidFill>
              <a:srgbClr val="FF22FF"/>
            </a:solidFill>
            <a:ln w="9525">
              <a:noFill/>
              <a:round/>
              <a:headEnd/>
              <a:tailEnd/>
            </a:ln>
          </p:spPr>
          <p:txBody>
            <a:bodyPr/>
            <a:lstStyle/>
            <a:p>
              <a:endParaRPr lang="en-US"/>
            </a:p>
          </p:txBody>
        </p:sp>
        <p:sp>
          <p:nvSpPr>
            <p:cNvPr id="878751" name="Freeform 1183"/>
            <p:cNvSpPr>
              <a:spLocks/>
            </p:cNvSpPr>
            <p:nvPr/>
          </p:nvSpPr>
          <p:spPr bwMode="auto">
            <a:xfrm>
              <a:off x="2816" y="2808"/>
              <a:ext cx="64" cy="32"/>
            </a:xfrm>
            <a:custGeom>
              <a:avLst/>
              <a:gdLst/>
              <a:ahLst/>
              <a:cxnLst>
                <a:cxn ang="0">
                  <a:pos x="0" y="16"/>
                </a:cxn>
                <a:cxn ang="0">
                  <a:pos x="8" y="0"/>
                </a:cxn>
                <a:cxn ang="0">
                  <a:pos x="64" y="16"/>
                </a:cxn>
                <a:cxn ang="0">
                  <a:pos x="56" y="32"/>
                </a:cxn>
                <a:cxn ang="0">
                  <a:pos x="0" y="16"/>
                </a:cxn>
              </a:cxnLst>
              <a:rect l="0" t="0" r="r" b="b"/>
              <a:pathLst>
                <a:path w="64" h="32">
                  <a:moveTo>
                    <a:pt x="0" y="16"/>
                  </a:moveTo>
                  <a:lnTo>
                    <a:pt x="8" y="0"/>
                  </a:lnTo>
                  <a:lnTo>
                    <a:pt x="64" y="16"/>
                  </a:lnTo>
                  <a:lnTo>
                    <a:pt x="56" y="32"/>
                  </a:lnTo>
                  <a:lnTo>
                    <a:pt x="0" y="16"/>
                  </a:lnTo>
                  <a:close/>
                </a:path>
              </a:pathLst>
            </a:custGeom>
            <a:solidFill>
              <a:srgbClr val="FF22FF"/>
            </a:solidFill>
            <a:ln w="9525">
              <a:noFill/>
              <a:round/>
              <a:headEnd/>
              <a:tailEnd/>
            </a:ln>
          </p:spPr>
          <p:txBody>
            <a:bodyPr/>
            <a:lstStyle/>
            <a:p>
              <a:endParaRPr lang="en-US"/>
            </a:p>
          </p:txBody>
        </p:sp>
        <p:sp>
          <p:nvSpPr>
            <p:cNvPr id="878752" name="Freeform 1184"/>
            <p:cNvSpPr>
              <a:spLocks/>
            </p:cNvSpPr>
            <p:nvPr/>
          </p:nvSpPr>
          <p:spPr bwMode="auto">
            <a:xfrm>
              <a:off x="2912" y="2832"/>
              <a:ext cx="56" cy="32"/>
            </a:xfrm>
            <a:custGeom>
              <a:avLst/>
              <a:gdLst/>
              <a:ahLst/>
              <a:cxnLst>
                <a:cxn ang="0">
                  <a:pos x="0" y="16"/>
                </a:cxn>
                <a:cxn ang="0">
                  <a:pos x="0" y="0"/>
                </a:cxn>
                <a:cxn ang="0">
                  <a:pos x="56" y="16"/>
                </a:cxn>
                <a:cxn ang="0">
                  <a:pos x="56" y="32"/>
                </a:cxn>
                <a:cxn ang="0">
                  <a:pos x="0" y="16"/>
                </a:cxn>
              </a:cxnLst>
              <a:rect l="0" t="0" r="r" b="b"/>
              <a:pathLst>
                <a:path w="56" h="32">
                  <a:moveTo>
                    <a:pt x="0" y="16"/>
                  </a:moveTo>
                  <a:lnTo>
                    <a:pt x="0" y="0"/>
                  </a:lnTo>
                  <a:lnTo>
                    <a:pt x="56" y="16"/>
                  </a:lnTo>
                  <a:lnTo>
                    <a:pt x="56" y="32"/>
                  </a:lnTo>
                  <a:lnTo>
                    <a:pt x="0" y="16"/>
                  </a:lnTo>
                  <a:close/>
                </a:path>
              </a:pathLst>
            </a:custGeom>
            <a:solidFill>
              <a:srgbClr val="FF22FF"/>
            </a:solidFill>
            <a:ln w="9525">
              <a:noFill/>
              <a:round/>
              <a:headEnd/>
              <a:tailEnd/>
            </a:ln>
          </p:spPr>
          <p:txBody>
            <a:bodyPr/>
            <a:lstStyle/>
            <a:p>
              <a:endParaRPr lang="en-US"/>
            </a:p>
          </p:txBody>
        </p:sp>
        <p:sp>
          <p:nvSpPr>
            <p:cNvPr id="878753" name="Freeform 1185"/>
            <p:cNvSpPr>
              <a:spLocks/>
            </p:cNvSpPr>
            <p:nvPr/>
          </p:nvSpPr>
          <p:spPr bwMode="auto">
            <a:xfrm>
              <a:off x="3000" y="2856"/>
              <a:ext cx="64" cy="32"/>
            </a:xfrm>
            <a:custGeom>
              <a:avLst/>
              <a:gdLst/>
              <a:ahLst/>
              <a:cxnLst>
                <a:cxn ang="0">
                  <a:pos x="0" y="16"/>
                </a:cxn>
                <a:cxn ang="0">
                  <a:pos x="8" y="0"/>
                </a:cxn>
                <a:cxn ang="0">
                  <a:pos x="64" y="16"/>
                </a:cxn>
                <a:cxn ang="0">
                  <a:pos x="56" y="32"/>
                </a:cxn>
                <a:cxn ang="0">
                  <a:pos x="0" y="16"/>
                </a:cxn>
              </a:cxnLst>
              <a:rect l="0" t="0" r="r" b="b"/>
              <a:pathLst>
                <a:path w="64" h="32">
                  <a:moveTo>
                    <a:pt x="0" y="16"/>
                  </a:moveTo>
                  <a:lnTo>
                    <a:pt x="8" y="0"/>
                  </a:lnTo>
                  <a:lnTo>
                    <a:pt x="64" y="16"/>
                  </a:lnTo>
                  <a:lnTo>
                    <a:pt x="56" y="32"/>
                  </a:lnTo>
                  <a:lnTo>
                    <a:pt x="0" y="16"/>
                  </a:lnTo>
                  <a:close/>
                </a:path>
              </a:pathLst>
            </a:custGeom>
            <a:solidFill>
              <a:srgbClr val="FF22FF"/>
            </a:solidFill>
            <a:ln w="9525">
              <a:noFill/>
              <a:round/>
              <a:headEnd/>
              <a:tailEnd/>
            </a:ln>
          </p:spPr>
          <p:txBody>
            <a:bodyPr/>
            <a:lstStyle/>
            <a:p>
              <a:endParaRPr lang="en-US"/>
            </a:p>
          </p:txBody>
        </p:sp>
        <p:sp>
          <p:nvSpPr>
            <p:cNvPr id="878754" name="Freeform 1186"/>
            <p:cNvSpPr>
              <a:spLocks/>
            </p:cNvSpPr>
            <p:nvPr/>
          </p:nvSpPr>
          <p:spPr bwMode="auto">
            <a:xfrm>
              <a:off x="3096" y="2888"/>
              <a:ext cx="64" cy="32"/>
            </a:xfrm>
            <a:custGeom>
              <a:avLst/>
              <a:gdLst/>
              <a:ahLst/>
              <a:cxnLst>
                <a:cxn ang="0">
                  <a:pos x="0" y="16"/>
                </a:cxn>
                <a:cxn ang="0">
                  <a:pos x="0" y="0"/>
                </a:cxn>
                <a:cxn ang="0">
                  <a:pos x="64" y="16"/>
                </a:cxn>
                <a:cxn ang="0">
                  <a:pos x="56" y="32"/>
                </a:cxn>
                <a:cxn ang="0">
                  <a:pos x="0" y="16"/>
                </a:cxn>
              </a:cxnLst>
              <a:rect l="0" t="0" r="r" b="b"/>
              <a:pathLst>
                <a:path w="64" h="32">
                  <a:moveTo>
                    <a:pt x="0" y="16"/>
                  </a:moveTo>
                  <a:lnTo>
                    <a:pt x="0" y="0"/>
                  </a:lnTo>
                  <a:lnTo>
                    <a:pt x="64" y="16"/>
                  </a:lnTo>
                  <a:lnTo>
                    <a:pt x="56" y="32"/>
                  </a:lnTo>
                  <a:lnTo>
                    <a:pt x="0" y="16"/>
                  </a:lnTo>
                  <a:close/>
                </a:path>
              </a:pathLst>
            </a:custGeom>
            <a:solidFill>
              <a:srgbClr val="FF22FF"/>
            </a:solidFill>
            <a:ln w="9525">
              <a:noFill/>
              <a:round/>
              <a:headEnd/>
              <a:tailEnd/>
            </a:ln>
          </p:spPr>
          <p:txBody>
            <a:bodyPr/>
            <a:lstStyle/>
            <a:p>
              <a:endParaRPr lang="en-US"/>
            </a:p>
          </p:txBody>
        </p:sp>
        <p:sp>
          <p:nvSpPr>
            <p:cNvPr id="878755" name="Freeform 1187"/>
            <p:cNvSpPr>
              <a:spLocks/>
            </p:cNvSpPr>
            <p:nvPr/>
          </p:nvSpPr>
          <p:spPr bwMode="auto">
            <a:xfrm>
              <a:off x="3184" y="2912"/>
              <a:ext cx="64" cy="32"/>
            </a:xfrm>
            <a:custGeom>
              <a:avLst/>
              <a:gdLst/>
              <a:ahLst/>
              <a:cxnLst>
                <a:cxn ang="0">
                  <a:pos x="0" y="16"/>
                </a:cxn>
                <a:cxn ang="0">
                  <a:pos x="8" y="0"/>
                </a:cxn>
                <a:cxn ang="0">
                  <a:pos x="64" y="16"/>
                </a:cxn>
                <a:cxn ang="0">
                  <a:pos x="64" y="32"/>
                </a:cxn>
                <a:cxn ang="0">
                  <a:pos x="0" y="16"/>
                </a:cxn>
              </a:cxnLst>
              <a:rect l="0" t="0" r="r" b="b"/>
              <a:pathLst>
                <a:path w="64" h="32">
                  <a:moveTo>
                    <a:pt x="0" y="16"/>
                  </a:moveTo>
                  <a:lnTo>
                    <a:pt x="8" y="0"/>
                  </a:lnTo>
                  <a:lnTo>
                    <a:pt x="64" y="16"/>
                  </a:lnTo>
                  <a:lnTo>
                    <a:pt x="64" y="32"/>
                  </a:lnTo>
                  <a:lnTo>
                    <a:pt x="0" y="16"/>
                  </a:lnTo>
                  <a:close/>
                </a:path>
              </a:pathLst>
            </a:custGeom>
            <a:solidFill>
              <a:srgbClr val="FF22FF"/>
            </a:solidFill>
            <a:ln w="9525">
              <a:noFill/>
              <a:round/>
              <a:headEnd/>
              <a:tailEnd/>
            </a:ln>
          </p:spPr>
          <p:txBody>
            <a:bodyPr/>
            <a:lstStyle/>
            <a:p>
              <a:endParaRPr lang="en-US"/>
            </a:p>
          </p:txBody>
        </p:sp>
        <p:sp>
          <p:nvSpPr>
            <p:cNvPr id="878756" name="Freeform 1188"/>
            <p:cNvSpPr>
              <a:spLocks/>
            </p:cNvSpPr>
            <p:nvPr/>
          </p:nvSpPr>
          <p:spPr bwMode="auto">
            <a:xfrm>
              <a:off x="3280" y="2936"/>
              <a:ext cx="64" cy="32"/>
            </a:xfrm>
            <a:custGeom>
              <a:avLst/>
              <a:gdLst/>
              <a:ahLst/>
              <a:cxnLst>
                <a:cxn ang="0">
                  <a:pos x="0" y="16"/>
                </a:cxn>
                <a:cxn ang="0">
                  <a:pos x="0" y="0"/>
                </a:cxn>
                <a:cxn ang="0">
                  <a:pos x="64" y="16"/>
                </a:cxn>
                <a:cxn ang="0">
                  <a:pos x="56" y="32"/>
                </a:cxn>
                <a:cxn ang="0">
                  <a:pos x="0" y="16"/>
                </a:cxn>
              </a:cxnLst>
              <a:rect l="0" t="0" r="r" b="b"/>
              <a:pathLst>
                <a:path w="64" h="32">
                  <a:moveTo>
                    <a:pt x="0" y="16"/>
                  </a:moveTo>
                  <a:lnTo>
                    <a:pt x="0" y="0"/>
                  </a:lnTo>
                  <a:lnTo>
                    <a:pt x="64" y="16"/>
                  </a:lnTo>
                  <a:lnTo>
                    <a:pt x="56" y="32"/>
                  </a:lnTo>
                  <a:lnTo>
                    <a:pt x="0" y="16"/>
                  </a:lnTo>
                  <a:close/>
                </a:path>
              </a:pathLst>
            </a:custGeom>
            <a:solidFill>
              <a:srgbClr val="FF22FF"/>
            </a:solidFill>
            <a:ln w="9525">
              <a:noFill/>
              <a:round/>
              <a:headEnd/>
              <a:tailEnd/>
            </a:ln>
          </p:spPr>
          <p:txBody>
            <a:bodyPr/>
            <a:lstStyle/>
            <a:p>
              <a:endParaRPr lang="en-US"/>
            </a:p>
          </p:txBody>
        </p:sp>
        <p:sp>
          <p:nvSpPr>
            <p:cNvPr id="878757" name="Freeform 1189"/>
            <p:cNvSpPr>
              <a:spLocks/>
            </p:cNvSpPr>
            <p:nvPr/>
          </p:nvSpPr>
          <p:spPr bwMode="auto">
            <a:xfrm>
              <a:off x="3376" y="2960"/>
              <a:ext cx="56" cy="32"/>
            </a:xfrm>
            <a:custGeom>
              <a:avLst/>
              <a:gdLst/>
              <a:ahLst/>
              <a:cxnLst>
                <a:cxn ang="0">
                  <a:pos x="0" y="16"/>
                </a:cxn>
                <a:cxn ang="0">
                  <a:pos x="0" y="0"/>
                </a:cxn>
                <a:cxn ang="0">
                  <a:pos x="56" y="16"/>
                </a:cxn>
                <a:cxn ang="0">
                  <a:pos x="56" y="32"/>
                </a:cxn>
                <a:cxn ang="0">
                  <a:pos x="0" y="16"/>
                </a:cxn>
              </a:cxnLst>
              <a:rect l="0" t="0" r="r" b="b"/>
              <a:pathLst>
                <a:path w="56" h="32">
                  <a:moveTo>
                    <a:pt x="0" y="16"/>
                  </a:moveTo>
                  <a:lnTo>
                    <a:pt x="0" y="0"/>
                  </a:lnTo>
                  <a:lnTo>
                    <a:pt x="56" y="16"/>
                  </a:lnTo>
                  <a:lnTo>
                    <a:pt x="56" y="32"/>
                  </a:lnTo>
                  <a:lnTo>
                    <a:pt x="0" y="16"/>
                  </a:lnTo>
                  <a:close/>
                </a:path>
              </a:pathLst>
            </a:custGeom>
            <a:solidFill>
              <a:srgbClr val="FF22FF"/>
            </a:solidFill>
            <a:ln w="9525">
              <a:noFill/>
              <a:round/>
              <a:headEnd/>
              <a:tailEnd/>
            </a:ln>
          </p:spPr>
          <p:txBody>
            <a:bodyPr/>
            <a:lstStyle/>
            <a:p>
              <a:endParaRPr lang="en-US"/>
            </a:p>
          </p:txBody>
        </p:sp>
        <p:sp>
          <p:nvSpPr>
            <p:cNvPr id="878758" name="Freeform 1190"/>
            <p:cNvSpPr>
              <a:spLocks/>
            </p:cNvSpPr>
            <p:nvPr/>
          </p:nvSpPr>
          <p:spPr bwMode="auto">
            <a:xfrm>
              <a:off x="3464" y="2984"/>
              <a:ext cx="64" cy="32"/>
            </a:xfrm>
            <a:custGeom>
              <a:avLst/>
              <a:gdLst/>
              <a:ahLst/>
              <a:cxnLst>
                <a:cxn ang="0">
                  <a:pos x="0" y="16"/>
                </a:cxn>
                <a:cxn ang="0">
                  <a:pos x="8" y="0"/>
                </a:cxn>
                <a:cxn ang="0">
                  <a:pos x="64" y="16"/>
                </a:cxn>
                <a:cxn ang="0">
                  <a:pos x="56" y="32"/>
                </a:cxn>
                <a:cxn ang="0">
                  <a:pos x="0" y="16"/>
                </a:cxn>
              </a:cxnLst>
              <a:rect l="0" t="0" r="r" b="b"/>
              <a:pathLst>
                <a:path w="64" h="32">
                  <a:moveTo>
                    <a:pt x="0" y="16"/>
                  </a:moveTo>
                  <a:lnTo>
                    <a:pt x="8" y="0"/>
                  </a:lnTo>
                  <a:lnTo>
                    <a:pt x="64" y="16"/>
                  </a:lnTo>
                  <a:lnTo>
                    <a:pt x="56" y="32"/>
                  </a:lnTo>
                  <a:lnTo>
                    <a:pt x="0" y="16"/>
                  </a:lnTo>
                  <a:close/>
                </a:path>
              </a:pathLst>
            </a:custGeom>
            <a:solidFill>
              <a:srgbClr val="FF22FF"/>
            </a:solidFill>
            <a:ln w="9525">
              <a:noFill/>
              <a:round/>
              <a:headEnd/>
              <a:tailEnd/>
            </a:ln>
          </p:spPr>
          <p:txBody>
            <a:bodyPr/>
            <a:lstStyle/>
            <a:p>
              <a:endParaRPr lang="en-US"/>
            </a:p>
          </p:txBody>
        </p:sp>
        <p:sp>
          <p:nvSpPr>
            <p:cNvPr id="878759" name="Freeform 1191"/>
            <p:cNvSpPr>
              <a:spLocks/>
            </p:cNvSpPr>
            <p:nvPr/>
          </p:nvSpPr>
          <p:spPr bwMode="auto">
            <a:xfrm>
              <a:off x="3560" y="3016"/>
              <a:ext cx="56" cy="32"/>
            </a:xfrm>
            <a:custGeom>
              <a:avLst/>
              <a:gdLst/>
              <a:ahLst/>
              <a:cxnLst>
                <a:cxn ang="0">
                  <a:pos x="0" y="16"/>
                </a:cxn>
                <a:cxn ang="0">
                  <a:pos x="0" y="0"/>
                </a:cxn>
                <a:cxn ang="0">
                  <a:pos x="56" y="16"/>
                </a:cxn>
                <a:cxn ang="0">
                  <a:pos x="56" y="32"/>
                </a:cxn>
                <a:cxn ang="0">
                  <a:pos x="0" y="16"/>
                </a:cxn>
              </a:cxnLst>
              <a:rect l="0" t="0" r="r" b="b"/>
              <a:pathLst>
                <a:path w="56" h="32">
                  <a:moveTo>
                    <a:pt x="0" y="16"/>
                  </a:moveTo>
                  <a:lnTo>
                    <a:pt x="0" y="0"/>
                  </a:lnTo>
                  <a:lnTo>
                    <a:pt x="56" y="16"/>
                  </a:lnTo>
                  <a:lnTo>
                    <a:pt x="56" y="32"/>
                  </a:lnTo>
                  <a:lnTo>
                    <a:pt x="0" y="16"/>
                  </a:lnTo>
                  <a:close/>
                </a:path>
              </a:pathLst>
            </a:custGeom>
            <a:solidFill>
              <a:srgbClr val="FF22FF"/>
            </a:solidFill>
            <a:ln w="9525">
              <a:noFill/>
              <a:round/>
              <a:headEnd/>
              <a:tailEnd/>
            </a:ln>
          </p:spPr>
          <p:txBody>
            <a:bodyPr/>
            <a:lstStyle/>
            <a:p>
              <a:endParaRPr lang="en-US"/>
            </a:p>
          </p:txBody>
        </p:sp>
        <p:sp>
          <p:nvSpPr>
            <p:cNvPr id="878760" name="Freeform 1192"/>
            <p:cNvSpPr>
              <a:spLocks/>
            </p:cNvSpPr>
            <p:nvPr/>
          </p:nvSpPr>
          <p:spPr bwMode="auto">
            <a:xfrm>
              <a:off x="3648" y="3040"/>
              <a:ext cx="64" cy="32"/>
            </a:xfrm>
            <a:custGeom>
              <a:avLst/>
              <a:gdLst/>
              <a:ahLst/>
              <a:cxnLst>
                <a:cxn ang="0">
                  <a:pos x="0" y="16"/>
                </a:cxn>
                <a:cxn ang="0">
                  <a:pos x="8" y="0"/>
                </a:cxn>
                <a:cxn ang="0">
                  <a:pos x="64" y="16"/>
                </a:cxn>
                <a:cxn ang="0">
                  <a:pos x="56" y="32"/>
                </a:cxn>
                <a:cxn ang="0">
                  <a:pos x="0" y="16"/>
                </a:cxn>
              </a:cxnLst>
              <a:rect l="0" t="0" r="r" b="b"/>
              <a:pathLst>
                <a:path w="64" h="32">
                  <a:moveTo>
                    <a:pt x="0" y="16"/>
                  </a:moveTo>
                  <a:lnTo>
                    <a:pt x="8" y="0"/>
                  </a:lnTo>
                  <a:lnTo>
                    <a:pt x="64" y="16"/>
                  </a:lnTo>
                  <a:lnTo>
                    <a:pt x="56" y="32"/>
                  </a:lnTo>
                  <a:lnTo>
                    <a:pt x="0" y="16"/>
                  </a:lnTo>
                  <a:close/>
                </a:path>
              </a:pathLst>
            </a:custGeom>
            <a:solidFill>
              <a:srgbClr val="FF22FF"/>
            </a:solidFill>
            <a:ln w="9525">
              <a:noFill/>
              <a:round/>
              <a:headEnd/>
              <a:tailEnd/>
            </a:ln>
          </p:spPr>
          <p:txBody>
            <a:bodyPr/>
            <a:lstStyle/>
            <a:p>
              <a:endParaRPr lang="en-US"/>
            </a:p>
          </p:txBody>
        </p:sp>
        <p:sp>
          <p:nvSpPr>
            <p:cNvPr id="878761" name="Freeform 1193"/>
            <p:cNvSpPr>
              <a:spLocks/>
            </p:cNvSpPr>
            <p:nvPr/>
          </p:nvSpPr>
          <p:spPr bwMode="auto">
            <a:xfrm>
              <a:off x="3744" y="3064"/>
              <a:ext cx="64" cy="32"/>
            </a:xfrm>
            <a:custGeom>
              <a:avLst/>
              <a:gdLst/>
              <a:ahLst/>
              <a:cxnLst>
                <a:cxn ang="0">
                  <a:pos x="0" y="16"/>
                </a:cxn>
                <a:cxn ang="0">
                  <a:pos x="0" y="0"/>
                </a:cxn>
                <a:cxn ang="0">
                  <a:pos x="64" y="16"/>
                </a:cxn>
                <a:cxn ang="0">
                  <a:pos x="56" y="32"/>
                </a:cxn>
                <a:cxn ang="0">
                  <a:pos x="0" y="16"/>
                </a:cxn>
              </a:cxnLst>
              <a:rect l="0" t="0" r="r" b="b"/>
              <a:pathLst>
                <a:path w="64" h="32">
                  <a:moveTo>
                    <a:pt x="0" y="16"/>
                  </a:moveTo>
                  <a:lnTo>
                    <a:pt x="0" y="0"/>
                  </a:lnTo>
                  <a:lnTo>
                    <a:pt x="64" y="16"/>
                  </a:lnTo>
                  <a:lnTo>
                    <a:pt x="56" y="32"/>
                  </a:lnTo>
                  <a:lnTo>
                    <a:pt x="0" y="16"/>
                  </a:lnTo>
                  <a:close/>
                </a:path>
              </a:pathLst>
            </a:custGeom>
            <a:solidFill>
              <a:srgbClr val="FF22FF"/>
            </a:solidFill>
            <a:ln w="9525">
              <a:noFill/>
              <a:round/>
              <a:headEnd/>
              <a:tailEnd/>
            </a:ln>
          </p:spPr>
          <p:txBody>
            <a:bodyPr/>
            <a:lstStyle/>
            <a:p>
              <a:endParaRPr lang="en-US"/>
            </a:p>
          </p:txBody>
        </p:sp>
        <p:sp>
          <p:nvSpPr>
            <p:cNvPr id="878762" name="Freeform 1194"/>
            <p:cNvSpPr>
              <a:spLocks/>
            </p:cNvSpPr>
            <p:nvPr/>
          </p:nvSpPr>
          <p:spPr bwMode="auto">
            <a:xfrm>
              <a:off x="3832" y="3088"/>
              <a:ext cx="56" cy="32"/>
            </a:xfrm>
            <a:custGeom>
              <a:avLst/>
              <a:gdLst/>
              <a:ahLst/>
              <a:cxnLst>
                <a:cxn ang="0">
                  <a:pos x="0" y="16"/>
                </a:cxn>
                <a:cxn ang="0">
                  <a:pos x="8" y="0"/>
                </a:cxn>
                <a:cxn ang="0">
                  <a:pos x="56" y="16"/>
                </a:cxn>
                <a:cxn ang="0">
                  <a:pos x="48" y="32"/>
                </a:cxn>
                <a:cxn ang="0">
                  <a:pos x="0" y="16"/>
                </a:cxn>
              </a:cxnLst>
              <a:rect l="0" t="0" r="r" b="b"/>
              <a:pathLst>
                <a:path w="56" h="32">
                  <a:moveTo>
                    <a:pt x="0" y="16"/>
                  </a:moveTo>
                  <a:lnTo>
                    <a:pt x="8" y="0"/>
                  </a:lnTo>
                  <a:lnTo>
                    <a:pt x="56" y="16"/>
                  </a:lnTo>
                  <a:lnTo>
                    <a:pt x="48" y="32"/>
                  </a:lnTo>
                  <a:lnTo>
                    <a:pt x="0" y="16"/>
                  </a:lnTo>
                  <a:close/>
                </a:path>
              </a:pathLst>
            </a:custGeom>
            <a:solidFill>
              <a:srgbClr val="FF22FF"/>
            </a:solidFill>
            <a:ln w="9525">
              <a:noFill/>
              <a:round/>
              <a:headEnd/>
              <a:tailEnd/>
            </a:ln>
          </p:spPr>
          <p:txBody>
            <a:bodyPr/>
            <a:lstStyle/>
            <a:p>
              <a:endParaRPr lang="en-US"/>
            </a:p>
          </p:txBody>
        </p:sp>
        <p:sp>
          <p:nvSpPr>
            <p:cNvPr id="878763" name="Freeform 1195"/>
            <p:cNvSpPr>
              <a:spLocks/>
            </p:cNvSpPr>
            <p:nvPr/>
          </p:nvSpPr>
          <p:spPr bwMode="auto">
            <a:xfrm>
              <a:off x="1968" y="2496"/>
              <a:ext cx="976" cy="248"/>
            </a:xfrm>
            <a:custGeom>
              <a:avLst/>
              <a:gdLst/>
              <a:ahLst/>
              <a:cxnLst>
                <a:cxn ang="0">
                  <a:pos x="0" y="16"/>
                </a:cxn>
                <a:cxn ang="0">
                  <a:pos x="8" y="0"/>
                </a:cxn>
                <a:cxn ang="0">
                  <a:pos x="976" y="232"/>
                </a:cxn>
                <a:cxn ang="0">
                  <a:pos x="968" y="248"/>
                </a:cxn>
                <a:cxn ang="0">
                  <a:pos x="0" y="16"/>
                </a:cxn>
              </a:cxnLst>
              <a:rect l="0" t="0" r="r" b="b"/>
              <a:pathLst>
                <a:path w="976" h="248">
                  <a:moveTo>
                    <a:pt x="0" y="16"/>
                  </a:moveTo>
                  <a:lnTo>
                    <a:pt x="8" y="0"/>
                  </a:lnTo>
                  <a:lnTo>
                    <a:pt x="976" y="232"/>
                  </a:lnTo>
                  <a:lnTo>
                    <a:pt x="968" y="248"/>
                  </a:lnTo>
                  <a:lnTo>
                    <a:pt x="0" y="16"/>
                  </a:lnTo>
                  <a:close/>
                </a:path>
              </a:pathLst>
            </a:custGeom>
            <a:solidFill>
              <a:srgbClr val="BB0000"/>
            </a:solidFill>
            <a:ln w="9525">
              <a:noFill/>
              <a:round/>
              <a:headEnd/>
              <a:tailEnd/>
            </a:ln>
          </p:spPr>
          <p:txBody>
            <a:bodyPr/>
            <a:lstStyle/>
            <a:p>
              <a:endParaRPr lang="en-US"/>
            </a:p>
          </p:txBody>
        </p:sp>
        <p:sp>
          <p:nvSpPr>
            <p:cNvPr id="878764" name="Freeform 1196"/>
            <p:cNvSpPr>
              <a:spLocks/>
            </p:cNvSpPr>
            <p:nvPr/>
          </p:nvSpPr>
          <p:spPr bwMode="auto">
            <a:xfrm>
              <a:off x="2936" y="2728"/>
              <a:ext cx="16" cy="696"/>
            </a:xfrm>
            <a:custGeom>
              <a:avLst/>
              <a:gdLst/>
              <a:ahLst/>
              <a:cxnLst>
                <a:cxn ang="0">
                  <a:pos x="16" y="0"/>
                </a:cxn>
                <a:cxn ang="0">
                  <a:pos x="16" y="8"/>
                </a:cxn>
                <a:cxn ang="0">
                  <a:pos x="16" y="696"/>
                </a:cxn>
                <a:cxn ang="0">
                  <a:pos x="0" y="696"/>
                </a:cxn>
                <a:cxn ang="0">
                  <a:pos x="0" y="8"/>
                </a:cxn>
                <a:cxn ang="0">
                  <a:pos x="8" y="0"/>
                </a:cxn>
                <a:cxn ang="0">
                  <a:pos x="16" y="0"/>
                </a:cxn>
              </a:cxnLst>
              <a:rect l="0" t="0" r="r" b="b"/>
              <a:pathLst>
                <a:path w="16" h="696">
                  <a:moveTo>
                    <a:pt x="16" y="0"/>
                  </a:moveTo>
                  <a:lnTo>
                    <a:pt x="16" y="8"/>
                  </a:lnTo>
                  <a:lnTo>
                    <a:pt x="16" y="696"/>
                  </a:lnTo>
                  <a:lnTo>
                    <a:pt x="0" y="696"/>
                  </a:lnTo>
                  <a:lnTo>
                    <a:pt x="0" y="8"/>
                  </a:lnTo>
                  <a:lnTo>
                    <a:pt x="8" y="0"/>
                  </a:lnTo>
                  <a:lnTo>
                    <a:pt x="16" y="0"/>
                  </a:lnTo>
                  <a:close/>
                </a:path>
              </a:pathLst>
            </a:custGeom>
            <a:solidFill>
              <a:srgbClr val="BB0000"/>
            </a:solidFill>
            <a:ln w="9525">
              <a:noFill/>
              <a:round/>
              <a:headEnd/>
              <a:tailEnd/>
            </a:ln>
          </p:spPr>
          <p:txBody>
            <a:bodyPr/>
            <a:lstStyle/>
            <a:p>
              <a:endParaRPr lang="en-US"/>
            </a:p>
          </p:txBody>
        </p:sp>
        <p:sp>
          <p:nvSpPr>
            <p:cNvPr id="878765" name="Freeform 1197"/>
            <p:cNvSpPr>
              <a:spLocks/>
            </p:cNvSpPr>
            <p:nvPr/>
          </p:nvSpPr>
          <p:spPr bwMode="auto">
            <a:xfrm>
              <a:off x="1968" y="3192"/>
              <a:ext cx="984" cy="240"/>
            </a:xfrm>
            <a:custGeom>
              <a:avLst/>
              <a:gdLst/>
              <a:ahLst/>
              <a:cxnLst>
                <a:cxn ang="0">
                  <a:pos x="984" y="240"/>
                </a:cxn>
                <a:cxn ang="0">
                  <a:pos x="968" y="240"/>
                </a:cxn>
                <a:cxn ang="0">
                  <a:pos x="0" y="16"/>
                </a:cxn>
                <a:cxn ang="0">
                  <a:pos x="8" y="0"/>
                </a:cxn>
                <a:cxn ang="0">
                  <a:pos x="976" y="224"/>
                </a:cxn>
                <a:cxn ang="0">
                  <a:pos x="984" y="232"/>
                </a:cxn>
                <a:cxn ang="0">
                  <a:pos x="984" y="240"/>
                </a:cxn>
              </a:cxnLst>
              <a:rect l="0" t="0" r="r" b="b"/>
              <a:pathLst>
                <a:path w="984" h="240">
                  <a:moveTo>
                    <a:pt x="984" y="240"/>
                  </a:moveTo>
                  <a:lnTo>
                    <a:pt x="968" y="240"/>
                  </a:lnTo>
                  <a:lnTo>
                    <a:pt x="0" y="16"/>
                  </a:lnTo>
                  <a:lnTo>
                    <a:pt x="8" y="0"/>
                  </a:lnTo>
                  <a:lnTo>
                    <a:pt x="976" y="224"/>
                  </a:lnTo>
                  <a:lnTo>
                    <a:pt x="984" y="232"/>
                  </a:lnTo>
                  <a:lnTo>
                    <a:pt x="984" y="240"/>
                  </a:lnTo>
                  <a:close/>
                </a:path>
              </a:pathLst>
            </a:custGeom>
            <a:solidFill>
              <a:srgbClr val="BB0000"/>
            </a:solidFill>
            <a:ln w="9525">
              <a:noFill/>
              <a:round/>
              <a:headEnd/>
              <a:tailEnd/>
            </a:ln>
          </p:spPr>
          <p:txBody>
            <a:bodyPr/>
            <a:lstStyle/>
            <a:p>
              <a:endParaRPr lang="en-US"/>
            </a:p>
          </p:txBody>
        </p:sp>
        <p:sp>
          <p:nvSpPr>
            <p:cNvPr id="878766" name="Freeform 1198"/>
            <p:cNvSpPr>
              <a:spLocks/>
            </p:cNvSpPr>
            <p:nvPr/>
          </p:nvSpPr>
          <p:spPr bwMode="auto">
            <a:xfrm>
              <a:off x="1968" y="2504"/>
              <a:ext cx="16" cy="704"/>
            </a:xfrm>
            <a:custGeom>
              <a:avLst/>
              <a:gdLst/>
              <a:ahLst/>
              <a:cxnLst>
                <a:cxn ang="0">
                  <a:pos x="0" y="704"/>
                </a:cxn>
                <a:cxn ang="0">
                  <a:pos x="0" y="696"/>
                </a:cxn>
                <a:cxn ang="0">
                  <a:pos x="0" y="0"/>
                </a:cxn>
                <a:cxn ang="0">
                  <a:pos x="16" y="0"/>
                </a:cxn>
                <a:cxn ang="0">
                  <a:pos x="16" y="696"/>
                </a:cxn>
                <a:cxn ang="0">
                  <a:pos x="0" y="704"/>
                </a:cxn>
                <a:cxn ang="0">
                  <a:pos x="0" y="704"/>
                </a:cxn>
              </a:cxnLst>
              <a:rect l="0" t="0" r="r" b="b"/>
              <a:pathLst>
                <a:path w="16" h="704">
                  <a:moveTo>
                    <a:pt x="0" y="704"/>
                  </a:moveTo>
                  <a:lnTo>
                    <a:pt x="0" y="696"/>
                  </a:lnTo>
                  <a:lnTo>
                    <a:pt x="0" y="0"/>
                  </a:lnTo>
                  <a:lnTo>
                    <a:pt x="16" y="0"/>
                  </a:lnTo>
                  <a:lnTo>
                    <a:pt x="16" y="696"/>
                  </a:lnTo>
                  <a:lnTo>
                    <a:pt x="0" y="704"/>
                  </a:lnTo>
                  <a:lnTo>
                    <a:pt x="0" y="704"/>
                  </a:lnTo>
                  <a:close/>
                </a:path>
              </a:pathLst>
            </a:custGeom>
            <a:solidFill>
              <a:srgbClr val="BB0000"/>
            </a:solidFill>
            <a:ln w="9525">
              <a:noFill/>
              <a:round/>
              <a:headEnd/>
              <a:tailEnd/>
            </a:ln>
          </p:spPr>
          <p:txBody>
            <a:bodyPr/>
            <a:lstStyle/>
            <a:p>
              <a:endParaRPr lang="en-US"/>
            </a:p>
          </p:txBody>
        </p:sp>
        <p:sp>
          <p:nvSpPr>
            <p:cNvPr id="878767" name="Freeform 1199"/>
            <p:cNvSpPr>
              <a:spLocks/>
            </p:cNvSpPr>
            <p:nvPr/>
          </p:nvSpPr>
          <p:spPr bwMode="auto">
            <a:xfrm>
              <a:off x="1968" y="2496"/>
              <a:ext cx="976" cy="248"/>
            </a:xfrm>
            <a:custGeom>
              <a:avLst/>
              <a:gdLst/>
              <a:ahLst/>
              <a:cxnLst>
                <a:cxn ang="0">
                  <a:pos x="0" y="0"/>
                </a:cxn>
                <a:cxn ang="0">
                  <a:pos x="8" y="0"/>
                </a:cxn>
                <a:cxn ang="0">
                  <a:pos x="976" y="232"/>
                </a:cxn>
                <a:cxn ang="0">
                  <a:pos x="968" y="248"/>
                </a:cxn>
                <a:cxn ang="0">
                  <a:pos x="0" y="16"/>
                </a:cxn>
                <a:cxn ang="0">
                  <a:pos x="0" y="8"/>
                </a:cxn>
                <a:cxn ang="0">
                  <a:pos x="0" y="0"/>
                </a:cxn>
              </a:cxnLst>
              <a:rect l="0" t="0" r="r" b="b"/>
              <a:pathLst>
                <a:path w="976" h="248">
                  <a:moveTo>
                    <a:pt x="0" y="0"/>
                  </a:moveTo>
                  <a:lnTo>
                    <a:pt x="8" y="0"/>
                  </a:lnTo>
                  <a:lnTo>
                    <a:pt x="976" y="232"/>
                  </a:lnTo>
                  <a:lnTo>
                    <a:pt x="968" y="248"/>
                  </a:lnTo>
                  <a:lnTo>
                    <a:pt x="0" y="16"/>
                  </a:lnTo>
                  <a:lnTo>
                    <a:pt x="0" y="8"/>
                  </a:lnTo>
                  <a:lnTo>
                    <a:pt x="0" y="0"/>
                  </a:lnTo>
                  <a:close/>
                </a:path>
              </a:pathLst>
            </a:custGeom>
            <a:solidFill>
              <a:srgbClr val="BB0000"/>
            </a:solidFill>
            <a:ln w="9525">
              <a:noFill/>
              <a:round/>
              <a:headEnd/>
              <a:tailEnd/>
            </a:ln>
          </p:spPr>
          <p:txBody>
            <a:bodyPr/>
            <a:lstStyle/>
            <a:p>
              <a:endParaRPr lang="en-US"/>
            </a:p>
          </p:txBody>
        </p:sp>
        <p:sp>
          <p:nvSpPr>
            <p:cNvPr id="878768" name="Rectangle 1200"/>
            <p:cNvSpPr>
              <a:spLocks noChangeArrowheads="1"/>
            </p:cNvSpPr>
            <p:nvPr/>
          </p:nvSpPr>
          <p:spPr bwMode="auto">
            <a:xfrm>
              <a:off x="2448" y="2832"/>
              <a:ext cx="40" cy="120"/>
            </a:xfrm>
            <a:prstGeom prst="rect">
              <a:avLst/>
            </a:prstGeom>
            <a:solidFill>
              <a:srgbClr val="FF0000"/>
            </a:solidFill>
            <a:ln w="9525">
              <a:noFill/>
              <a:miter lim="800000"/>
              <a:headEnd/>
              <a:tailEnd/>
            </a:ln>
          </p:spPr>
          <p:txBody>
            <a:bodyPr/>
            <a:lstStyle/>
            <a:p>
              <a:endParaRPr lang="en-US"/>
            </a:p>
          </p:txBody>
        </p:sp>
        <p:sp>
          <p:nvSpPr>
            <p:cNvPr id="878769" name="Freeform 1201"/>
            <p:cNvSpPr>
              <a:spLocks/>
            </p:cNvSpPr>
            <p:nvPr/>
          </p:nvSpPr>
          <p:spPr bwMode="auto">
            <a:xfrm>
              <a:off x="2392" y="2744"/>
              <a:ext cx="152" cy="176"/>
            </a:xfrm>
            <a:custGeom>
              <a:avLst/>
              <a:gdLst/>
              <a:ahLst/>
              <a:cxnLst>
                <a:cxn ang="0">
                  <a:pos x="80" y="0"/>
                </a:cxn>
                <a:cxn ang="0">
                  <a:pos x="152" y="176"/>
                </a:cxn>
                <a:cxn ang="0">
                  <a:pos x="80" y="96"/>
                </a:cxn>
                <a:cxn ang="0">
                  <a:pos x="0" y="176"/>
                </a:cxn>
                <a:cxn ang="0">
                  <a:pos x="80" y="0"/>
                </a:cxn>
              </a:cxnLst>
              <a:rect l="0" t="0" r="r" b="b"/>
              <a:pathLst>
                <a:path w="152" h="176">
                  <a:moveTo>
                    <a:pt x="80" y="0"/>
                  </a:moveTo>
                  <a:lnTo>
                    <a:pt x="152" y="176"/>
                  </a:lnTo>
                  <a:lnTo>
                    <a:pt x="80" y="96"/>
                  </a:lnTo>
                  <a:lnTo>
                    <a:pt x="0" y="176"/>
                  </a:lnTo>
                  <a:lnTo>
                    <a:pt x="80" y="0"/>
                  </a:lnTo>
                  <a:close/>
                </a:path>
              </a:pathLst>
            </a:custGeom>
            <a:solidFill>
              <a:srgbClr val="FF0000"/>
            </a:solidFill>
            <a:ln w="9525">
              <a:noFill/>
              <a:round/>
              <a:headEnd/>
              <a:tailEnd/>
            </a:ln>
          </p:spPr>
          <p:txBody>
            <a:bodyPr/>
            <a:lstStyle/>
            <a:p>
              <a:endParaRPr lang="en-US"/>
            </a:p>
          </p:txBody>
        </p:sp>
        <p:sp>
          <p:nvSpPr>
            <p:cNvPr id="878770" name="Rectangle 1202"/>
            <p:cNvSpPr>
              <a:spLocks noChangeArrowheads="1"/>
            </p:cNvSpPr>
            <p:nvPr/>
          </p:nvSpPr>
          <p:spPr bwMode="auto">
            <a:xfrm>
              <a:off x="3016" y="2992"/>
              <a:ext cx="53" cy="230"/>
            </a:xfrm>
            <a:prstGeom prst="rect">
              <a:avLst/>
            </a:prstGeom>
            <a:noFill/>
            <a:ln w="9525">
              <a:noFill/>
              <a:miter lim="800000"/>
              <a:headEnd/>
              <a:tailEnd/>
            </a:ln>
          </p:spPr>
          <p:txBody>
            <a:bodyPr wrap="none" lIns="0" tIns="0" rIns="0" bIns="0">
              <a:spAutoFit/>
            </a:bodyPr>
            <a:lstStyle/>
            <a:p>
              <a:r>
                <a:rPr lang="en-US" sz="2400" b="0">
                  <a:solidFill>
                    <a:srgbClr val="2222FF"/>
                  </a:solidFill>
                </a:rPr>
                <a:t>f</a:t>
              </a:r>
              <a:endParaRPr lang="en-US"/>
            </a:p>
          </p:txBody>
        </p:sp>
        <p:sp>
          <p:nvSpPr>
            <p:cNvPr id="878771" name="Rectangle 1203"/>
            <p:cNvSpPr>
              <a:spLocks noChangeArrowheads="1"/>
            </p:cNvSpPr>
            <p:nvPr/>
          </p:nvSpPr>
          <p:spPr bwMode="auto">
            <a:xfrm>
              <a:off x="1112" y="2896"/>
              <a:ext cx="184" cy="264"/>
            </a:xfrm>
            <a:prstGeom prst="rect">
              <a:avLst/>
            </a:prstGeom>
            <a:noFill/>
            <a:ln w="9525">
              <a:noFill/>
              <a:miter lim="800000"/>
              <a:headEnd/>
              <a:tailEnd/>
            </a:ln>
          </p:spPr>
          <p:txBody>
            <a:bodyPr wrap="none" lIns="0" tIns="0" rIns="0" bIns="0">
              <a:spAutoFit/>
            </a:bodyPr>
            <a:lstStyle/>
            <a:p>
              <a:r>
                <a:rPr lang="en-US" sz="2400" b="0">
                  <a:solidFill>
                    <a:srgbClr val="2222FF"/>
                  </a:solidFill>
                </a:rPr>
                <a:t>z</a:t>
              </a:r>
              <a:endParaRPr lang="en-US"/>
            </a:p>
          </p:txBody>
        </p:sp>
        <p:sp>
          <p:nvSpPr>
            <p:cNvPr id="878772" name="Freeform 1204"/>
            <p:cNvSpPr>
              <a:spLocks/>
            </p:cNvSpPr>
            <p:nvPr/>
          </p:nvSpPr>
          <p:spPr bwMode="auto">
            <a:xfrm>
              <a:off x="3360" y="2792"/>
              <a:ext cx="352" cy="200"/>
            </a:xfrm>
            <a:custGeom>
              <a:avLst/>
              <a:gdLst/>
              <a:ahLst/>
              <a:cxnLst>
                <a:cxn ang="0">
                  <a:pos x="352" y="192"/>
                </a:cxn>
                <a:cxn ang="0">
                  <a:pos x="344" y="200"/>
                </a:cxn>
                <a:cxn ang="0">
                  <a:pos x="0" y="8"/>
                </a:cxn>
                <a:cxn ang="0">
                  <a:pos x="8" y="0"/>
                </a:cxn>
                <a:cxn ang="0">
                  <a:pos x="352" y="192"/>
                </a:cxn>
              </a:cxnLst>
              <a:rect l="0" t="0" r="r" b="b"/>
              <a:pathLst>
                <a:path w="352" h="200">
                  <a:moveTo>
                    <a:pt x="352" y="192"/>
                  </a:moveTo>
                  <a:lnTo>
                    <a:pt x="344" y="200"/>
                  </a:lnTo>
                  <a:lnTo>
                    <a:pt x="0" y="8"/>
                  </a:lnTo>
                  <a:lnTo>
                    <a:pt x="8" y="0"/>
                  </a:lnTo>
                  <a:lnTo>
                    <a:pt x="352" y="192"/>
                  </a:lnTo>
                  <a:close/>
                </a:path>
              </a:pathLst>
            </a:custGeom>
            <a:solidFill>
              <a:srgbClr val="2222FF"/>
            </a:solidFill>
            <a:ln w="9525">
              <a:noFill/>
              <a:round/>
              <a:headEnd/>
              <a:tailEnd/>
            </a:ln>
          </p:spPr>
          <p:txBody>
            <a:bodyPr/>
            <a:lstStyle/>
            <a:p>
              <a:endParaRPr lang="en-US"/>
            </a:p>
          </p:txBody>
        </p:sp>
        <p:sp>
          <p:nvSpPr>
            <p:cNvPr id="878773" name="Freeform 1205"/>
            <p:cNvSpPr>
              <a:spLocks/>
            </p:cNvSpPr>
            <p:nvPr/>
          </p:nvSpPr>
          <p:spPr bwMode="auto">
            <a:xfrm>
              <a:off x="3336" y="2976"/>
              <a:ext cx="376" cy="136"/>
            </a:xfrm>
            <a:custGeom>
              <a:avLst/>
              <a:gdLst/>
              <a:ahLst/>
              <a:cxnLst>
                <a:cxn ang="0">
                  <a:pos x="8" y="136"/>
                </a:cxn>
                <a:cxn ang="0">
                  <a:pos x="0" y="120"/>
                </a:cxn>
                <a:cxn ang="0">
                  <a:pos x="368" y="0"/>
                </a:cxn>
                <a:cxn ang="0">
                  <a:pos x="376" y="16"/>
                </a:cxn>
                <a:cxn ang="0">
                  <a:pos x="8" y="136"/>
                </a:cxn>
              </a:cxnLst>
              <a:rect l="0" t="0" r="r" b="b"/>
              <a:pathLst>
                <a:path w="376" h="136">
                  <a:moveTo>
                    <a:pt x="8" y="136"/>
                  </a:moveTo>
                  <a:lnTo>
                    <a:pt x="0" y="120"/>
                  </a:lnTo>
                  <a:lnTo>
                    <a:pt x="368" y="0"/>
                  </a:lnTo>
                  <a:lnTo>
                    <a:pt x="376" y="16"/>
                  </a:lnTo>
                  <a:lnTo>
                    <a:pt x="8" y="136"/>
                  </a:lnTo>
                  <a:close/>
                </a:path>
              </a:pathLst>
            </a:custGeom>
            <a:solidFill>
              <a:srgbClr val="2222FF"/>
            </a:solidFill>
            <a:ln w="9525">
              <a:noFill/>
              <a:round/>
              <a:headEnd/>
              <a:tailEnd/>
            </a:ln>
          </p:spPr>
          <p:txBody>
            <a:bodyPr/>
            <a:lstStyle/>
            <a:p>
              <a:endParaRPr lang="en-US"/>
            </a:p>
          </p:txBody>
        </p:sp>
        <p:sp>
          <p:nvSpPr>
            <p:cNvPr id="878774" name="Freeform 1206"/>
            <p:cNvSpPr>
              <a:spLocks/>
            </p:cNvSpPr>
            <p:nvPr/>
          </p:nvSpPr>
          <p:spPr bwMode="auto">
            <a:xfrm>
              <a:off x="3376" y="2848"/>
              <a:ext cx="80" cy="120"/>
            </a:xfrm>
            <a:custGeom>
              <a:avLst/>
              <a:gdLst/>
              <a:ahLst/>
              <a:cxnLst>
                <a:cxn ang="0">
                  <a:pos x="0" y="120"/>
                </a:cxn>
                <a:cxn ang="0">
                  <a:pos x="0" y="72"/>
                </a:cxn>
                <a:cxn ang="0">
                  <a:pos x="24" y="32"/>
                </a:cxn>
                <a:cxn ang="0">
                  <a:pos x="48" y="8"/>
                </a:cxn>
                <a:cxn ang="0">
                  <a:pos x="80" y="0"/>
                </a:cxn>
                <a:cxn ang="0">
                  <a:pos x="80" y="0"/>
                </a:cxn>
                <a:cxn ang="0">
                  <a:pos x="80" y="120"/>
                </a:cxn>
                <a:cxn ang="0">
                  <a:pos x="80" y="120"/>
                </a:cxn>
                <a:cxn ang="0">
                  <a:pos x="0" y="120"/>
                </a:cxn>
              </a:cxnLst>
              <a:rect l="0" t="0" r="r" b="b"/>
              <a:pathLst>
                <a:path w="80" h="120">
                  <a:moveTo>
                    <a:pt x="0" y="120"/>
                  </a:moveTo>
                  <a:lnTo>
                    <a:pt x="0" y="72"/>
                  </a:lnTo>
                  <a:lnTo>
                    <a:pt x="24" y="32"/>
                  </a:lnTo>
                  <a:lnTo>
                    <a:pt x="48" y="8"/>
                  </a:lnTo>
                  <a:lnTo>
                    <a:pt x="80" y="0"/>
                  </a:lnTo>
                  <a:lnTo>
                    <a:pt x="80" y="0"/>
                  </a:lnTo>
                  <a:lnTo>
                    <a:pt x="80" y="120"/>
                  </a:lnTo>
                  <a:lnTo>
                    <a:pt x="80" y="120"/>
                  </a:lnTo>
                  <a:lnTo>
                    <a:pt x="0" y="120"/>
                  </a:lnTo>
                  <a:close/>
                </a:path>
              </a:pathLst>
            </a:custGeom>
            <a:solidFill>
              <a:srgbClr val="FFFFFF"/>
            </a:solidFill>
            <a:ln w="9525">
              <a:noFill/>
              <a:round/>
              <a:headEnd/>
              <a:tailEnd/>
            </a:ln>
          </p:spPr>
          <p:txBody>
            <a:bodyPr/>
            <a:lstStyle/>
            <a:p>
              <a:endParaRPr lang="en-US"/>
            </a:p>
          </p:txBody>
        </p:sp>
        <p:sp>
          <p:nvSpPr>
            <p:cNvPr id="878775" name="Freeform 1207"/>
            <p:cNvSpPr>
              <a:spLocks/>
            </p:cNvSpPr>
            <p:nvPr/>
          </p:nvSpPr>
          <p:spPr bwMode="auto">
            <a:xfrm>
              <a:off x="3360" y="2920"/>
              <a:ext cx="24" cy="56"/>
            </a:xfrm>
            <a:custGeom>
              <a:avLst/>
              <a:gdLst/>
              <a:ahLst/>
              <a:cxnLst>
                <a:cxn ang="0">
                  <a:pos x="16" y="56"/>
                </a:cxn>
                <a:cxn ang="0">
                  <a:pos x="0" y="56"/>
                </a:cxn>
                <a:cxn ang="0">
                  <a:pos x="8" y="0"/>
                </a:cxn>
                <a:cxn ang="0">
                  <a:pos x="24" y="0"/>
                </a:cxn>
                <a:cxn ang="0">
                  <a:pos x="16" y="56"/>
                </a:cxn>
              </a:cxnLst>
              <a:rect l="0" t="0" r="r" b="b"/>
              <a:pathLst>
                <a:path w="24" h="56">
                  <a:moveTo>
                    <a:pt x="16" y="56"/>
                  </a:moveTo>
                  <a:lnTo>
                    <a:pt x="0" y="56"/>
                  </a:lnTo>
                  <a:lnTo>
                    <a:pt x="8" y="0"/>
                  </a:lnTo>
                  <a:lnTo>
                    <a:pt x="24" y="0"/>
                  </a:lnTo>
                  <a:lnTo>
                    <a:pt x="16" y="56"/>
                  </a:lnTo>
                  <a:close/>
                </a:path>
              </a:pathLst>
            </a:custGeom>
            <a:solidFill>
              <a:srgbClr val="2222FF"/>
            </a:solidFill>
            <a:ln w="9525">
              <a:noFill/>
              <a:round/>
              <a:headEnd/>
              <a:tailEnd/>
            </a:ln>
          </p:spPr>
          <p:txBody>
            <a:bodyPr/>
            <a:lstStyle/>
            <a:p>
              <a:endParaRPr lang="en-US"/>
            </a:p>
          </p:txBody>
        </p:sp>
        <p:sp>
          <p:nvSpPr>
            <p:cNvPr id="878776" name="Freeform 1208"/>
            <p:cNvSpPr>
              <a:spLocks/>
            </p:cNvSpPr>
            <p:nvPr/>
          </p:nvSpPr>
          <p:spPr bwMode="auto">
            <a:xfrm>
              <a:off x="3368" y="2880"/>
              <a:ext cx="40" cy="48"/>
            </a:xfrm>
            <a:custGeom>
              <a:avLst/>
              <a:gdLst/>
              <a:ahLst/>
              <a:cxnLst>
                <a:cxn ang="0">
                  <a:pos x="0" y="40"/>
                </a:cxn>
                <a:cxn ang="0">
                  <a:pos x="0" y="40"/>
                </a:cxn>
                <a:cxn ang="0">
                  <a:pos x="24" y="0"/>
                </a:cxn>
                <a:cxn ang="0">
                  <a:pos x="40" y="8"/>
                </a:cxn>
                <a:cxn ang="0">
                  <a:pos x="16" y="48"/>
                </a:cxn>
                <a:cxn ang="0">
                  <a:pos x="0" y="40"/>
                </a:cxn>
              </a:cxnLst>
              <a:rect l="0" t="0" r="r" b="b"/>
              <a:pathLst>
                <a:path w="40" h="48">
                  <a:moveTo>
                    <a:pt x="0" y="40"/>
                  </a:moveTo>
                  <a:lnTo>
                    <a:pt x="0" y="40"/>
                  </a:lnTo>
                  <a:lnTo>
                    <a:pt x="24" y="0"/>
                  </a:lnTo>
                  <a:lnTo>
                    <a:pt x="40" y="8"/>
                  </a:lnTo>
                  <a:lnTo>
                    <a:pt x="16" y="48"/>
                  </a:lnTo>
                  <a:lnTo>
                    <a:pt x="0" y="40"/>
                  </a:lnTo>
                  <a:close/>
                </a:path>
              </a:pathLst>
            </a:custGeom>
            <a:solidFill>
              <a:srgbClr val="2222FF"/>
            </a:solidFill>
            <a:ln w="9525">
              <a:noFill/>
              <a:round/>
              <a:headEnd/>
              <a:tailEnd/>
            </a:ln>
          </p:spPr>
          <p:txBody>
            <a:bodyPr/>
            <a:lstStyle/>
            <a:p>
              <a:endParaRPr lang="en-US"/>
            </a:p>
          </p:txBody>
        </p:sp>
        <p:sp>
          <p:nvSpPr>
            <p:cNvPr id="878777" name="Freeform 1209"/>
            <p:cNvSpPr>
              <a:spLocks/>
            </p:cNvSpPr>
            <p:nvPr/>
          </p:nvSpPr>
          <p:spPr bwMode="auto">
            <a:xfrm>
              <a:off x="3392" y="2848"/>
              <a:ext cx="40" cy="40"/>
            </a:xfrm>
            <a:custGeom>
              <a:avLst/>
              <a:gdLst/>
              <a:ahLst/>
              <a:cxnLst>
                <a:cxn ang="0">
                  <a:pos x="0" y="32"/>
                </a:cxn>
                <a:cxn ang="0">
                  <a:pos x="0" y="32"/>
                </a:cxn>
                <a:cxn ang="0">
                  <a:pos x="24" y="0"/>
                </a:cxn>
                <a:cxn ang="0">
                  <a:pos x="40" y="16"/>
                </a:cxn>
                <a:cxn ang="0">
                  <a:pos x="8" y="40"/>
                </a:cxn>
                <a:cxn ang="0">
                  <a:pos x="0" y="32"/>
                </a:cxn>
              </a:cxnLst>
              <a:rect l="0" t="0" r="r" b="b"/>
              <a:pathLst>
                <a:path w="40" h="40">
                  <a:moveTo>
                    <a:pt x="0" y="32"/>
                  </a:moveTo>
                  <a:lnTo>
                    <a:pt x="0" y="32"/>
                  </a:lnTo>
                  <a:lnTo>
                    <a:pt x="24" y="0"/>
                  </a:lnTo>
                  <a:lnTo>
                    <a:pt x="40" y="16"/>
                  </a:lnTo>
                  <a:lnTo>
                    <a:pt x="8" y="40"/>
                  </a:lnTo>
                  <a:lnTo>
                    <a:pt x="0" y="32"/>
                  </a:lnTo>
                  <a:close/>
                </a:path>
              </a:pathLst>
            </a:custGeom>
            <a:solidFill>
              <a:srgbClr val="2222FF"/>
            </a:solidFill>
            <a:ln w="9525">
              <a:noFill/>
              <a:round/>
              <a:headEnd/>
              <a:tailEnd/>
            </a:ln>
          </p:spPr>
          <p:txBody>
            <a:bodyPr/>
            <a:lstStyle/>
            <a:p>
              <a:endParaRPr lang="en-US"/>
            </a:p>
          </p:txBody>
        </p:sp>
        <p:sp>
          <p:nvSpPr>
            <p:cNvPr id="878778" name="Freeform 1210"/>
            <p:cNvSpPr>
              <a:spLocks/>
            </p:cNvSpPr>
            <p:nvPr/>
          </p:nvSpPr>
          <p:spPr bwMode="auto">
            <a:xfrm>
              <a:off x="3416" y="2840"/>
              <a:ext cx="48" cy="24"/>
            </a:xfrm>
            <a:custGeom>
              <a:avLst/>
              <a:gdLst/>
              <a:ahLst/>
              <a:cxnLst>
                <a:cxn ang="0">
                  <a:pos x="0" y="8"/>
                </a:cxn>
                <a:cxn ang="0">
                  <a:pos x="8" y="8"/>
                </a:cxn>
                <a:cxn ang="0">
                  <a:pos x="48" y="0"/>
                </a:cxn>
                <a:cxn ang="0">
                  <a:pos x="48" y="16"/>
                </a:cxn>
                <a:cxn ang="0">
                  <a:pos x="8" y="24"/>
                </a:cxn>
                <a:cxn ang="0">
                  <a:pos x="0" y="8"/>
                </a:cxn>
              </a:cxnLst>
              <a:rect l="0" t="0" r="r" b="b"/>
              <a:pathLst>
                <a:path w="48" h="24">
                  <a:moveTo>
                    <a:pt x="0" y="8"/>
                  </a:moveTo>
                  <a:lnTo>
                    <a:pt x="8" y="8"/>
                  </a:lnTo>
                  <a:lnTo>
                    <a:pt x="48" y="0"/>
                  </a:lnTo>
                  <a:lnTo>
                    <a:pt x="48" y="16"/>
                  </a:lnTo>
                  <a:lnTo>
                    <a:pt x="8" y="24"/>
                  </a:lnTo>
                  <a:lnTo>
                    <a:pt x="0" y="8"/>
                  </a:lnTo>
                  <a:close/>
                </a:path>
              </a:pathLst>
            </a:custGeom>
            <a:solidFill>
              <a:srgbClr val="2222FF"/>
            </a:solidFill>
            <a:ln w="9525">
              <a:noFill/>
              <a:round/>
              <a:headEnd/>
              <a:tailEnd/>
            </a:ln>
          </p:spPr>
          <p:txBody>
            <a:bodyPr/>
            <a:lstStyle/>
            <a:p>
              <a:endParaRPr lang="en-US"/>
            </a:p>
          </p:txBody>
        </p:sp>
        <p:sp>
          <p:nvSpPr>
            <p:cNvPr id="878779" name="Freeform 1211"/>
            <p:cNvSpPr>
              <a:spLocks/>
            </p:cNvSpPr>
            <p:nvPr/>
          </p:nvSpPr>
          <p:spPr bwMode="auto">
            <a:xfrm>
              <a:off x="3376" y="2968"/>
              <a:ext cx="80" cy="120"/>
            </a:xfrm>
            <a:custGeom>
              <a:avLst/>
              <a:gdLst/>
              <a:ahLst/>
              <a:cxnLst>
                <a:cxn ang="0">
                  <a:pos x="80" y="120"/>
                </a:cxn>
                <a:cxn ang="0">
                  <a:pos x="48" y="112"/>
                </a:cxn>
                <a:cxn ang="0">
                  <a:pos x="24" y="88"/>
                </a:cxn>
                <a:cxn ang="0">
                  <a:pos x="0" y="48"/>
                </a:cxn>
                <a:cxn ang="0">
                  <a:pos x="0" y="0"/>
                </a:cxn>
                <a:cxn ang="0">
                  <a:pos x="0" y="0"/>
                </a:cxn>
                <a:cxn ang="0">
                  <a:pos x="80" y="0"/>
                </a:cxn>
                <a:cxn ang="0">
                  <a:pos x="80" y="0"/>
                </a:cxn>
                <a:cxn ang="0">
                  <a:pos x="80" y="120"/>
                </a:cxn>
              </a:cxnLst>
              <a:rect l="0" t="0" r="r" b="b"/>
              <a:pathLst>
                <a:path w="80" h="120">
                  <a:moveTo>
                    <a:pt x="80" y="120"/>
                  </a:moveTo>
                  <a:lnTo>
                    <a:pt x="48" y="112"/>
                  </a:lnTo>
                  <a:lnTo>
                    <a:pt x="24" y="88"/>
                  </a:lnTo>
                  <a:lnTo>
                    <a:pt x="0" y="48"/>
                  </a:lnTo>
                  <a:lnTo>
                    <a:pt x="0" y="0"/>
                  </a:lnTo>
                  <a:lnTo>
                    <a:pt x="0" y="0"/>
                  </a:lnTo>
                  <a:lnTo>
                    <a:pt x="80" y="0"/>
                  </a:lnTo>
                  <a:lnTo>
                    <a:pt x="80" y="0"/>
                  </a:lnTo>
                  <a:lnTo>
                    <a:pt x="80" y="120"/>
                  </a:lnTo>
                  <a:close/>
                </a:path>
              </a:pathLst>
            </a:custGeom>
            <a:solidFill>
              <a:srgbClr val="FFFFFF"/>
            </a:solidFill>
            <a:ln w="9525">
              <a:noFill/>
              <a:round/>
              <a:headEnd/>
              <a:tailEnd/>
            </a:ln>
          </p:spPr>
          <p:txBody>
            <a:bodyPr/>
            <a:lstStyle/>
            <a:p>
              <a:endParaRPr lang="en-US"/>
            </a:p>
          </p:txBody>
        </p:sp>
        <p:sp>
          <p:nvSpPr>
            <p:cNvPr id="878780" name="Freeform 1212"/>
            <p:cNvSpPr>
              <a:spLocks/>
            </p:cNvSpPr>
            <p:nvPr/>
          </p:nvSpPr>
          <p:spPr bwMode="auto">
            <a:xfrm>
              <a:off x="3424" y="3072"/>
              <a:ext cx="40" cy="24"/>
            </a:xfrm>
            <a:custGeom>
              <a:avLst/>
              <a:gdLst/>
              <a:ahLst/>
              <a:cxnLst>
                <a:cxn ang="0">
                  <a:pos x="40" y="8"/>
                </a:cxn>
                <a:cxn ang="0">
                  <a:pos x="40" y="24"/>
                </a:cxn>
                <a:cxn ang="0">
                  <a:pos x="0" y="16"/>
                </a:cxn>
                <a:cxn ang="0">
                  <a:pos x="0" y="0"/>
                </a:cxn>
                <a:cxn ang="0">
                  <a:pos x="40" y="8"/>
                </a:cxn>
              </a:cxnLst>
              <a:rect l="0" t="0" r="r" b="b"/>
              <a:pathLst>
                <a:path w="40" h="24">
                  <a:moveTo>
                    <a:pt x="40" y="8"/>
                  </a:moveTo>
                  <a:lnTo>
                    <a:pt x="40" y="24"/>
                  </a:lnTo>
                  <a:lnTo>
                    <a:pt x="0" y="16"/>
                  </a:lnTo>
                  <a:lnTo>
                    <a:pt x="0" y="0"/>
                  </a:lnTo>
                  <a:lnTo>
                    <a:pt x="40" y="8"/>
                  </a:lnTo>
                  <a:close/>
                </a:path>
              </a:pathLst>
            </a:custGeom>
            <a:solidFill>
              <a:srgbClr val="2222FF"/>
            </a:solidFill>
            <a:ln w="9525">
              <a:noFill/>
              <a:round/>
              <a:headEnd/>
              <a:tailEnd/>
            </a:ln>
          </p:spPr>
          <p:txBody>
            <a:bodyPr/>
            <a:lstStyle/>
            <a:p>
              <a:endParaRPr lang="en-US"/>
            </a:p>
          </p:txBody>
        </p:sp>
        <p:sp>
          <p:nvSpPr>
            <p:cNvPr id="878781" name="Freeform 1213"/>
            <p:cNvSpPr>
              <a:spLocks/>
            </p:cNvSpPr>
            <p:nvPr/>
          </p:nvSpPr>
          <p:spPr bwMode="auto">
            <a:xfrm>
              <a:off x="3392" y="3048"/>
              <a:ext cx="40" cy="40"/>
            </a:xfrm>
            <a:custGeom>
              <a:avLst/>
              <a:gdLst/>
              <a:ahLst/>
              <a:cxnLst>
                <a:cxn ang="0">
                  <a:pos x="32" y="40"/>
                </a:cxn>
                <a:cxn ang="0">
                  <a:pos x="24" y="32"/>
                </a:cxn>
                <a:cxn ang="0">
                  <a:pos x="0" y="8"/>
                </a:cxn>
                <a:cxn ang="0">
                  <a:pos x="8" y="0"/>
                </a:cxn>
                <a:cxn ang="0">
                  <a:pos x="40" y="24"/>
                </a:cxn>
                <a:cxn ang="0">
                  <a:pos x="32" y="40"/>
                </a:cxn>
              </a:cxnLst>
              <a:rect l="0" t="0" r="r" b="b"/>
              <a:pathLst>
                <a:path w="40" h="40">
                  <a:moveTo>
                    <a:pt x="32" y="40"/>
                  </a:moveTo>
                  <a:lnTo>
                    <a:pt x="24" y="32"/>
                  </a:lnTo>
                  <a:lnTo>
                    <a:pt x="0" y="8"/>
                  </a:lnTo>
                  <a:lnTo>
                    <a:pt x="8" y="0"/>
                  </a:lnTo>
                  <a:lnTo>
                    <a:pt x="40" y="24"/>
                  </a:lnTo>
                  <a:lnTo>
                    <a:pt x="32" y="40"/>
                  </a:lnTo>
                  <a:close/>
                </a:path>
              </a:pathLst>
            </a:custGeom>
            <a:solidFill>
              <a:srgbClr val="2222FF"/>
            </a:solidFill>
            <a:ln w="9525">
              <a:noFill/>
              <a:round/>
              <a:headEnd/>
              <a:tailEnd/>
            </a:ln>
          </p:spPr>
          <p:txBody>
            <a:bodyPr/>
            <a:lstStyle/>
            <a:p>
              <a:endParaRPr lang="en-US"/>
            </a:p>
          </p:txBody>
        </p:sp>
        <p:sp>
          <p:nvSpPr>
            <p:cNvPr id="878782" name="Freeform 1214"/>
            <p:cNvSpPr>
              <a:spLocks/>
            </p:cNvSpPr>
            <p:nvPr/>
          </p:nvSpPr>
          <p:spPr bwMode="auto">
            <a:xfrm>
              <a:off x="3368" y="3008"/>
              <a:ext cx="40" cy="48"/>
            </a:xfrm>
            <a:custGeom>
              <a:avLst/>
              <a:gdLst/>
              <a:ahLst/>
              <a:cxnLst>
                <a:cxn ang="0">
                  <a:pos x="24" y="48"/>
                </a:cxn>
                <a:cxn ang="0">
                  <a:pos x="24" y="48"/>
                </a:cxn>
                <a:cxn ang="0">
                  <a:pos x="0" y="8"/>
                </a:cxn>
                <a:cxn ang="0">
                  <a:pos x="16" y="0"/>
                </a:cxn>
                <a:cxn ang="0">
                  <a:pos x="40" y="40"/>
                </a:cxn>
                <a:cxn ang="0">
                  <a:pos x="24" y="48"/>
                </a:cxn>
              </a:cxnLst>
              <a:rect l="0" t="0" r="r" b="b"/>
              <a:pathLst>
                <a:path w="40" h="48">
                  <a:moveTo>
                    <a:pt x="24" y="48"/>
                  </a:moveTo>
                  <a:lnTo>
                    <a:pt x="24" y="48"/>
                  </a:lnTo>
                  <a:lnTo>
                    <a:pt x="0" y="8"/>
                  </a:lnTo>
                  <a:lnTo>
                    <a:pt x="16" y="0"/>
                  </a:lnTo>
                  <a:lnTo>
                    <a:pt x="40" y="40"/>
                  </a:lnTo>
                  <a:lnTo>
                    <a:pt x="24" y="48"/>
                  </a:lnTo>
                  <a:close/>
                </a:path>
              </a:pathLst>
            </a:custGeom>
            <a:solidFill>
              <a:srgbClr val="2222FF"/>
            </a:solidFill>
            <a:ln w="9525">
              <a:noFill/>
              <a:round/>
              <a:headEnd/>
              <a:tailEnd/>
            </a:ln>
          </p:spPr>
          <p:txBody>
            <a:bodyPr/>
            <a:lstStyle/>
            <a:p>
              <a:endParaRPr lang="en-US"/>
            </a:p>
          </p:txBody>
        </p:sp>
        <p:sp>
          <p:nvSpPr>
            <p:cNvPr id="878783" name="Freeform 1215"/>
            <p:cNvSpPr>
              <a:spLocks/>
            </p:cNvSpPr>
            <p:nvPr/>
          </p:nvSpPr>
          <p:spPr bwMode="auto">
            <a:xfrm>
              <a:off x="3360" y="2960"/>
              <a:ext cx="24" cy="56"/>
            </a:xfrm>
            <a:custGeom>
              <a:avLst/>
              <a:gdLst/>
              <a:ahLst/>
              <a:cxnLst>
                <a:cxn ang="0">
                  <a:pos x="8" y="56"/>
                </a:cxn>
                <a:cxn ang="0">
                  <a:pos x="8" y="56"/>
                </a:cxn>
                <a:cxn ang="0">
                  <a:pos x="0" y="0"/>
                </a:cxn>
                <a:cxn ang="0">
                  <a:pos x="16" y="0"/>
                </a:cxn>
                <a:cxn ang="0">
                  <a:pos x="24" y="56"/>
                </a:cxn>
                <a:cxn ang="0">
                  <a:pos x="8" y="56"/>
                </a:cxn>
              </a:cxnLst>
              <a:rect l="0" t="0" r="r" b="b"/>
              <a:pathLst>
                <a:path w="24" h="56">
                  <a:moveTo>
                    <a:pt x="8" y="56"/>
                  </a:moveTo>
                  <a:lnTo>
                    <a:pt x="8" y="56"/>
                  </a:lnTo>
                  <a:lnTo>
                    <a:pt x="0" y="0"/>
                  </a:lnTo>
                  <a:lnTo>
                    <a:pt x="16" y="0"/>
                  </a:lnTo>
                  <a:lnTo>
                    <a:pt x="24" y="56"/>
                  </a:lnTo>
                  <a:lnTo>
                    <a:pt x="8" y="56"/>
                  </a:lnTo>
                  <a:close/>
                </a:path>
              </a:pathLst>
            </a:custGeom>
            <a:solidFill>
              <a:srgbClr val="2222FF"/>
            </a:solidFill>
            <a:ln w="9525">
              <a:noFill/>
              <a:round/>
              <a:headEnd/>
              <a:tailEnd/>
            </a:ln>
          </p:spPr>
          <p:txBody>
            <a:bodyPr/>
            <a:lstStyle/>
            <a:p>
              <a:endParaRPr lang="en-US"/>
            </a:p>
          </p:txBody>
        </p:sp>
        <p:sp>
          <p:nvSpPr>
            <p:cNvPr id="878784" name="Freeform 1216"/>
            <p:cNvSpPr>
              <a:spLocks/>
            </p:cNvSpPr>
            <p:nvPr/>
          </p:nvSpPr>
          <p:spPr bwMode="auto">
            <a:xfrm>
              <a:off x="3400" y="2896"/>
              <a:ext cx="40" cy="80"/>
            </a:xfrm>
            <a:custGeom>
              <a:avLst/>
              <a:gdLst/>
              <a:ahLst/>
              <a:cxnLst>
                <a:cxn ang="0">
                  <a:pos x="0" y="0"/>
                </a:cxn>
                <a:cxn ang="0">
                  <a:pos x="16" y="8"/>
                </a:cxn>
                <a:cxn ang="0">
                  <a:pos x="24" y="24"/>
                </a:cxn>
                <a:cxn ang="0">
                  <a:pos x="32" y="48"/>
                </a:cxn>
                <a:cxn ang="0">
                  <a:pos x="40" y="80"/>
                </a:cxn>
                <a:cxn ang="0">
                  <a:pos x="40" y="80"/>
                </a:cxn>
                <a:cxn ang="0">
                  <a:pos x="0" y="80"/>
                </a:cxn>
                <a:cxn ang="0">
                  <a:pos x="0" y="80"/>
                </a:cxn>
                <a:cxn ang="0">
                  <a:pos x="0" y="0"/>
                </a:cxn>
              </a:cxnLst>
              <a:rect l="0" t="0" r="r" b="b"/>
              <a:pathLst>
                <a:path w="40" h="80">
                  <a:moveTo>
                    <a:pt x="0" y="0"/>
                  </a:moveTo>
                  <a:lnTo>
                    <a:pt x="16" y="8"/>
                  </a:lnTo>
                  <a:lnTo>
                    <a:pt x="24" y="24"/>
                  </a:lnTo>
                  <a:lnTo>
                    <a:pt x="32" y="48"/>
                  </a:lnTo>
                  <a:lnTo>
                    <a:pt x="40" y="80"/>
                  </a:lnTo>
                  <a:lnTo>
                    <a:pt x="40" y="80"/>
                  </a:lnTo>
                  <a:lnTo>
                    <a:pt x="0" y="80"/>
                  </a:lnTo>
                  <a:lnTo>
                    <a:pt x="0" y="80"/>
                  </a:lnTo>
                  <a:lnTo>
                    <a:pt x="0" y="0"/>
                  </a:lnTo>
                  <a:close/>
                </a:path>
              </a:pathLst>
            </a:custGeom>
            <a:solidFill>
              <a:srgbClr val="FFFFFF"/>
            </a:solidFill>
            <a:ln w="9525">
              <a:noFill/>
              <a:round/>
              <a:headEnd/>
              <a:tailEnd/>
            </a:ln>
          </p:spPr>
          <p:txBody>
            <a:bodyPr/>
            <a:lstStyle/>
            <a:p>
              <a:endParaRPr lang="en-US"/>
            </a:p>
          </p:txBody>
        </p:sp>
        <p:sp>
          <p:nvSpPr>
            <p:cNvPr id="878785" name="Freeform 1217"/>
            <p:cNvSpPr>
              <a:spLocks/>
            </p:cNvSpPr>
            <p:nvPr/>
          </p:nvSpPr>
          <p:spPr bwMode="auto">
            <a:xfrm>
              <a:off x="3392" y="2888"/>
              <a:ext cx="24" cy="24"/>
            </a:xfrm>
            <a:custGeom>
              <a:avLst/>
              <a:gdLst/>
              <a:ahLst/>
              <a:cxnLst>
                <a:cxn ang="0">
                  <a:pos x="0" y="8"/>
                </a:cxn>
                <a:cxn ang="0">
                  <a:pos x="8" y="0"/>
                </a:cxn>
                <a:cxn ang="0">
                  <a:pos x="24" y="8"/>
                </a:cxn>
                <a:cxn ang="0">
                  <a:pos x="16" y="24"/>
                </a:cxn>
                <a:cxn ang="0">
                  <a:pos x="0" y="8"/>
                </a:cxn>
              </a:cxnLst>
              <a:rect l="0" t="0" r="r" b="b"/>
              <a:pathLst>
                <a:path w="24" h="24">
                  <a:moveTo>
                    <a:pt x="0" y="8"/>
                  </a:moveTo>
                  <a:lnTo>
                    <a:pt x="8" y="0"/>
                  </a:lnTo>
                  <a:lnTo>
                    <a:pt x="24" y="8"/>
                  </a:lnTo>
                  <a:lnTo>
                    <a:pt x="16" y="24"/>
                  </a:lnTo>
                  <a:lnTo>
                    <a:pt x="0" y="8"/>
                  </a:lnTo>
                  <a:close/>
                </a:path>
              </a:pathLst>
            </a:custGeom>
            <a:solidFill>
              <a:srgbClr val="2222FF"/>
            </a:solidFill>
            <a:ln w="9525">
              <a:noFill/>
              <a:round/>
              <a:headEnd/>
              <a:tailEnd/>
            </a:ln>
          </p:spPr>
          <p:txBody>
            <a:bodyPr/>
            <a:lstStyle/>
            <a:p>
              <a:endParaRPr lang="en-US"/>
            </a:p>
          </p:txBody>
        </p:sp>
        <p:sp>
          <p:nvSpPr>
            <p:cNvPr id="878786" name="Freeform 1218"/>
            <p:cNvSpPr>
              <a:spLocks/>
            </p:cNvSpPr>
            <p:nvPr/>
          </p:nvSpPr>
          <p:spPr bwMode="auto">
            <a:xfrm>
              <a:off x="3408" y="2896"/>
              <a:ext cx="24" cy="24"/>
            </a:xfrm>
            <a:custGeom>
              <a:avLst/>
              <a:gdLst/>
              <a:ahLst/>
              <a:cxnLst>
                <a:cxn ang="0">
                  <a:pos x="8" y="0"/>
                </a:cxn>
                <a:cxn ang="0">
                  <a:pos x="16" y="0"/>
                </a:cxn>
                <a:cxn ang="0">
                  <a:pos x="24" y="16"/>
                </a:cxn>
                <a:cxn ang="0">
                  <a:pos x="8" y="24"/>
                </a:cxn>
                <a:cxn ang="0">
                  <a:pos x="0" y="8"/>
                </a:cxn>
                <a:cxn ang="0">
                  <a:pos x="8" y="0"/>
                </a:cxn>
              </a:cxnLst>
              <a:rect l="0" t="0" r="r" b="b"/>
              <a:pathLst>
                <a:path w="24" h="24">
                  <a:moveTo>
                    <a:pt x="8" y="0"/>
                  </a:moveTo>
                  <a:lnTo>
                    <a:pt x="16" y="0"/>
                  </a:lnTo>
                  <a:lnTo>
                    <a:pt x="24" y="16"/>
                  </a:lnTo>
                  <a:lnTo>
                    <a:pt x="8" y="24"/>
                  </a:lnTo>
                  <a:lnTo>
                    <a:pt x="0" y="8"/>
                  </a:lnTo>
                  <a:lnTo>
                    <a:pt x="8" y="0"/>
                  </a:lnTo>
                  <a:close/>
                </a:path>
              </a:pathLst>
            </a:custGeom>
            <a:solidFill>
              <a:srgbClr val="2222FF"/>
            </a:solidFill>
            <a:ln w="9525">
              <a:noFill/>
              <a:round/>
              <a:headEnd/>
              <a:tailEnd/>
            </a:ln>
          </p:spPr>
          <p:txBody>
            <a:bodyPr/>
            <a:lstStyle/>
            <a:p>
              <a:endParaRPr lang="en-US"/>
            </a:p>
          </p:txBody>
        </p:sp>
        <p:sp>
          <p:nvSpPr>
            <p:cNvPr id="878787" name="Freeform 1219"/>
            <p:cNvSpPr>
              <a:spLocks/>
            </p:cNvSpPr>
            <p:nvPr/>
          </p:nvSpPr>
          <p:spPr bwMode="auto">
            <a:xfrm>
              <a:off x="3416" y="2912"/>
              <a:ext cx="24" cy="32"/>
            </a:xfrm>
            <a:custGeom>
              <a:avLst/>
              <a:gdLst/>
              <a:ahLst/>
              <a:cxnLst>
                <a:cxn ang="0">
                  <a:pos x="16" y="0"/>
                </a:cxn>
                <a:cxn ang="0">
                  <a:pos x="16" y="8"/>
                </a:cxn>
                <a:cxn ang="0">
                  <a:pos x="24" y="32"/>
                </a:cxn>
                <a:cxn ang="0">
                  <a:pos x="8" y="32"/>
                </a:cxn>
                <a:cxn ang="0">
                  <a:pos x="0" y="8"/>
                </a:cxn>
                <a:cxn ang="0">
                  <a:pos x="16" y="0"/>
                </a:cxn>
              </a:cxnLst>
              <a:rect l="0" t="0" r="r" b="b"/>
              <a:pathLst>
                <a:path w="24" h="32">
                  <a:moveTo>
                    <a:pt x="16" y="0"/>
                  </a:moveTo>
                  <a:lnTo>
                    <a:pt x="16" y="8"/>
                  </a:lnTo>
                  <a:lnTo>
                    <a:pt x="24" y="32"/>
                  </a:lnTo>
                  <a:lnTo>
                    <a:pt x="8" y="32"/>
                  </a:lnTo>
                  <a:lnTo>
                    <a:pt x="0" y="8"/>
                  </a:lnTo>
                  <a:lnTo>
                    <a:pt x="16" y="0"/>
                  </a:lnTo>
                  <a:close/>
                </a:path>
              </a:pathLst>
            </a:custGeom>
            <a:solidFill>
              <a:srgbClr val="2222FF"/>
            </a:solidFill>
            <a:ln w="9525">
              <a:noFill/>
              <a:round/>
              <a:headEnd/>
              <a:tailEnd/>
            </a:ln>
          </p:spPr>
          <p:txBody>
            <a:bodyPr/>
            <a:lstStyle/>
            <a:p>
              <a:endParaRPr lang="en-US"/>
            </a:p>
          </p:txBody>
        </p:sp>
        <p:sp>
          <p:nvSpPr>
            <p:cNvPr id="878788" name="Freeform 1220"/>
            <p:cNvSpPr>
              <a:spLocks/>
            </p:cNvSpPr>
            <p:nvPr/>
          </p:nvSpPr>
          <p:spPr bwMode="auto">
            <a:xfrm>
              <a:off x="3424" y="2944"/>
              <a:ext cx="24" cy="40"/>
            </a:xfrm>
            <a:custGeom>
              <a:avLst/>
              <a:gdLst/>
              <a:ahLst/>
              <a:cxnLst>
                <a:cxn ang="0">
                  <a:pos x="16" y="0"/>
                </a:cxn>
                <a:cxn ang="0">
                  <a:pos x="16" y="0"/>
                </a:cxn>
                <a:cxn ang="0">
                  <a:pos x="24" y="40"/>
                </a:cxn>
                <a:cxn ang="0">
                  <a:pos x="8" y="40"/>
                </a:cxn>
                <a:cxn ang="0">
                  <a:pos x="0" y="0"/>
                </a:cxn>
                <a:cxn ang="0">
                  <a:pos x="16" y="0"/>
                </a:cxn>
              </a:cxnLst>
              <a:rect l="0" t="0" r="r" b="b"/>
              <a:pathLst>
                <a:path w="24" h="40">
                  <a:moveTo>
                    <a:pt x="16" y="0"/>
                  </a:moveTo>
                  <a:lnTo>
                    <a:pt x="16" y="0"/>
                  </a:lnTo>
                  <a:lnTo>
                    <a:pt x="24" y="40"/>
                  </a:lnTo>
                  <a:lnTo>
                    <a:pt x="8" y="40"/>
                  </a:lnTo>
                  <a:lnTo>
                    <a:pt x="0" y="0"/>
                  </a:lnTo>
                  <a:lnTo>
                    <a:pt x="16" y="0"/>
                  </a:lnTo>
                  <a:close/>
                </a:path>
              </a:pathLst>
            </a:custGeom>
            <a:solidFill>
              <a:srgbClr val="2222FF"/>
            </a:solidFill>
            <a:ln w="9525">
              <a:noFill/>
              <a:round/>
              <a:headEnd/>
              <a:tailEnd/>
            </a:ln>
          </p:spPr>
          <p:txBody>
            <a:bodyPr/>
            <a:lstStyle/>
            <a:p>
              <a:endParaRPr lang="en-US"/>
            </a:p>
          </p:txBody>
        </p:sp>
        <p:sp>
          <p:nvSpPr>
            <p:cNvPr id="878789" name="Freeform 1221"/>
            <p:cNvSpPr>
              <a:spLocks/>
            </p:cNvSpPr>
            <p:nvPr/>
          </p:nvSpPr>
          <p:spPr bwMode="auto">
            <a:xfrm>
              <a:off x="3400" y="2968"/>
              <a:ext cx="40" cy="80"/>
            </a:xfrm>
            <a:custGeom>
              <a:avLst/>
              <a:gdLst/>
              <a:ahLst/>
              <a:cxnLst>
                <a:cxn ang="0">
                  <a:pos x="40" y="0"/>
                </a:cxn>
                <a:cxn ang="0">
                  <a:pos x="32" y="32"/>
                </a:cxn>
                <a:cxn ang="0">
                  <a:pos x="24" y="56"/>
                </a:cxn>
                <a:cxn ang="0">
                  <a:pos x="16" y="72"/>
                </a:cxn>
                <a:cxn ang="0">
                  <a:pos x="0" y="80"/>
                </a:cxn>
                <a:cxn ang="0">
                  <a:pos x="0" y="80"/>
                </a:cxn>
                <a:cxn ang="0">
                  <a:pos x="0" y="0"/>
                </a:cxn>
                <a:cxn ang="0">
                  <a:pos x="0" y="0"/>
                </a:cxn>
                <a:cxn ang="0">
                  <a:pos x="40" y="0"/>
                </a:cxn>
              </a:cxnLst>
              <a:rect l="0" t="0" r="r" b="b"/>
              <a:pathLst>
                <a:path w="40" h="80">
                  <a:moveTo>
                    <a:pt x="40" y="0"/>
                  </a:moveTo>
                  <a:lnTo>
                    <a:pt x="32" y="32"/>
                  </a:lnTo>
                  <a:lnTo>
                    <a:pt x="24" y="56"/>
                  </a:lnTo>
                  <a:lnTo>
                    <a:pt x="16" y="72"/>
                  </a:lnTo>
                  <a:lnTo>
                    <a:pt x="0" y="80"/>
                  </a:lnTo>
                  <a:lnTo>
                    <a:pt x="0" y="80"/>
                  </a:lnTo>
                  <a:lnTo>
                    <a:pt x="0" y="0"/>
                  </a:lnTo>
                  <a:lnTo>
                    <a:pt x="0" y="0"/>
                  </a:lnTo>
                  <a:lnTo>
                    <a:pt x="40" y="0"/>
                  </a:lnTo>
                  <a:close/>
                </a:path>
              </a:pathLst>
            </a:custGeom>
            <a:solidFill>
              <a:srgbClr val="FFFFFF"/>
            </a:solidFill>
            <a:ln w="9525">
              <a:noFill/>
              <a:round/>
              <a:headEnd/>
              <a:tailEnd/>
            </a:ln>
          </p:spPr>
          <p:txBody>
            <a:bodyPr/>
            <a:lstStyle/>
            <a:p>
              <a:endParaRPr lang="en-US"/>
            </a:p>
          </p:txBody>
        </p:sp>
        <p:sp>
          <p:nvSpPr>
            <p:cNvPr id="878790" name="Freeform 1222"/>
            <p:cNvSpPr>
              <a:spLocks/>
            </p:cNvSpPr>
            <p:nvPr/>
          </p:nvSpPr>
          <p:spPr bwMode="auto">
            <a:xfrm>
              <a:off x="3424" y="2960"/>
              <a:ext cx="24" cy="40"/>
            </a:xfrm>
            <a:custGeom>
              <a:avLst/>
              <a:gdLst/>
              <a:ahLst/>
              <a:cxnLst>
                <a:cxn ang="0">
                  <a:pos x="8" y="0"/>
                </a:cxn>
                <a:cxn ang="0">
                  <a:pos x="24" y="0"/>
                </a:cxn>
                <a:cxn ang="0">
                  <a:pos x="16" y="40"/>
                </a:cxn>
                <a:cxn ang="0">
                  <a:pos x="0" y="40"/>
                </a:cxn>
                <a:cxn ang="0">
                  <a:pos x="8" y="0"/>
                </a:cxn>
              </a:cxnLst>
              <a:rect l="0" t="0" r="r" b="b"/>
              <a:pathLst>
                <a:path w="24" h="40">
                  <a:moveTo>
                    <a:pt x="8" y="0"/>
                  </a:moveTo>
                  <a:lnTo>
                    <a:pt x="24" y="0"/>
                  </a:lnTo>
                  <a:lnTo>
                    <a:pt x="16" y="40"/>
                  </a:lnTo>
                  <a:lnTo>
                    <a:pt x="0" y="40"/>
                  </a:lnTo>
                  <a:lnTo>
                    <a:pt x="8" y="0"/>
                  </a:lnTo>
                  <a:close/>
                </a:path>
              </a:pathLst>
            </a:custGeom>
            <a:solidFill>
              <a:srgbClr val="2222FF"/>
            </a:solidFill>
            <a:ln w="9525">
              <a:noFill/>
              <a:round/>
              <a:headEnd/>
              <a:tailEnd/>
            </a:ln>
          </p:spPr>
          <p:txBody>
            <a:bodyPr/>
            <a:lstStyle/>
            <a:p>
              <a:endParaRPr lang="en-US"/>
            </a:p>
          </p:txBody>
        </p:sp>
        <p:sp>
          <p:nvSpPr>
            <p:cNvPr id="878791" name="Freeform 1223"/>
            <p:cNvSpPr>
              <a:spLocks/>
            </p:cNvSpPr>
            <p:nvPr/>
          </p:nvSpPr>
          <p:spPr bwMode="auto">
            <a:xfrm>
              <a:off x="3416" y="3000"/>
              <a:ext cx="24" cy="24"/>
            </a:xfrm>
            <a:custGeom>
              <a:avLst/>
              <a:gdLst/>
              <a:ahLst/>
              <a:cxnLst>
                <a:cxn ang="0">
                  <a:pos x="24" y="0"/>
                </a:cxn>
                <a:cxn ang="0">
                  <a:pos x="24" y="0"/>
                </a:cxn>
                <a:cxn ang="0">
                  <a:pos x="16" y="24"/>
                </a:cxn>
                <a:cxn ang="0">
                  <a:pos x="0" y="24"/>
                </a:cxn>
                <a:cxn ang="0">
                  <a:pos x="8" y="0"/>
                </a:cxn>
                <a:cxn ang="0">
                  <a:pos x="24" y="0"/>
                </a:cxn>
              </a:cxnLst>
              <a:rect l="0" t="0" r="r" b="b"/>
              <a:pathLst>
                <a:path w="24" h="24">
                  <a:moveTo>
                    <a:pt x="24" y="0"/>
                  </a:moveTo>
                  <a:lnTo>
                    <a:pt x="24" y="0"/>
                  </a:lnTo>
                  <a:lnTo>
                    <a:pt x="16" y="24"/>
                  </a:lnTo>
                  <a:lnTo>
                    <a:pt x="0" y="24"/>
                  </a:lnTo>
                  <a:lnTo>
                    <a:pt x="8" y="0"/>
                  </a:lnTo>
                  <a:lnTo>
                    <a:pt x="24" y="0"/>
                  </a:lnTo>
                  <a:close/>
                </a:path>
              </a:pathLst>
            </a:custGeom>
            <a:solidFill>
              <a:srgbClr val="2222FF"/>
            </a:solidFill>
            <a:ln w="9525">
              <a:noFill/>
              <a:round/>
              <a:headEnd/>
              <a:tailEnd/>
            </a:ln>
          </p:spPr>
          <p:txBody>
            <a:bodyPr/>
            <a:lstStyle/>
            <a:p>
              <a:endParaRPr lang="en-US"/>
            </a:p>
          </p:txBody>
        </p:sp>
        <p:sp>
          <p:nvSpPr>
            <p:cNvPr id="878792" name="Freeform 1224"/>
            <p:cNvSpPr>
              <a:spLocks/>
            </p:cNvSpPr>
            <p:nvPr/>
          </p:nvSpPr>
          <p:spPr bwMode="auto">
            <a:xfrm>
              <a:off x="3408" y="3016"/>
              <a:ext cx="24" cy="32"/>
            </a:xfrm>
            <a:custGeom>
              <a:avLst/>
              <a:gdLst/>
              <a:ahLst/>
              <a:cxnLst>
                <a:cxn ang="0">
                  <a:pos x="24" y="8"/>
                </a:cxn>
                <a:cxn ang="0">
                  <a:pos x="24" y="16"/>
                </a:cxn>
                <a:cxn ang="0">
                  <a:pos x="16" y="32"/>
                </a:cxn>
                <a:cxn ang="0">
                  <a:pos x="0" y="24"/>
                </a:cxn>
                <a:cxn ang="0">
                  <a:pos x="8" y="0"/>
                </a:cxn>
                <a:cxn ang="0">
                  <a:pos x="24" y="8"/>
                </a:cxn>
              </a:cxnLst>
              <a:rect l="0" t="0" r="r" b="b"/>
              <a:pathLst>
                <a:path w="24" h="32">
                  <a:moveTo>
                    <a:pt x="24" y="8"/>
                  </a:moveTo>
                  <a:lnTo>
                    <a:pt x="24" y="16"/>
                  </a:lnTo>
                  <a:lnTo>
                    <a:pt x="16" y="32"/>
                  </a:lnTo>
                  <a:lnTo>
                    <a:pt x="0" y="24"/>
                  </a:lnTo>
                  <a:lnTo>
                    <a:pt x="8" y="0"/>
                  </a:lnTo>
                  <a:lnTo>
                    <a:pt x="24" y="8"/>
                  </a:lnTo>
                  <a:close/>
                </a:path>
              </a:pathLst>
            </a:custGeom>
            <a:solidFill>
              <a:srgbClr val="2222FF"/>
            </a:solidFill>
            <a:ln w="9525">
              <a:noFill/>
              <a:round/>
              <a:headEnd/>
              <a:tailEnd/>
            </a:ln>
          </p:spPr>
          <p:txBody>
            <a:bodyPr/>
            <a:lstStyle/>
            <a:p>
              <a:endParaRPr lang="en-US"/>
            </a:p>
          </p:txBody>
        </p:sp>
        <p:sp>
          <p:nvSpPr>
            <p:cNvPr id="878793" name="Freeform 1225"/>
            <p:cNvSpPr>
              <a:spLocks/>
            </p:cNvSpPr>
            <p:nvPr/>
          </p:nvSpPr>
          <p:spPr bwMode="auto">
            <a:xfrm>
              <a:off x="3392" y="3032"/>
              <a:ext cx="32" cy="24"/>
            </a:xfrm>
            <a:custGeom>
              <a:avLst/>
              <a:gdLst/>
              <a:ahLst/>
              <a:cxnLst>
                <a:cxn ang="0">
                  <a:pos x="32" y="16"/>
                </a:cxn>
                <a:cxn ang="0">
                  <a:pos x="24" y="16"/>
                </a:cxn>
                <a:cxn ang="0">
                  <a:pos x="8" y="24"/>
                </a:cxn>
                <a:cxn ang="0">
                  <a:pos x="0" y="8"/>
                </a:cxn>
                <a:cxn ang="0">
                  <a:pos x="16" y="0"/>
                </a:cxn>
                <a:cxn ang="0">
                  <a:pos x="32" y="16"/>
                </a:cxn>
              </a:cxnLst>
              <a:rect l="0" t="0" r="r" b="b"/>
              <a:pathLst>
                <a:path w="32" h="24">
                  <a:moveTo>
                    <a:pt x="32" y="16"/>
                  </a:moveTo>
                  <a:lnTo>
                    <a:pt x="24" y="16"/>
                  </a:lnTo>
                  <a:lnTo>
                    <a:pt x="8" y="24"/>
                  </a:lnTo>
                  <a:lnTo>
                    <a:pt x="0" y="8"/>
                  </a:lnTo>
                  <a:lnTo>
                    <a:pt x="16" y="0"/>
                  </a:lnTo>
                  <a:lnTo>
                    <a:pt x="32" y="16"/>
                  </a:lnTo>
                  <a:close/>
                </a:path>
              </a:pathLst>
            </a:custGeom>
            <a:solidFill>
              <a:srgbClr val="2222FF"/>
            </a:solidFill>
            <a:ln w="9525">
              <a:noFill/>
              <a:round/>
              <a:headEnd/>
              <a:tailEnd/>
            </a:ln>
          </p:spPr>
          <p:txBody>
            <a:bodyPr/>
            <a:lstStyle/>
            <a:p>
              <a:endParaRPr lang="en-US"/>
            </a:p>
          </p:txBody>
        </p:sp>
        <p:sp>
          <p:nvSpPr>
            <p:cNvPr id="878794" name="Rectangle 1226"/>
            <p:cNvSpPr>
              <a:spLocks noChangeArrowheads="1"/>
            </p:cNvSpPr>
            <p:nvPr/>
          </p:nvSpPr>
          <p:spPr bwMode="auto">
            <a:xfrm>
              <a:off x="1640" y="3424"/>
              <a:ext cx="1799" cy="230"/>
            </a:xfrm>
            <a:prstGeom prst="rect">
              <a:avLst/>
            </a:prstGeom>
            <a:noFill/>
            <a:ln w="9525">
              <a:noFill/>
              <a:miter lim="800000"/>
              <a:headEnd/>
              <a:tailEnd/>
            </a:ln>
          </p:spPr>
          <p:txBody>
            <a:bodyPr wrap="none" lIns="0" tIns="0" rIns="0" bIns="0">
              <a:spAutoFit/>
            </a:bodyPr>
            <a:lstStyle/>
            <a:p>
              <a:r>
                <a:rPr lang="en-US" sz="2400" b="0" dirty="0">
                  <a:solidFill>
                    <a:srgbClr val="2222FF"/>
                  </a:solidFill>
                </a:rPr>
                <a:t>Projection plane z = f</a:t>
              </a:r>
              <a:endParaRPr lang="en-US" dirty="0"/>
            </a:p>
          </p:txBody>
        </p:sp>
      </p:grpSp>
      <p:sp>
        <p:nvSpPr>
          <p:cNvPr id="878795" name="Rectangle 1227"/>
          <p:cNvSpPr>
            <a:spLocks noChangeArrowheads="1"/>
          </p:cNvSpPr>
          <p:nvPr/>
        </p:nvSpPr>
        <p:spPr bwMode="auto">
          <a:xfrm>
            <a:off x="304800" y="6172200"/>
            <a:ext cx="7848600" cy="457200"/>
          </a:xfrm>
          <a:prstGeom prst="rect">
            <a:avLst/>
          </a:prstGeom>
          <a:noFill/>
          <a:ln w="12700">
            <a:noFill/>
            <a:miter lim="800000"/>
            <a:headEnd/>
            <a:tailEnd/>
          </a:ln>
          <a:effectLst/>
        </p:spPr>
        <p:txBody>
          <a:bodyPr lIns="90487" tIns="44450" rIns="90487" bIns="44450"/>
          <a:lstStyle/>
          <a:p>
            <a:pPr marL="342900" indent="-342900">
              <a:spcBef>
                <a:spcPct val="20000"/>
              </a:spcBef>
              <a:buClr>
                <a:srgbClr val="0066FF"/>
              </a:buClr>
              <a:buSzPct val="75000"/>
              <a:buFont typeface="Zapf Dingbats" charset="2"/>
              <a:buChar char="n"/>
            </a:pPr>
            <a:r>
              <a:rPr lang="en-US" sz="2400" b="0" dirty="0">
                <a:solidFill>
                  <a:srgbClr val="000000"/>
                </a:solidFill>
              </a:rPr>
              <a:t>Equivalent mathematically</a:t>
            </a:r>
          </a:p>
        </p:txBody>
      </p:sp>
    </p:spTree>
    <p:extLst>
      <p:ext uri="{BB962C8B-B14F-4D97-AF65-F5344CB8AC3E}">
        <p14:creationId xmlns:p14="http://schemas.microsoft.com/office/powerpoint/2010/main" val="2338369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86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86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78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8685" grpId="0"/>
      <p:bldP spid="87879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8" name="Rectangle 2"/>
          <p:cNvSpPr>
            <a:spLocks noGrp="1" noChangeArrowheads="1"/>
          </p:cNvSpPr>
          <p:nvPr>
            <p:ph type="title"/>
          </p:nvPr>
        </p:nvSpPr>
        <p:spPr>
          <a:xfrm>
            <a:off x="381001" y="285750"/>
            <a:ext cx="8686800" cy="609600"/>
          </a:xfrm>
        </p:spPr>
        <p:txBody>
          <a:bodyPr/>
          <a:lstStyle/>
          <a:p>
            <a:r>
              <a:rPr lang="en-US" dirty="0"/>
              <a:t>Perspective Projection</a:t>
            </a:r>
          </a:p>
        </p:txBody>
      </p:sp>
      <p:sp>
        <p:nvSpPr>
          <p:cNvPr id="679939" name="Rectangle 3"/>
          <p:cNvSpPr>
            <a:spLocks noGrp="1" noChangeArrowheads="1"/>
          </p:cNvSpPr>
          <p:nvPr>
            <p:ph type="body" idx="1"/>
          </p:nvPr>
        </p:nvSpPr>
        <p:spPr>
          <a:xfrm>
            <a:off x="381000" y="1295400"/>
            <a:ext cx="7848600" cy="838200"/>
          </a:xfrm>
        </p:spPr>
        <p:txBody>
          <a:bodyPr/>
          <a:lstStyle/>
          <a:p>
            <a:r>
              <a:rPr lang="en-US" sz="2800" dirty="0"/>
              <a:t>Compute the image coordinates of p in terms of the world (camera) coordinates of P.</a:t>
            </a:r>
          </a:p>
        </p:txBody>
      </p:sp>
      <p:sp>
        <p:nvSpPr>
          <p:cNvPr id="679942" name="Rectangle 6"/>
          <p:cNvSpPr>
            <a:spLocks noChangeArrowheads="1"/>
          </p:cNvSpPr>
          <p:nvPr/>
        </p:nvSpPr>
        <p:spPr bwMode="auto">
          <a:xfrm>
            <a:off x="304800" y="5029200"/>
            <a:ext cx="6019800" cy="1295400"/>
          </a:xfrm>
          <a:prstGeom prst="rect">
            <a:avLst/>
          </a:prstGeom>
          <a:noFill/>
          <a:ln w="12700">
            <a:noFill/>
            <a:miter lim="800000"/>
            <a:headEnd/>
            <a:tailEnd/>
          </a:ln>
          <a:effectLst/>
        </p:spPr>
        <p:txBody>
          <a:bodyPr lIns="90487" tIns="44450" rIns="90487" bIns="44450"/>
          <a:lstStyle/>
          <a:p>
            <a:pPr marL="342900" indent="-342900">
              <a:spcBef>
                <a:spcPct val="20000"/>
              </a:spcBef>
              <a:buClr>
                <a:srgbClr val="0066FF"/>
              </a:buClr>
              <a:buSzPct val="75000"/>
              <a:buFont typeface="Zapf Dingbats" charset="2"/>
              <a:buChar char="n"/>
            </a:pPr>
            <a:r>
              <a:rPr lang="en-US" sz="2400" b="0" dirty="0">
                <a:solidFill>
                  <a:srgbClr val="000000"/>
                </a:solidFill>
              </a:rPr>
              <a:t>Origin of camera at center of projection</a:t>
            </a:r>
          </a:p>
          <a:p>
            <a:pPr marL="342900" indent="-342900">
              <a:spcBef>
                <a:spcPct val="20000"/>
              </a:spcBef>
              <a:buClr>
                <a:srgbClr val="0066FF"/>
              </a:buClr>
              <a:buSzPct val="75000"/>
              <a:buFont typeface="Zapf Dingbats" charset="2"/>
              <a:buChar char="n"/>
            </a:pPr>
            <a:r>
              <a:rPr lang="en-US" sz="2400" b="0" dirty="0">
                <a:solidFill>
                  <a:srgbClr val="000000"/>
                </a:solidFill>
              </a:rPr>
              <a:t>Z axis along optical axis</a:t>
            </a:r>
          </a:p>
          <a:p>
            <a:pPr marL="342900" indent="-342900">
              <a:spcBef>
                <a:spcPct val="20000"/>
              </a:spcBef>
              <a:buClr>
                <a:srgbClr val="0066FF"/>
              </a:buClr>
              <a:buSzPct val="75000"/>
              <a:buFont typeface="Zapf Dingbats" charset="2"/>
              <a:buChar char="n"/>
            </a:pPr>
            <a:r>
              <a:rPr lang="en-US" sz="2400" b="0" dirty="0">
                <a:solidFill>
                  <a:srgbClr val="000000"/>
                </a:solidFill>
              </a:rPr>
              <a:t>Image Plane at Z = f;  x // X and y//Y</a:t>
            </a:r>
          </a:p>
        </p:txBody>
      </p:sp>
      <p:grpSp>
        <p:nvGrpSpPr>
          <p:cNvPr id="680054" name="Group 118"/>
          <p:cNvGrpSpPr>
            <a:grpSpLocks/>
          </p:cNvGrpSpPr>
          <p:nvPr/>
        </p:nvGrpSpPr>
        <p:grpSpPr bwMode="auto">
          <a:xfrm>
            <a:off x="1143000" y="2349500"/>
            <a:ext cx="6578600" cy="2552700"/>
            <a:chOff x="720" y="1480"/>
            <a:chExt cx="4144" cy="1608"/>
          </a:xfrm>
        </p:grpSpPr>
        <p:sp>
          <p:nvSpPr>
            <p:cNvPr id="679945" name="Freeform 9"/>
            <p:cNvSpPr>
              <a:spLocks/>
            </p:cNvSpPr>
            <p:nvPr/>
          </p:nvSpPr>
          <p:spPr bwMode="auto">
            <a:xfrm>
              <a:off x="864" y="2312"/>
              <a:ext cx="3224" cy="456"/>
            </a:xfrm>
            <a:custGeom>
              <a:avLst/>
              <a:gdLst/>
              <a:ahLst/>
              <a:cxnLst>
                <a:cxn ang="0">
                  <a:pos x="0" y="16"/>
                </a:cxn>
                <a:cxn ang="0">
                  <a:pos x="0" y="0"/>
                </a:cxn>
                <a:cxn ang="0">
                  <a:pos x="3224" y="440"/>
                </a:cxn>
                <a:cxn ang="0">
                  <a:pos x="3224" y="456"/>
                </a:cxn>
                <a:cxn ang="0">
                  <a:pos x="0" y="16"/>
                </a:cxn>
              </a:cxnLst>
              <a:rect l="0" t="0" r="r" b="b"/>
              <a:pathLst>
                <a:path w="3224" h="456">
                  <a:moveTo>
                    <a:pt x="0" y="16"/>
                  </a:moveTo>
                  <a:lnTo>
                    <a:pt x="0" y="0"/>
                  </a:lnTo>
                  <a:lnTo>
                    <a:pt x="3224" y="440"/>
                  </a:lnTo>
                  <a:lnTo>
                    <a:pt x="3224" y="456"/>
                  </a:lnTo>
                  <a:lnTo>
                    <a:pt x="0" y="16"/>
                  </a:lnTo>
                  <a:close/>
                </a:path>
              </a:pathLst>
            </a:custGeom>
            <a:solidFill>
              <a:srgbClr val="FF0000"/>
            </a:solidFill>
            <a:ln w="9525">
              <a:noFill/>
              <a:round/>
              <a:headEnd/>
              <a:tailEnd/>
            </a:ln>
          </p:spPr>
          <p:txBody>
            <a:bodyPr/>
            <a:lstStyle/>
            <a:p>
              <a:endParaRPr lang="en-US"/>
            </a:p>
          </p:txBody>
        </p:sp>
        <p:sp>
          <p:nvSpPr>
            <p:cNvPr id="679946" name="Rectangle 10"/>
            <p:cNvSpPr>
              <a:spLocks noChangeArrowheads="1"/>
            </p:cNvSpPr>
            <p:nvPr/>
          </p:nvSpPr>
          <p:spPr bwMode="auto">
            <a:xfrm>
              <a:off x="888" y="2320"/>
              <a:ext cx="3824" cy="16"/>
            </a:xfrm>
            <a:prstGeom prst="rect">
              <a:avLst/>
            </a:prstGeom>
            <a:solidFill>
              <a:srgbClr val="2222FF"/>
            </a:solidFill>
            <a:ln w="9525">
              <a:noFill/>
              <a:miter lim="800000"/>
              <a:headEnd/>
              <a:tailEnd/>
            </a:ln>
          </p:spPr>
          <p:txBody>
            <a:bodyPr/>
            <a:lstStyle/>
            <a:p>
              <a:endParaRPr lang="en-US"/>
            </a:p>
          </p:txBody>
        </p:sp>
        <p:sp>
          <p:nvSpPr>
            <p:cNvPr id="679947" name="Freeform 11"/>
            <p:cNvSpPr>
              <a:spLocks/>
            </p:cNvSpPr>
            <p:nvPr/>
          </p:nvSpPr>
          <p:spPr bwMode="auto">
            <a:xfrm>
              <a:off x="4712" y="2248"/>
              <a:ext cx="136" cy="128"/>
            </a:xfrm>
            <a:custGeom>
              <a:avLst/>
              <a:gdLst/>
              <a:ahLst/>
              <a:cxnLst>
                <a:cxn ang="0">
                  <a:pos x="0" y="64"/>
                </a:cxn>
                <a:cxn ang="0">
                  <a:pos x="0" y="128"/>
                </a:cxn>
                <a:cxn ang="0">
                  <a:pos x="136" y="64"/>
                </a:cxn>
                <a:cxn ang="0">
                  <a:pos x="0" y="0"/>
                </a:cxn>
                <a:cxn ang="0">
                  <a:pos x="0" y="64"/>
                </a:cxn>
              </a:cxnLst>
              <a:rect l="0" t="0" r="r" b="b"/>
              <a:pathLst>
                <a:path w="136" h="128">
                  <a:moveTo>
                    <a:pt x="0" y="64"/>
                  </a:moveTo>
                  <a:lnTo>
                    <a:pt x="0" y="128"/>
                  </a:lnTo>
                  <a:lnTo>
                    <a:pt x="136" y="64"/>
                  </a:lnTo>
                  <a:lnTo>
                    <a:pt x="0" y="0"/>
                  </a:lnTo>
                  <a:lnTo>
                    <a:pt x="0" y="64"/>
                  </a:lnTo>
                  <a:close/>
                </a:path>
              </a:pathLst>
            </a:custGeom>
            <a:solidFill>
              <a:srgbClr val="0000FF"/>
            </a:solidFill>
            <a:ln w="9525">
              <a:noFill/>
              <a:round/>
              <a:headEnd/>
              <a:tailEnd/>
            </a:ln>
          </p:spPr>
          <p:txBody>
            <a:bodyPr/>
            <a:lstStyle/>
            <a:p>
              <a:endParaRPr lang="en-US"/>
            </a:p>
          </p:txBody>
        </p:sp>
        <p:sp>
          <p:nvSpPr>
            <p:cNvPr id="679948" name="Rectangle 12"/>
            <p:cNvSpPr>
              <a:spLocks noChangeArrowheads="1"/>
            </p:cNvSpPr>
            <p:nvPr/>
          </p:nvSpPr>
          <p:spPr bwMode="auto">
            <a:xfrm>
              <a:off x="4704" y="2312"/>
              <a:ext cx="16" cy="64"/>
            </a:xfrm>
            <a:prstGeom prst="rect">
              <a:avLst/>
            </a:prstGeom>
            <a:solidFill>
              <a:srgbClr val="2222FF"/>
            </a:solidFill>
            <a:ln w="9525">
              <a:noFill/>
              <a:miter lim="800000"/>
              <a:headEnd/>
              <a:tailEnd/>
            </a:ln>
          </p:spPr>
          <p:txBody>
            <a:bodyPr/>
            <a:lstStyle/>
            <a:p>
              <a:endParaRPr lang="en-US"/>
            </a:p>
          </p:txBody>
        </p:sp>
        <p:sp>
          <p:nvSpPr>
            <p:cNvPr id="679949" name="Freeform 13"/>
            <p:cNvSpPr>
              <a:spLocks/>
            </p:cNvSpPr>
            <p:nvPr/>
          </p:nvSpPr>
          <p:spPr bwMode="auto">
            <a:xfrm>
              <a:off x="4704" y="2304"/>
              <a:ext cx="152" cy="88"/>
            </a:xfrm>
            <a:custGeom>
              <a:avLst/>
              <a:gdLst/>
              <a:ahLst/>
              <a:cxnLst>
                <a:cxn ang="0">
                  <a:pos x="0" y="72"/>
                </a:cxn>
                <a:cxn ang="0">
                  <a:pos x="8" y="64"/>
                </a:cxn>
                <a:cxn ang="0">
                  <a:pos x="144" y="0"/>
                </a:cxn>
                <a:cxn ang="0">
                  <a:pos x="152" y="16"/>
                </a:cxn>
                <a:cxn ang="0">
                  <a:pos x="16" y="80"/>
                </a:cxn>
                <a:cxn ang="0">
                  <a:pos x="0" y="88"/>
                </a:cxn>
                <a:cxn ang="0">
                  <a:pos x="0" y="72"/>
                </a:cxn>
              </a:cxnLst>
              <a:rect l="0" t="0" r="r" b="b"/>
              <a:pathLst>
                <a:path w="152" h="88">
                  <a:moveTo>
                    <a:pt x="0" y="72"/>
                  </a:moveTo>
                  <a:lnTo>
                    <a:pt x="8" y="64"/>
                  </a:lnTo>
                  <a:lnTo>
                    <a:pt x="144" y="0"/>
                  </a:lnTo>
                  <a:lnTo>
                    <a:pt x="152" y="16"/>
                  </a:lnTo>
                  <a:lnTo>
                    <a:pt x="16" y="80"/>
                  </a:lnTo>
                  <a:lnTo>
                    <a:pt x="0" y="88"/>
                  </a:lnTo>
                  <a:lnTo>
                    <a:pt x="0" y="72"/>
                  </a:lnTo>
                  <a:close/>
                </a:path>
              </a:pathLst>
            </a:custGeom>
            <a:solidFill>
              <a:srgbClr val="2222FF"/>
            </a:solidFill>
            <a:ln w="9525">
              <a:noFill/>
              <a:round/>
              <a:headEnd/>
              <a:tailEnd/>
            </a:ln>
          </p:spPr>
          <p:txBody>
            <a:bodyPr/>
            <a:lstStyle/>
            <a:p>
              <a:endParaRPr lang="en-US"/>
            </a:p>
          </p:txBody>
        </p:sp>
        <p:sp>
          <p:nvSpPr>
            <p:cNvPr id="679950" name="Freeform 14"/>
            <p:cNvSpPr>
              <a:spLocks/>
            </p:cNvSpPr>
            <p:nvPr/>
          </p:nvSpPr>
          <p:spPr bwMode="auto">
            <a:xfrm>
              <a:off x="4712" y="2240"/>
              <a:ext cx="152" cy="80"/>
            </a:xfrm>
            <a:custGeom>
              <a:avLst/>
              <a:gdLst/>
              <a:ahLst/>
              <a:cxnLst>
                <a:cxn ang="0">
                  <a:pos x="144" y="80"/>
                </a:cxn>
                <a:cxn ang="0">
                  <a:pos x="136" y="80"/>
                </a:cxn>
                <a:cxn ang="0">
                  <a:pos x="0" y="16"/>
                </a:cxn>
                <a:cxn ang="0">
                  <a:pos x="8" y="0"/>
                </a:cxn>
                <a:cxn ang="0">
                  <a:pos x="144" y="64"/>
                </a:cxn>
                <a:cxn ang="0">
                  <a:pos x="152" y="72"/>
                </a:cxn>
                <a:cxn ang="0">
                  <a:pos x="144" y="80"/>
                </a:cxn>
              </a:cxnLst>
              <a:rect l="0" t="0" r="r" b="b"/>
              <a:pathLst>
                <a:path w="152" h="80">
                  <a:moveTo>
                    <a:pt x="144" y="80"/>
                  </a:moveTo>
                  <a:lnTo>
                    <a:pt x="136" y="80"/>
                  </a:lnTo>
                  <a:lnTo>
                    <a:pt x="0" y="16"/>
                  </a:lnTo>
                  <a:lnTo>
                    <a:pt x="8" y="0"/>
                  </a:lnTo>
                  <a:lnTo>
                    <a:pt x="144" y="64"/>
                  </a:lnTo>
                  <a:lnTo>
                    <a:pt x="152" y="72"/>
                  </a:lnTo>
                  <a:lnTo>
                    <a:pt x="144" y="80"/>
                  </a:lnTo>
                  <a:close/>
                </a:path>
              </a:pathLst>
            </a:custGeom>
            <a:solidFill>
              <a:srgbClr val="2222FF"/>
            </a:solidFill>
            <a:ln w="9525">
              <a:noFill/>
              <a:round/>
              <a:headEnd/>
              <a:tailEnd/>
            </a:ln>
          </p:spPr>
          <p:txBody>
            <a:bodyPr/>
            <a:lstStyle/>
            <a:p>
              <a:endParaRPr lang="en-US"/>
            </a:p>
          </p:txBody>
        </p:sp>
        <p:sp>
          <p:nvSpPr>
            <p:cNvPr id="679951" name="Freeform 15"/>
            <p:cNvSpPr>
              <a:spLocks/>
            </p:cNvSpPr>
            <p:nvPr/>
          </p:nvSpPr>
          <p:spPr bwMode="auto">
            <a:xfrm>
              <a:off x="4704" y="2240"/>
              <a:ext cx="16" cy="72"/>
            </a:xfrm>
            <a:custGeom>
              <a:avLst/>
              <a:gdLst/>
              <a:ahLst/>
              <a:cxnLst>
                <a:cxn ang="0">
                  <a:pos x="16" y="0"/>
                </a:cxn>
                <a:cxn ang="0">
                  <a:pos x="16" y="8"/>
                </a:cxn>
                <a:cxn ang="0">
                  <a:pos x="16" y="72"/>
                </a:cxn>
                <a:cxn ang="0">
                  <a:pos x="0" y="72"/>
                </a:cxn>
                <a:cxn ang="0">
                  <a:pos x="0" y="8"/>
                </a:cxn>
                <a:cxn ang="0">
                  <a:pos x="0" y="0"/>
                </a:cxn>
                <a:cxn ang="0">
                  <a:pos x="16" y="0"/>
                </a:cxn>
              </a:cxnLst>
              <a:rect l="0" t="0" r="r" b="b"/>
              <a:pathLst>
                <a:path w="16" h="72">
                  <a:moveTo>
                    <a:pt x="16" y="0"/>
                  </a:moveTo>
                  <a:lnTo>
                    <a:pt x="16" y="8"/>
                  </a:lnTo>
                  <a:lnTo>
                    <a:pt x="16" y="72"/>
                  </a:lnTo>
                  <a:lnTo>
                    <a:pt x="0" y="72"/>
                  </a:lnTo>
                  <a:lnTo>
                    <a:pt x="0" y="8"/>
                  </a:lnTo>
                  <a:lnTo>
                    <a:pt x="0" y="0"/>
                  </a:lnTo>
                  <a:lnTo>
                    <a:pt x="16" y="0"/>
                  </a:lnTo>
                  <a:close/>
                </a:path>
              </a:pathLst>
            </a:custGeom>
            <a:solidFill>
              <a:srgbClr val="2222FF"/>
            </a:solidFill>
            <a:ln w="9525">
              <a:noFill/>
              <a:round/>
              <a:headEnd/>
              <a:tailEnd/>
            </a:ln>
          </p:spPr>
          <p:txBody>
            <a:bodyPr/>
            <a:lstStyle/>
            <a:p>
              <a:endParaRPr lang="en-US"/>
            </a:p>
          </p:txBody>
        </p:sp>
        <p:sp>
          <p:nvSpPr>
            <p:cNvPr id="679952" name="Freeform 16"/>
            <p:cNvSpPr>
              <a:spLocks/>
            </p:cNvSpPr>
            <p:nvPr/>
          </p:nvSpPr>
          <p:spPr bwMode="auto">
            <a:xfrm>
              <a:off x="4704" y="2312"/>
              <a:ext cx="16" cy="64"/>
            </a:xfrm>
            <a:custGeom>
              <a:avLst/>
              <a:gdLst/>
              <a:ahLst/>
              <a:cxnLst>
                <a:cxn ang="0">
                  <a:pos x="0" y="0"/>
                </a:cxn>
                <a:cxn ang="0">
                  <a:pos x="16" y="0"/>
                </a:cxn>
                <a:cxn ang="0">
                  <a:pos x="16" y="64"/>
                </a:cxn>
                <a:cxn ang="0">
                  <a:pos x="0" y="64"/>
                </a:cxn>
                <a:cxn ang="0">
                  <a:pos x="0" y="0"/>
                </a:cxn>
                <a:cxn ang="0">
                  <a:pos x="0" y="0"/>
                </a:cxn>
              </a:cxnLst>
              <a:rect l="0" t="0" r="r" b="b"/>
              <a:pathLst>
                <a:path w="16" h="64">
                  <a:moveTo>
                    <a:pt x="0" y="0"/>
                  </a:moveTo>
                  <a:lnTo>
                    <a:pt x="16" y="0"/>
                  </a:lnTo>
                  <a:lnTo>
                    <a:pt x="16" y="64"/>
                  </a:lnTo>
                  <a:lnTo>
                    <a:pt x="0" y="64"/>
                  </a:lnTo>
                  <a:lnTo>
                    <a:pt x="0" y="0"/>
                  </a:lnTo>
                  <a:lnTo>
                    <a:pt x="0" y="0"/>
                  </a:lnTo>
                  <a:close/>
                </a:path>
              </a:pathLst>
            </a:custGeom>
            <a:solidFill>
              <a:srgbClr val="2222FF"/>
            </a:solidFill>
            <a:ln w="9525">
              <a:noFill/>
              <a:round/>
              <a:headEnd/>
              <a:tailEnd/>
            </a:ln>
          </p:spPr>
          <p:txBody>
            <a:bodyPr/>
            <a:lstStyle/>
            <a:p>
              <a:endParaRPr lang="en-US"/>
            </a:p>
          </p:txBody>
        </p:sp>
        <p:sp>
          <p:nvSpPr>
            <p:cNvPr id="679953" name="Freeform 17"/>
            <p:cNvSpPr>
              <a:spLocks/>
            </p:cNvSpPr>
            <p:nvPr/>
          </p:nvSpPr>
          <p:spPr bwMode="auto">
            <a:xfrm>
              <a:off x="864" y="1984"/>
              <a:ext cx="3400" cy="352"/>
            </a:xfrm>
            <a:custGeom>
              <a:avLst/>
              <a:gdLst/>
              <a:ahLst/>
              <a:cxnLst>
                <a:cxn ang="0">
                  <a:pos x="0" y="352"/>
                </a:cxn>
                <a:cxn ang="0">
                  <a:pos x="0" y="336"/>
                </a:cxn>
                <a:cxn ang="0">
                  <a:pos x="3400" y="0"/>
                </a:cxn>
                <a:cxn ang="0">
                  <a:pos x="3400" y="16"/>
                </a:cxn>
                <a:cxn ang="0">
                  <a:pos x="0" y="352"/>
                </a:cxn>
              </a:cxnLst>
              <a:rect l="0" t="0" r="r" b="b"/>
              <a:pathLst>
                <a:path w="3400" h="352">
                  <a:moveTo>
                    <a:pt x="0" y="352"/>
                  </a:moveTo>
                  <a:lnTo>
                    <a:pt x="0" y="336"/>
                  </a:lnTo>
                  <a:lnTo>
                    <a:pt x="3400" y="0"/>
                  </a:lnTo>
                  <a:lnTo>
                    <a:pt x="3400" y="16"/>
                  </a:lnTo>
                  <a:lnTo>
                    <a:pt x="0" y="352"/>
                  </a:lnTo>
                  <a:close/>
                </a:path>
              </a:pathLst>
            </a:custGeom>
            <a:solidFill>
              <a:srgbClr val="FF0000"/>
            </a:solidFill>
            <a:ln w="9525">
              <a:noFill/>
              <a:round/>
              <a:headEnd/>
              <a:tailEnd/>
            </a:ln>
          </p:spPr>
          <p:txBody>
            <a:bodyPr/>
            <a:lstStyle/>
            <a:p>
              <a:endParaRPr lang="en-US"/>
            </a:p>
          </p:txBody>
        </p:sp>
        <p:sp>
          <p:nvSpPr>
            <p:cNvPr id="679954" name="Freeform 18"/>
            <p:cNvSpPr>
              <a:spLocks/>
            </p:cNvSpPr>
            <p:nvPr/>
          </p:nvSpPr>
          <p:spPr bwMode="auto">
            <a:xfrm>
              <a:off x="1664" y="1688"/>
              <a:ext cx="1016" cy="1232"/>
            </a:xfrm>
            <a:custGeom>
              <a:avLst/>
              <a:gdLst/>
              <a:ahLst/>
              <a:cxnLst>
                <a:cxn ang="0">
                  <a:pos x="0" y="504"/>
                </a:cxn>
                <a:cxn ang="0">
                  <a:pos x="1016" y="0"/>
                </a:cxn>
                <a:cxn ang="0">
                  <a:pos x="1016" y="728"/>
                </a:cxn>
                <a:cxn ang="0">
                  <a:pos x="0" y="1232"/>
                </a:cxn>
                <a:cxn ang="0">
                  <a:pos x="0" y="504"/>
                </a:cxn>
              </a:cxnLst>
              <a:rect l="0" t="0" r="r" b="b"/>
              <a:pathLst>
                <a:path w="1016" h="1232">
                  <a:moveTo>
                    <a:pt x="0" y="504"/>
                  </a:moveTo>
                  <a:lnTo>
                    <a:pt x="1016" y="0"/>
                  </a:lnTo>
                  <a:lnTo>
                    <a:pt x="1016" y="728"/>
                  </a:lnTo>
                  <a:lnTo>
                    <a:pt x="0" y="1232"/>
                  </a:lnTo>
                  <a:lnTo>
                    <a:pt x="0" y="504"/>
                  </a:lnTo>
                  <a:close/>
                </a:path>
              </a:pathLst>
            </a:custGeom>
            <a:solidFill>
              <a:srgbClr val="999999"/>
            </a:solidFill>
            <a:ln w="9525">
              <a:noFill/>
              <a:round/>
              <a:headEnd/>
              <a:tailEnd/>
            </a:ln>
          </p:spPr>
          <p:txBody>
            <a:bodyPr/>
            <a:lstStyle/>
            <a:p>
              <a:endParaRPr lang="en-US"/>
            </a:p>
          </p:txBody>
        </p:sp>
        <p:sp>
          <p:nvSpPr>
            <p:cNvPr id="679956" name="Line 20"/>
            <p:cNvSpPr>
              <a:spLocks noChangeShapeType="1"/>
            </p:cNvSpPr>
            <p:nvPr/>
          </p:nvSpPr>
          <p:spPr bwMode="auto">
            <a:xfrm flipH="1">
              <a:off x="912" y="2320"/>
              <a:ext cx="16" cy="24"/>
            </a:xfrm>
            <a:prstGeom prst="line">
              <a:avLst/>
            </a:prstGeom>
            <a:noFill/>
            <a:ln w="12700">
              <a:solidFill>
                <a:srgbClr val="FF0000"/>
              </a:solidFill>
              <a:round/>
              <a:headEnd/>
              <a:tailEnd/>
            </a:ln>
          </p:spPr>
          <p:txBody>
            <a:bodyPr/>
            <a:lstStyle/>
            <a:p>
              <a:endParaRPr lang="en-US"/>
            </a:p>
          </p:txBody>
        </p:sp>
        <p:sp>
          <p:nvSpPr>
            <p:cNvPr id="679957" name="Line 21"/>
            <p:cNvSpPr>
              <a:spLocks noChangeShapeType="1"/>
            </p:cNvSpPr>
            <p:nvPr/>
          </p:nvSpPr>
          <p:spPr bwMode="auto">
            <a:xfrm>
              <a:off x="912" y="2344"/>
              <a:ext cx="1" cy="1"/>
            </a:xfrm>
            <a:prstGeom prst="line">
              <a:avLst/>
            </a:prstGeom>
            <a:noFill/>
            <a:ln w="12700">
              <a:solidFill>
                <a:srgbClr val="FF0000"/>
              </a:solidFill>
              <a:round/>
              <a:headEnd/>
              <a:tailEnd/>
            </a:ln>
          </p:spPr>
          <p:txBody>
            <a:bodyPr/>
            <a:lstStyle/>
            <a:p>
              <a:endParaRPr lang="en-US"/>
            </a:p>
          </p:txBody>
        </p:sp>
        <p:sp>
          <p:nvSpPr>
            <p:cNvPr id="679958" name="Line 22"/>
            <p:cNvSpPr>
              <a:spLocks noChangeShapeType="1"/>
            </p:cNvSpPr>
            <p:nvPr/>
          </p:nvSpPr>
          <p:spPr bwMode="auto">
            <a:xfrm flipH="1">
              <a:off x="880" y="2344"/>
              <a:ext cx="32" cy="16"/>
            </a:xfrm>
            <a:prstGeom prst="line">
              <a:avLst/>
            </a:prstGeom>
            <a:noFill/>
            <a:ln w="12700">
              <a:solidFill>
                <a:srgbClr val="FF0000"/>
              </a:solidFill>
              <a:round/>
              <a:headEnd/>
              <a:tailEnd/>
            </a:ln>
          </p:spPr>
          <p:txBody>
            <a:bodyPr/>
            <a:lstStyle/>
            <a:p>
              <a:endParaRPr lang="en-US"/>
            </a:p>
          </p:txBody>
        </p:sp>
        <p:sp>
          <p:nvSpPr>
            <p:cNvPr id="679959" name="Line 23"/>
            <p:cNvSpPr>
              <a:spLocks noChangeShapeType="1"/>
            </p:cNvSpPr>
            <p:nvPr/>
          </p:nvSpPr>
          <p:spPr bwMode="auto">
            <a:xfrm>
              <a:off x="880" y="2360"/>
              <a:ext cx="1" cy="1"/>
            </a:xfrm>
            <a:prstGeom prst="line">
              <a:avLst/>
            </a:prstGeom>
            <a:noFill/>
            <a:ln w="12700">
              <a:solidFill>
                <a:srgbClr val="FF0000"/>
              </a:solidFill>
              <a:round/>
              <a:headEnd/>
              <a:tailEnd/>
            </a:ln>
          </p:spPr>
          <p:txBody>
            <a:bodyPr/>
            <a:lstStyle/>
            <a:p>
              <a:endParaRPr lang="en-US"/>
            </a:p>
          </p:txBody>
        </p:sp>
        <p:sp>
          <p:nvSpPr>
            <p:cNvPr id="679960" name="Line 24"/>
            <p:cNvSpPr>
              <a:spLocks noChangeShapeType="1"/>
            </p:cNvSpPr>
            <p:nvPr/>
          </p:nvSpPr>
          <p:spPr bwMode="auto">
            <a:xfrm>
              <a:off x="880" y="2360"/>
              <a:ext cx="1" cy="1"/>
            </a:xfrm>
            <a:prstGeom prst="line">
              <a:avLst/>
            </a:prstGeom>
            <a:noFill/>
            <a:ln w="12700">
              <a:solidFill>
                <a:srgbClr val="FF0000"/>
              </a:solidFill>
              <a:round/>
              <a:headEnd/>
              <a:tailEnd/>
            </a:ln>
          </p:spPr>
          <p:txBody>
            <a:bodyPr/>
            <a:lstStyle/>
            <a:p>
              <a:endParaRPr lang="en-US"/>
            </a:p>
          </p:txBody>
        </p:sp>
        <p:sp>
          <p:nvSpPr>
            <p:cNvPr id="679961" name="Line 25"/>
            <p:cNvSpPr>
              <a:spLocks noChangeShapeType="1"/>
            </p:cNvSpPr>
            <p:nvPr/>
          </p:nvSpPr>
          <p:spPr bwMode="auto">
            <a:xfrm>
              <a:off x="880" y="2360"/>
              <a:ext cx="1" cy="1"/>
            </a:xfrm>
            <a:prstGeom prst="line">
              <a:avLst/>
            </a:prstGeom>
            <a:noFill/>
            <a:ln w="12700">
              <a:solidFill>
                <a:srgbClr val="FF0000"/>
              </a:solidFill>
              <a:round/>
              <a:headEnd/>
              <a:tailEnd/>
            </a:ln>
          </p:spPr>
          <p:txBody>
            <a:bodyPr/>
            <a:lstStyle/>
            <a:p>
              <a:endParaRPr lang="en-US"/>
            </a:p>
          </p:txBody>
        </p:sp>
        <p:sp>
          <p:nvSpPr>
            <p:cNvPr id="679962" name="Line 26"/>
            <p:cNvSpPr>
              <a:spLocks noChangeShapeType="1"/>
            </p:cNvSpPr>
            <p:nvPr/>
          </p:nvSpPr>
          <p:spPr bwMode="auto">
            <a:xfrm flipH="1" flipV="1">
              <a:off x="848" y="2344"/>
              <a:ext cx="32" cy="16"/>
            </a:xfrm>
            <a:prstGeom prst="line">
              <a:avLst/>
            </a:prstGeom>
            <a:noFill/>
            <a:ln w="12700">
              <a:solidFill>
                <a:srgbClr val="FF0000"/>
              </a:solidFill>
              <a:round/>
              <a:headEnd/>
              <a:tailEnd/>
            </a:ln>
          </p:spPr>
          <p:txBody>
            <a:bodyPr/>
            <a:lstStyle/>
            <a:p>
              <a:endParaRPr lang="en-US"/>
            </a:p>
          </p:txBody>
        </p:sp>
        <p:sp>
          <p:nvSpPr>
            <p:cNvPr id="679963" name="Line 27"/>
            <p:cNvSpPr>
              <a:spLocks noChangeShapeType="1"/>
            </p:cNvSpPr>
            <p:nvPr/>
          </p:nvSpPr>
          <p:spPr bwMode="auto">
            <a:xfrm>
              <a:off x="848" y="2344"/>
              <a:ext cx="1" cy="1"/>
            </a:xfrm>
            <a:prstGeom prst="line">
              <a:avLst/>
            </a:prstGeom>
            <a:noFill/>
            <a:ln w="12700">
              <a:solidFill>
                <a:srgbClr val="FF0000"/>
              </a:solidFill>
              <a:round/>
              <a:headEnd/>
              <a:tailEnd/>
            </a:ln>
          </p:spPr>
          <p:txBody>
            <a:bodyPr/>
            <a:lstStyle/>
            <a:p>
              <a:endParaRPr lang="en-US"/>
            </a:p>
          </p:txBody>
        </p:sp>
        <p:sp>
          <p:nvSpPr>
            <p:cNvPr id="679965" name="Line 29"/>
            <p:cNvSpPr>
              <a:spLocks noChangeShapeType="1"/>
            </p:cNvSpPr>
            <p:nvPr/>
          </p:nvSpPr>
          <p:spPr bwMode="auto">
            <a:xfrm>
              <a:off x="840" y="2320"/>
              <a:ext cx="1" cy="1"/>
            </a:xfrm>
            <a:prstGeom prst="line">
              <a:avLst/>
            </a:prstGeom>
            <a:noFill/>
            <a:ln w="12700">
              <a:solidFill>
                <a:srgbClr val="FF0000"/>
              </a:solidFill>
              <a:round/>
              <a:headEnd/>
              <a:tailEnd/>
            </a:ln>
          </p:spPr>
          <p:txBody>
            <a:bodyPr/>
            <a:lstStyle/>
            <a:p>
              <a:endParaRPr lang="en-US"/>
            </a:p>
          </p:txBody>
        </p:sp>
        <p:sp>
          <p:nvSpPr>
            <p:cNvPr id="679966" name="Line 30"/>
            <p:cNvSpPr>
              <a:spLocks noChangeShapeType="1"/>
            </p:cNvSpPr>
            <p:nvPr/>
          </p:nvSpPr>
          <p:spPr bwMode="auto">
            <a:xfrm>
              <a:off x="840" y="2320"/>
              <a:ext cx="1" cy="1"/>
            </a:xfrm>
            <a:prstGeom prst="line">
              <a:avLst/>
            </a:prstGeom>
            <a:noFill/>
            <a:ln w="12700">
              <a:solidFill>
                <a:srgbClr val="FF0000"/>
              </a:solidFill>
              <a:round/>
              <a:headEnd/>
              <a:tailEnd/>
            </a:ln>
          </p:spPr>
          <p:txBody>
            <a:bodyPr/>
            <a:lstStyle/>
            <a:p>
              <a:endParaRPr lang="en-US"/>
            </a:p>
          </p:txBody>
        </p:sp>
        <p:sp>
          <p:nvSpPr>
            <p:cNvPr id="679967" name="Line 31"/>
            <p:cNvSpPr>
              <a:spLocks noChangeShapeType="1"/>
            </p:cNvSpPr>
            <p:nvPr/>
          </p:nvSpPr>
          <p:spPr bwMode="auto">
            <a:xfrm>
              <a:off x="840" y="2320"/>
              <a:ext cx="1" cy="1"/>
            </a:xfrm>
            <a:prstGeom prst="line">
              <a:avLst/>
            </a:prstGeom>
            <a:noFill/>
            <a:ln w="12700">
              <a:solidFill>
                <a:srgbClr val="FF0000"/>
              </a:solidFill>
              <a:round/>
              <a:headEnd/>
              <a:tailEnd/>
            </a:ln>
          </p:spPr>
          <p:txBody>
            <a:bodyPr/>
            <a:lstStyle/>
            <a:p>
              <a:endParaRPr lang="en-US"/>
            </a:p>
          </p:txBody>
        </p:sp>
        <p:sp>
          <p:nvSpPr>
            <p:cNvPr id="679968" name="Line 32"/>
            <p:cNvSpPr>
              <a:spLocks noChangeShapeType="1"/>
            </p:cNvSpPr>
            <p:nvPr/>
          </p:nvSpPr>
          <p:spPr bwMode="auto">
            <a:xfrm flipV="1">
              <a:off x="840" y="2288"/>
              <a:ext cx="8" cy="32"/>
            </a:xfrm>
            <a:prstGeom prst="line">
              <a:avLst/>
            </a:prstGeom>
            <a:noFill/>
            <a:ln w="12700">
              <a:solidFill>
                <a:srgbClr val="FF0000"/>
              </a:solidFill>
              <a:round/>
              <a:headEnd/>
              <a:tailEnd/>
            </a:ln>
          </p:spPr>
          <p:txBody>
            <a:bodyPr/>
            <a:lstStyle/>
            <a:p>
              <a:endParaRPr lang="en-US"/>
            </a:p>
          </p:txBody>
        </p:sp>
        <p:sp>
          <p:nvSpPr>
            <p:cNvPr id="679969" name="Line 33"/>
            <p:cNvSpPr>
              <a:spLocks noChangeShapeType="1"/>
            </p:cNvSpPr>
            <p:nvPr/>
          </p:nvSpPr>
          <p:spPr bwMode="auto">
            <a:xfrm>
              <a:off x="848" y="2288"/>
              <a:ext cx="1" cy="1"/>
            </a:xfrm>
            <a:prstGeom prst="line">
              <a:avLst/>
            </a:prstGeom>
            <a:noFill/>
            <a:ln w="12700">
              <a:solidFill>
                <a:srgbClr val="FF0000"/>
              </a:solidFill>
              <a:round/>
              <a:headEnd/>
              <a:tailEnd/>
            </a:ln>
          </p:spPr>
          <p:txBody>
            <a:bodyPr/>
            <a:lstStyle/>
            <a:p>
              <a:endParaRPr lang="en-US"/>
            </a:p>
          </p:txBody>
        </p:sp>
        <p:sp>
          <p:nvSpPr>
            <p:cNvPr id="679970" name="Line 34"/>
            <p:cNvSpPr>
              <a:spLocks noChangeShapeType="1"/>
            </p:cNvSpPr>
            <p:nvPr/>
          </p:nvSpPr>
          <p:spPr bwMode="auto">
            <a:xfrm flipV="1">
              <a:off x="848" y="2280"/>
              <a:ext cx="32" cy="8"/>
            </a:xfrm>
            <a:prstGeom prst="line">
              <a:avLst/>
            </a:prstGeom>
            <a:noFill/>
            <a:ln w="12700">
              <a:solidFill>
                <a:srgbClr val="FF0000"/>
              </a:solidFill>
              <a:round/>
              <a:headEnd/>
              <a:tailEnd/>
            </a:ln>
          </p:spPr>
          <p:txBody>
            <a:bodyPr/>
            <a:lstStyle/>
            <a:p>
              <a:endParaRPr lang="en-US"/>
            </a:p>
          </p:txBody>
        </p:sp>
        <p:sp>
          <p:nvSpPr>
            <p:cNvPr id="679971" name="Line 35"/>
            <p:cNvSpPr>
              <a:spLocks noChangeShapeType="1"/>
            </p:cNvSpPr>
            <p:nvPr/>
          </p:nvSpPr>
          <p:spPr bwMode="auto">
            <a:xfrm>
              <a:off x="880" y="2280"/>
              <a:ext cx="1" cy="1"/>
            </a:xfrm>
            <a:prstGeom prst="line">
              <a:avLst/>
            </a:prstGeom>
            <a:noFill/>
            <a:ln w="12700">
              <a:solidFill>
                <a:srgbClr val="FF0000"/>
              </a:solidFill>
              <a:round/>
              <a:headEnd/>
              <a:tailEnd/>
            </a:ln>
          </p:spPr>
          <p:txBody>
            <a:bodyPr/>
            <a:lstStyle/>
            <a:p>
              <a:endParaRPr lang="en-US"/>
            </a:p>
          </p:txBody>
        </p:sp>
        <p:sp>
          <p:nvSpPr>
            <p:cNvPr id="679972" name="Line 36"/>
            <p:cNvSpPr>
              <a:spLocks noChangeShapeType="1"/>
            </p:cNvSpPr>
            <p:nvPr/>
          </p:nvSpPr>
          <p:spPr bwMode="auto">
            <a:xfrm>
              <a:off x="880" y="2280"/>
              <a:ext cx="1" cy="1"/>
            </a:xfrm>
            <a:prstGeom prst="line">
              <a:avLst/>
            </a:prstGeom>
            <a:noFill/>
            <a:ln w="12700">
              <a:solidFill>
                <a:srgbClr val="FF0000"/>
              </a:solidFill>
              <a:round/>
              <a:headEnd/>
              <a:tailEnd/>
            </a:ln>
          </p:spPr>
          <p:txBody>
            <a:bodyPr/>
            <a:lstStyle/>
            <a:p>
              <a:endParaRPr lang="en-US"/>
            </a:p>
          </p:txBody>
        </p:sp>
        <p:sp>
          <p:nvSpPr>
            <p:cNvPr id="679973" name="Line 37"/>
            <p:cNvSpPr>
              <a:spLocks noChangeShapeType="1"/>
            </p:cNvSpPr>
            <p:nvPr/>
          </p:nvSpPr>
          <p:spPr bwMode="auto">
            <a:xfrm>
              <a:off x="880" y="2280"/>
              <a:ext cx="1" cy="1"/>
            </a:xfrm>
            <a:prstGeom prst="line">
              <a:avLst/>
            </a:prstGeom>
            <a:noFill/>
            <a:ln w="12700">
              <a:solidFill>
                <a:srgbClr val="FF0000"/>
              </a:solidFill>
              <a:round/>
              <a:headEnd/>
              <a:tailEnd/>
            </a:ln>
          </p:spPr>
          <p:txBody>
            <a:bodyPr/>
            <a:lstStyle/>
            <a:p>
              <a:endParaRPr lang="en-US"/>
            </a:p>
          </p:txBody>
        </p:sp>
        <p:sp>
          <p:nvSpPr>
            <p:cNvPr id="679974" name="Line 38"/>
            <p:cNvSpPr>
              <a:spLocks noChangeShapeType="1"/>
            </p:cNvSpPr>
            <p:nvPr/>
          </p:nvSpPr>
          <p:spPr bwMode="auto">
            <a:xfrm>
              <a:off x="880" y="2280"/>
              <a:ext cx="32" cy="8"/>
            </a:xfrm>
            <a:prstGeom prst="line">
              <a:avLst/>
            </a:prstGeom>
            <a:noFill/>
            <a:ln w="12700">
              <a:solidFill>
                <a:srgbClr val="FF0000"/>
              </a:solidFill>
              <a:round/>
              <a:headEnd/>
              <a:tailEnd/>
            </a:ln>
          </p:spPr>
          <p:txBody>
            <a:bodyPr/>
            <a:lstStyle/>
            <a:p>
              <a:endParaRPr lang="en-US"/>
            </a:p>
          </p:txBody>
        </p:sp>
        <p:sp>
          <p:nvSpPr>
            <p:cNvPr id="679975" name="Line 39"/>
            <p:cNvSpPr>
              <a:spLocks noChangeShapeType="1"/>
            </p:cNvSpPr>
            <p:nvPr/>
          </p:nvSpPr>
          <p:spPr bwMode="auto">
            <a:xfrm>
              <a:off x="912" y="2288"/>
              <a:ext cx="1" cy="1"/>
            </a:xfrm>
            <a:prstGeom prst="line">
              <a:avLst/>
            </a:prstGeom>
            <a:noFill/>
            <a:ln w="12700">
              <a:solidFill>
                <a:srgbClr val="FF0000"/>
              </a:solidFill>
              <a:round/>
              <a:headEnd/>
              <a:tailEnd/>
            </a:ln>
          </p:spPr>
          <p:txBody>
            <a:bodyPr/>
            <a:lstStyle/>
            <a:p>
              <a:endParaRPr lang="en-US"/>
            </a:p>
          </p:txBody>
        </p:sp>
        <p:sp>
          <p:nvSpPr>
            <p:cNvPr id="679976" name="Line 40"/>
            <p:cNvSpPr>
              <a:spLocks noChangeShapeType="1"/>
            </p:cNvSpPr>
            <p:nvPr/>
          </p:nvSpPr>
          <p:spPr bwMode="auto">
            <a:xfrm>
              <a:off x="912" y="2288"/>
              <a:ext cx="16" cy="32"/>
            </a:xfrm>
            <a:prstGeom prst="line">
              <a:avLst/>
            </a:prstGeom>
            <a:noFill/>
            <a:ln w="12700">
              <a:solidFill>
                <a:srgbClr val="FF0000"/>
              </a:solidFill>
              <a:round/>
              <a:headEnd/>
              <a:tailEnd/>
            </a:ln>
          </p:spPr>
          <p:txBody>
            <a:bodyPr/>
            <a:lstStyle/>
            <a:p>
              <a:endParaRPr lang="en-US"/>
            </a:p>
          </p:txBody>
        </p:sp>
        <p:sp>
          <p:nvSpPr>
            <p:cNvPr id="679977" name="Line 41"/>
            <p:cNvSpPr>
              <a:spLocks noChangeShapeType="1"/>
            </p:cNvSpPr>
            <p:nvPr/>
          </p:nvSpPr>
          <p:spPr bwMode="auto">
            <a:xfrm>
              <a:off x="928" y="2320"/>
              <a:ext cx="1" cy="1"/>
            </a:xfrm>
            <a:prstGeom prst="line">
              <a:avLst/>
            </a:prstGeom>
            <a:noFill/>
            <a:ln w="12700">
              <a:solidFill>
                <a:srgbClr val="FF0000"/>
              </a:solidFill>
              <a:round/>
              <a:headEnd/>
              <a:tailEnd/>
            </a:ln>
          </p:spPr>
          <p:txBody>
            <a:bodyPr/>
            <a:lstStyle/>
            <a:p>
              <a:endParaRPr lang="en-US"/>
            </a:p>
          </p:txBody>
        </p:sp>
        <p:sp>
          <p:nvSpPr>
            <p:cNvPr id="679979" name="Freeform 43"/>
            <p:cNvSpPr>
              <a:spLocks/>
            </p:cNvSpPr>
            <p:nvPr/>
          </p:nvSpPr>
          <p:spPr bwMode="auto">
            <a:xfrm rot="10800000">
              <a:off x="2765" y="1985"/>
              <a:ext cx="128" cy="96"/>
            </a:xfrm>
            <a:custGeom>
              <a:avLst/>
              <a:gdLst/>
              <a:ahLst/>
              <a:cxnLst>
                <a:cxn ang="0">
                  <a:pos x="0" y="96"/>
                </a:cxn>
                <a:cxn ang="0">
                  <a:pos x="128" y="96"/>
                </a:cxn>
                <a:cxn ang="0">
                  <a:pos x="56" y="72"/>
                </a:cxn>
                <a:cxn ang="0">
                  <a:pos x="80" y="0"/>
                </a:cxn>
                <a:cxn ang="0">
                  <a:pos x="0" y="96"/>
                </a:cxn>
              </a:cxnLst>
              <a:rect l="0" t="0" r="r" b="b"/>
              <a:pathLst>
                <a:path w="128" h="96">
                  <a:moveTo>
                    <a:pt x="0" y="96"/>
                  </a:moveTo>
                  <a:lnTo>
                    <a:pt x="128" y="96"/>
                  </a:lnTo>
                  <a:lnTo>
                    <a:pt x="56" y="72"/>
                  </a:lnTo>
                  <a:lnTo>
                    <a:pt x="80" y="0"/>
                  </a:lnTo>
                  <a:lnTo>
                    <a:pt x="0" y="96"/>
                  </a:lnTo>
                  <a:close/>
                </a:path>
              </a:pathLst>
            </a:custGeom>
            <a:solidFill>
              <a:srgbClr val="DDDD00"/>
            </a:solidFill>
            <a:ln w="9525">
              <a:noFill/>
              <a:round/>
              <a:headEnd/>
              <a:tailEnd/>
            </a:ln>
          </p:spPr>
          <p:txBody>
            <a:bodyPr/>
            <a:lstStyle/>
            <a:p>
              <a:endParaRPr lang="en-US"/>
            </a:p>
          </p:txBody>
        </p:sp>
        <p:sp>
          <p:nvSpPr>
            <p:cNvPr id="679980" name="Freeform 44"/>
            <p:cNvSpPr>
              <a:spLocks/>
            </p:cNvSpPr>
            <p:nvPr/>
          </p:nvSpPr>
          <p:spPr bwMode="auto">
            <a:xfrm>
              <a:off x="2168" y="1728"/>
              <a:ext cx="24" cy="600"/>
            </a:xfrm>
            <a:custGeom>
              <a:avLst/>
              <a:gdLst/>
              <a:ahLst/>
              <a:cxnLst>
                <a:cxn ang="0">
                  <a:pos x="8" y="0"/>
                </a:cxn>
                <a:cxn ang="0">
                  <a:pos x="24" y="0"/>
                </a:cxn>
                <a:cxn ang="0">
                  <a:pos x="16" y="600"/>
                </a:cxn>
                <a:cxn ang="0">
                  <a:pos x="0" y="600"/>
                </a:cxn>
                <a:cxn ang="0">
                  <a:pos x="8" y="0"/>
                </a:cxn>
              </a:cxnLst>
              <a:rect l="0" t="0" r="r" b="b"/>
              <a:pathLst>
                <a:path w="24" h="600">
                  <a:moveTo>
                    <a:pt x="8" y="0"/>
                  </a:moveTo>
                  <a:lnTo>
                    <a:pt x="24" y="0"/>
                  </a:lnTo>
                  <a:lnTo>
                    <a:pt x="16" y="600"/>
                  </a:lnTo>
                  <a:lnTo>
                    <a:pt x="0" y="600"/>
                  </a:lnTo>
                  <a:lnTo>
                    <a:pt x="8" y="0"/>
                  </a:lnTo>
                  <a:close/>
                </a:path>
              </a:pathLst>
            </a:custGeom>
            <a:solidFill>
              <a:srgbClr val="DDDD00"/>
            </a:solidFill>
            <a:ln w="9525">
              <a:noFill/>
              <a:round/>
              <a:headEnd/>
              <a:tailEnd/>
            </a:ln>
          </p:spPr>
          <p:txBody>
            <a:bodyPr/>
            <a:lstStyle/>
            <a:p>
              <a:endParaRPr lang="en-US"/>
            </a:p>
          </p:txBody>
        </p:sp>
        <p:sp>
          <p:nvSpPr>
            <p:cNvPr id="679981" name="Freeform 45"/>
            <p:cNvSpPr>
              <a:spLocks/>
            </p:cNvSpPr>
            <p:nvPr/>
          </p:nvSpPr>
          <p:spPr bwMode="auto">
            <a:xfrm>
              <a:off x="2128" y="1672"/>
              <a:ext cx="104" cy="112"/>
            </a:xfrm>
            <a:custGeom>
              <a:avLst/>
              <a:gdLst/>
              <a:ahLst/>
              <a:cxnLst>
                <a:cxn ang="0">
                  <a:pos x="56" y="0"/>
                </a:cxn>
                <a:cxn ang="0">
                  <a:pos x="0" y="112"/>
                </a:cxn>
                <a:cxn ang="0">
                  <a:pos x="56" y="64"/>
                </a:cxn>
                <a:cxn ang="0">
                  <a:pos x="104" y="112"/>
                </a:cxn>
                <a:cxn ang="0">
                  <a:pos x="56" y="0"/>
                </a:cxn>
              </a:cxnLst>
              <a:rect l="0" t="0" r="r" b="b"/>
              <a:pathLst>
                <a:path w="104" h="112">
                  <a:moveTo>
                    <a:pt x="56" y="0"/>
                  </a:moveTo>
                  <a:lnTo>
                    <a:pt x="0" y="112"/>
                  </a:lnTo>
                  <a:lnTo>
                    <a:pt x="56" y="64"/>
                  </a:lnTo>
                  <a:lnTo>
                    <a:pt x="104" y="112"/>
                  </a:lnTo>
                  <a:lnTo>
                    <a:pt x="56" y="0"/>
                  </a:lnTo>
                  <a:close/>
                </a:path>
              </a:pathLst>
            </a:custGeom>
            <a:solidFill>
              <a:srgbClr val="DDDD00"/>
            </a:solidFill>
            <a:ln w="9525">
              <a:noFill/>
              <a:round/>
              <a:headEnd/>
              <a:tailEnd/>
            </a:ln>
          </p:spPr>
          <p:txBody>
            <a:bodyPr/>
            <a:lstStyle/>
            <a:p>
              <a:endParaRPr lang="en-US"/>
            </a:p>
          </p:txBody>
        </p:sp>
        <p:sp>
          <p:nvSpPr>
            <p:cNvPr id="679982" name="Rectangle 46"/>
            <p:cNvSpPr>
              <a:spLocks noChangeArrowheads="1"/>
            </p:cNvSpPr>
            <p:nvPr/>
          </p:nvSpPr>
          <p:spPr bwMode="auto">
            <a:xfrm>
              <a:off x="2184" y="2320"/>
              <a:ext cx="520" cy="16"/>
            </a:xfrm>
            <a:prstGeom prst="rect">
              <a:avLst/>
            </a:prstGeom>
            <a:solidFill>
              <a:srgbClr val="2222FF"/>
            </a:solidFill>
            <a:ln w="9525">
              <a:noFill/>
              <a:miter lim="800000"/>
              <a:headEnd/>
              <a:tailEnd/>
            </a:ln>
          </p:spPr>
          <p:txBody>
            <a:bodyPr/>
            <a:lstStyle/>
            <a:p>
              <a:endParaRPr lang="en-US"/>
            </a:p>
          </p:txBody>
        </p:sp>
        <p:sp>
          <p:nvSpPr>
            <p:cNvPr id="679983" name="Freeform 47"/>
            <p:cNvSpPr>
              <a:spLocks/>
            </p:cNvSpPr>
            <p:nvPr/>
          </p:nvSpPr>
          <p:spPr bwMode="auto">
            <a:xfrm>
              <a:off x="1920" y="2136"/>
              <a:ext cx="768" cy="88"/>
            </a:xfrm>
            <a:custGeom>
              <a:avLst/>
              <a:gdLst/>
              <a:ahLst/>
              <a:cxnLst>
                <a:cxn ang="0">
                  <a:pos x="768" y="0"/>
                </a:cxn>
                <a:cxn ang="0">
                  <a:pos x="768" y="16"/>
                </a:cxn>
                <a:cxn ang="0">
                  <a:pos x="0" y="88"/>
                </a:cxn>
                <a:cxn ang="0">
                  <a:pos x="0" y="72"/>
                </a:cxn>
                <a:cxn ang="0">
                  <a:pos x="768" y="0"/>
                </a:cxn>
              </a:cxnLst>
              <a:rect l="0" t="0" r="r" b="b"/>
              <a:pathLst>
                <a:path w="768" h="88">
                  <a:moveTo>
                    <a:pt x="768" y="0"/>
                  </a:moveTo>
                  <a:lnTo>
                    <a:pt x="768" y="16"/>
                  </a:lnTo>
                  <a:lnTo>
                    <a:pt x="0" y="88"/>
                  </a:lnTo>
                  <a:lnTo>
                    <a:pt x="0" y="72"/>
                  </a:lnTo>
                  <a:lnTo>
                    <a:pt x="768" y="0"/>
                  </a:lnTo>
                  <a:close/>
                </a:path>
              </a:pathLst>
            </a:custGeom>
            <a:solidFill>
              <a:srgbClr val="FF0000"/>
            </a:solidFill>
            <a:ln w="9525">
              <a:noFill/>
              <a:round/>
              <a:headEnd/>
              <a:tailEnd/>
            </a:ln>
          </p:spPr>
          <p:txBody>
            <a:bodyPr/>
            <a:lstStyle/>
            <a:p>
              <a:endParaRPr lang="en-US"/>
            </a:p>
          </p:txBody>
        </p:sp>
        <p:sp>
          <p:nvSpPr>
            <p:cNvPr id="679984" name="Rectangle 48"/>
            <p:cNvSpPr>
              <a:spLocks noChangeArrowheads="1"/>
            </p:cNvSpPr>
            <p:nvPr/>
          </p:nvSpPr>
          <p:spPr bwMode="auto">
            <a:xfrm>
              <a:off x="1904" y="2360"/>
              <a:ext cx="16" cy="96"/>
            </a:xfrm>
            <a:prstGeom prst="rect">
              <a:avLst/>
            </a:prstGeom>
            <a:solidFill>
              <a:srgbClr val="FF0000"/>
            </a:solidFill>
            <a:ln w="9525">
              <a:noFill/>
              <a:miter lim="800000"/>
              <a:headEnd/>
              <a:tailEnd/>
            </a:ln>
          </p:spPr>
          <p:txBody>
            <a:bodyPr/>
            <a:lstStyle/>
            <a:p>
              <a:endParaRPr lang="en-US"/>
            </a:p>
          </p:txBody>
        </p:sp>
        <p:sp>
          <p:nvSpPr>
            <p:cNvPr id="679985" name="Freeform 49"/>
            <p:cNvSpPr>
              <a:spLocks/>
            </p:cNvSpPr>
            <p:nvPr/>
          </p:nvSpPr>
          <p:spPr bwMode="auto">
            <a:xfrm>
              <a:off x="1848" y="2224"/>
              <a:ext cx="128" cy="144"/>
            </a:xfrm>
            <a:custGeom>
              <a:avLst/>
              <a:gdLst/>
              <a:ahLst/>
              <a:cxnLst>
                <a:cxn ang="0">
                  <a:pos x="64" y="144"/>
                </a:cxn>
                <a:cxn ang="0">
                  <a:pos x="128" y="144"/>
                </a:cxn>
                <a:cxn ang="0">
                  <a:pos x="64" y="0"/>
                </a:cxn>
                <a:cxn ang="0">
                  <a:pos x="0" y="144"/>
                </a:cxn>
                <a:cxn ang="0">
                  <a:pos x="64" y="144"/>
                </a:cxn>
              </a:cxnLst>
              <a:rect l="0" t="0" r="r" b="b"/>
              <a:pathLst>
                <a:path w="128" h="144">
                  <a:moveTo>
                    <a:pt x="64" y="144"/>
                  </a:moveTo>
                  <a:lnTo>
                    <a:pt x="128" y="144"/>
                  </a:lnTo>
                  <a:lnTo>
                    <a:pt x="64" y="0"/>
                  </a:lnTo>
                  <a:lnTo>
                    <a:pt x="0" y="144"/>
                  </a:lnTo>
                  <a:lnTo>
                    <a:pt x="64" y="144"/>
                  </a:lnTo>
                  <a:close/>
                </a:path>
              </a:pathLst>
            </a:custGeom>
            <a:solidFill>
              <a:srgbClr val="FF0000"/>
            </a:solidFill>
            <a:ln w="9525">
              <a:noFill/>
              <a:round/>
              <a:headEnd/>
              <a:tailEnd/>
            </a:ln>
          </p:spPr>
          <p:txBody>
            <a:bodyPr/>
            <a:lstStyle/>
            <a:p>
              <a:endParaRPr lang="en-US"/>
            </a:p>
          </p:txBody>
        </p:sp>
        <p:sp>
          <p:nvSpPr>
            <p:cNvPr id="679986" name="Rectangle 50"/>
            <p:cNvSpPr>
              <a:spLocks noChangeArrowheads="1"/>
            </p:cNvSpPr>
            <p:nvPr/>
          </p:nvSpPr>
          <p:spPr bwMode="auto">
            <a:xfrm>
              <a:off x="3792" y="2200"/>
              <a:ext cx="16" cy="520"/>
            </a:xfrm>
            <a:prstGeom prst="rect">
              <a:avLst/>
            </a:prstGeom>
            <a:solidFill>
              <a:srgbClr val="FF0000"/>
            </a:solidFill>
            <a:ln w="9525">
              <a:noFill/>
              <a:miter lim="800000"/>
              <a:headEnd/>
              <a:tailEnd/>
            </a:ln>
          </p:spPr>
          <p:txBody>
            <a:bodyPr/>
            <a:lstStyle/>
            <a:p>
              <a:endParaRPr lang="en-US"/>
            </a:p>
          </p:txBody>
        </p:sp>
        <p:sp>
          <p:nvSpPr>
            <p:cNvPr id="679987" name="Freeform 51"/>
            <p:cNvSpPr>
              <a:spLocks/>
            </p:cNvSpPr>
            <p:nvPr/>
          </p:nvSpPr>
          <p:spPr bwMode="auto">
            <a:xfrm>
              <a:off x="3744" y="2064"/>
              <a:ext cx="120" cy="144"/>
            </a:xfrm>
            <a:custGeom>
              <a:avLst/>
              <a:gdLst/>
              <a:ahLst/>
              <a:cxnLst>
                <a:cxn ang="0">
                  <a:pos x="56" y="144"/>
                </a:cxn>
                <a:cxn ang="0">
                  <a:pos x="120" y="144"/>
                </a:cxn>
                <a:cxn ang="0">
                  <a:pos x="56" y="0"/>
                </a:cxn>
                <a:cxn ang="0">
                  <a:pos x="0" y="144"/>
                </a:cxn>
                <a:cxn ang="0">
                  <a:pos x="56" y="144"/>
                </a:cxn>
              </a:cxnLst>
              <a:rect l="0" t="0" r="r" b="b"/>
              <a:pathLst>
                <a:path w="120" h="144">
                  <a:moveTo>
                    <a:pt x="56" y="144"/>
                  </a:moveTo>
                  <a:lnTo>
                    <a:pt x="120" y="144"/>
                  </a:lnTo>
                  <a:lnTo>
                    <a:pt x="56" y="0"/>
                  </a:lnTo>
                  <a:lnTo>
                    <a:pt x="0" y="144"/>
                  </a:lnTo>
                  <a:lnTo>
                    <a:pt x="56" y="144"/>
                  </a:lnTo>
                  <a:close/>
                </a:path>
              </a:pathLst>
            </a:custGeom>
            <a:solidFill>
              <a:srgbClr val="FF0000"/>
            </a:solidFill>
            <a:ln w="9525">
              <a:noFill/>
              <a:round/>
              <a:headEnd/>
              <a:tailEnd/>
            </a:ln>
          </p:spPr>
          <p:txBody>
            <a:bodyPr/>
            <a:lstStyle/>
            <a:p>
              <a:endParaRPr lang="en-US"/>
            </a:p>
          </p:txBody>
        </p:sp>
        <p:sp>
          <p:nvSpPr>
            <p:cNvPr id="679988" name="Freeform 52"/>
            <p:cNvSpPr>
              <a:spLocks/>
            </p:cNvSpPr>
            <p:nvPr/>
          </p:nvSpPr>
          <p:spPr bwMode="auto">
            <a:xfrm>
              <a:off x="3808" y="2336"/>
              <a:ext cx="760" cy="376"/>
            </a:xfrm>
            <a:custGeom>
              <a:avLst/>
              <a:gdLst/>
              <a:ahLst/>
              <a:cxnLst>
                <a:cxn ang="0">
                  <a:pos x="8" y="376"/>
                </a:cxn>
                <a:cxn ang="0">
                  <a:pos x="0" y="368"/>
                </a:cxn>
                <a:cxn ang="0">
                  <a:pos x="752" y="0"/>
                </a:cxn>
                <a:cxn ang="0">
                  <a:pos x="760" y="8"/>
                </a:cxn>
                <a:cxn ang="0">
                  <a:pos x="8" y="376"/>
                </a:cxn>
              </a:cxnLst>
              <a:rect l="0" t="0" r="r" b="b"/>
              <a:pathLst>
                <a:path w="760" h="376">
                  <a:moveTo>
                    <a:pt x="8" y="376"/>
                  </a:moveTo>
                  <a:lnTo>
                    <a:pt x="0" y="368"/>
                  </a:lnTo>
                  <a:lnTo>
                    <a:pt x="752" y="0"/>
                  </a:lnTo>
                  <a:lnTo>
                    <a:pt x="760" y="8"/>
                  </a:lnTo>
                  <a:lnTo>
                    <a:pt x="8" y="376"/>
                  </a:lnTo>
                  <a:close/>
                </a:path>
              </a:pathLst>
            </a:custGeom>
            <a:solidFill>
              <a:srgbClr val="FF0000"/>
            </a:solidFill>
            <a:ln w="9525">
              <a:noFill/>
              <a:round/>
              <a:headEnd/>
              <a:tailEnd/>
            </a:ln>
          </p:spPr>
          <p:txBody>
            <a:bodyPr/>
            <a:lstStyle/>
            <a:p>
              <a:endParaRPr lang="en-US"/>
            </a:p>
          </p:txBody>
        </p:sp>
        <p:sp>
          <p:nvSpPr>
            <p:cNvPr id="679989" name="Rectangle 53"/>
            <p:cNvSpPr>
              <a:spLocks noChangeArrowheads="1"/>
            </p:cNvSpPr>
            <p:nvPr/>
          </p:nvSpPr>
          <p:spPr bwMode="auto">
            <a:xfrm>
              <a:off x="2928" y="1776"/>
              <a:ext cx="89" cy="192"/>
            </a:xfrm>
            <a:prstGeom prst="rect">
              <a:avLst/>
            </a:prstGeom>
            <a:noFill/>
            <a:ln w="9525">
              <a:noFill/>
              <a:miter lim="800000"/>
              <a:headEnd/>
              <a:tailEnd/>
            </a:ln>
          </p:spPr>
          <p:txBody>
            <a:bodyPr wrap="none" lIns="0" tIns="0" rIns="0" bIns="0">
              <a:spAutoFit/>
            </a:bodyPr>
            <a:lstStyle/>
            <a:p>
              <a:r>
                <a:rPr lang="en-US" sz="2000">
                  <a:solidFill>
                    <a:srgbClr val="FFFF00"/>
                  </a:solidFill>
                </a:rPr>
                <a:t>x</a:t>
              </a:r>
              <a:endParaRPr lang="en-US"/>
            </a:p>
          </p:txBody>
        </p:sp>
        <p:sp>
          <p:nvSpPr>
            <p:cNvPr id="679990" name="Rectangle 54"/>
            <p:cNvSpPr>
              <a:spLocks noChangeArrowheads="1"/>
            </p:cNvSpPr>
            <p:nvPr/>
          </p:nvSpPr>
          <p:spPr bwMode="auto">
            <a:xfrm>
              <a:off x="2128" y="1480"/>
              <a:ext cx="89" cy="192"/>
            </a:xfrm>
            <a:prstGeom prst="rect">
              <a:avLst/>
            </a:prstGeom>
            <a:noFill/>
            <a:ln w="9525">
              <a:noFill/>
              <a:miter lim="800000"/>
              <a:headEnd/>
              <a:tailEnd/>
            </a:ln>
          </p:spPr>
          <p:txBody>
            <a:bodyPr wrap="none" lIns="0" tIns="0" rIns="0" bIns="0">
              <a:spAutoFit/>
            </a:bodyPr>
            <a:lstStyle/>
            <a:p>
              <a:r>
                <a:rPr lang="en-US" sz="2000">
                  <a:solidFill>
                    <a:srgbClr val="FFFF00"/>
                  </a:solidFill>
                </a:rPr>
                <a:t>y</a:t>
              </a:r>
              <a:endParaRPr lang="en-US"/>
            </a:p>
          </p:txBody>
        </p:sp>
        <p:sp>
          <p:nvSpPr>
            <p:cNvPr id="679991" name="Rectangle 55"/>
            <p:cNvSpPr>
              <a:spLocks noChangeArrowheads="1"/>
            </p:cNvSpPr>
            <p:nvPr/>
          </p:nvSpPr>
          <p:spPr bwMode="auto">
            <a:xfrm>
              <a:off x="4720" y="2408"/>
              <a:ext cx="98" cy="192"/>
            </a:xfrm>
            <a:prstGeom prst="rect">
              <a:avLst/>
            </a:prstGeom>
            <a:noFill/>
            <a:ln w="9525">
              <a:noFill/>
              <a:miter lim="800000"/>
              <a:headEnd/>
              <a:tailEnd/>
            </a:ln>
          </p:spPr>
          <p:txBody>
            <a:bodyPr wrap="none" lIns="0" tIns="0" rIns="0" bIns="0">
              <a:spAutoFit/>
            </a:bodyPr>
            <a:lstStyle/>
            <a:p>
              <a:r>
                <a:rPr lang="en-US" sz="2000">
                  <a:solidFill>
                    <a:srgbClr val="FF0000"/>
                  </a:solidFill>
                </a:rPr>
                <a:t>Z</a:t>
              </a:r>
              <a:endParaRPr lang="en-US"/>
            </a:p>
          </p:txBody>
        </p:sp>
        <p:sp>
          <p:nvSpPr>
            <p:cNvPr id="679992" name="Freeform 56"/>
            <p:cNvSpPr>
              <a:spLocks/>
            </p:cNvSpPr>
            <p:nvPr/>
          </p:nvSpPr>
          <p:spPr bwMode="auto">
            <a:xfrm>
              <a:off x="1912" y="2448"/>
              <a:ext cx="544" cy="96"/>
            </a:xfrm>
            <a:custGeom>
              <a:avLst/>
              <a:gdLst/>
              <a:ahLst/>
              <a:cxnLst>
                <a:cxn ang="0">
                  <a:pos x="0" y="16"/>
                </a:cxn>
                <a:cxn ang="0">
                  <a:pos x="8" y="0"/>
                </a:cxn>
                <a:cxn ang="0">
                  <a:pos x="544" y="80"/>
                </a:cxn>
                <a:cxn ang="0">
                  <a:pos x="536" y="96"/>
                </a:cxn>
                <a:cxn ang="0">
                  <a:pos x="0" y="16"/>
                </a:cxn>
              </a:cxnLst>
              <a:rect l="0" t="0" r="r" b="b"/>
              <a:pathLst>
                <a:path w="544" h="96">
                  <a:moveTo>
                    <a:pt x="0" y="16"/>
                  </a:moveTo>
                  <a:lnTo>
                    <a:pt x="8" y="0"/>
                  </a:lnTo>
                  <a:lnTo>
                    <a:pt x="544" y="80"/>
                  </a:lnTo>
                  <a:lnTo>
                    <a:pt x="536" y="96"/>
                  </a:lnTo>
                  <a:lnTo>
                    <a:pt x="0" y="16"/>
                  </a:lnTo>
                  <a:close/>
                </a:path>
              </a:pathLst>
            </a:custGeom>
            <a:solidFill>
              <a:srgbClr val="FF0000"/>
            </a:solidFill>
            <a:ln w="9525">
              <a:noFill/>
              <a:round/>
              <a:headEnd/>
              <a:tailEnd/>
            </a:ln>
          </p:spPr>
          <p:txBody>
            <a:bodyPr/>
            <a:lstStyle/>
            <a:p>
              <a:endParaRPr lang="en-US"/>
            </a:p>
          </p:txBody>
        </p:sp>
        <p:sp>
          <p:nvSpPr>
            <p:cNvPr id="679993" name="Freeform 57"/>
            <p:cNvSpPr>
              <a:spLocks/>
            </p:cNvSpPr>
            <p:nvPr/>
          </p:nvSpPr>
          <p:spPr bwMode="auto">
            <a:xfrm>
              <a:off x="3776" y="2000"/>
              <a:ext cx="56" cy="64"/>
            </a:xfrm>
            <a:custGeom>
              <a:avLst/>
              <a:gdLst/>
              <a:ahLst/>
              <a:cxnLst>
                <a:cxn ang="0">
                  <a:pos x="56" y="32"/>
                </a:cxn>
                <a:cxn ang="0">
                  <a:pos x="48" y="56"/>
                </a:cxn>
                <a:cxn ang="0">
                  <a:pos x="24" y="64"/>
                </a:cxn>
                <a:cxn ang="0">
                  <a:pos x="24" y="64"/>
                </a:cxn>
                <a:cxn ang="0">
                  <a:pos x="8" y="56"/>
                </a:cxn>
                <a:cxn ang="0">
                  <a:pos x="0" y="32"/>
                </a:cxn>
                <a:cxn ang="0">
                  <a:pos x="0" y="32"/>
                </a:cxn>
                <a:cxn ang="0">
                  <a:pos x="8" y="8"/>
                </a:cxn>
                <a:cxn ang="0">
                  <a:pos x="24" y="0"/>
                </a:cxn>
                <a:cxn ang="0">
                  <a:pos x="24" y="0"/>
                </a:cxn>
                <a:cxn ang="0">
                  <a:pos x="48" y="8"/>
                </a:cxn>
                <a:cxn ang="0">
                  <a:pos x="56" y="32"/>
                </a:cxn>
              </a:cxnLst>
              <a:rect l="0" t="0" r="r" b="b"/>
              <a:pathLst>
                <a:path w="56" h="64">
                  <a:moveTo>
                    <a:pt x="56" y="32"/>
                  </a:moveTo>
                  <a:lnTo>
                    <a:pt x="48" y="56"/>
                  </a:lnTo>
                  <a:lnTo>
                    <a:pt x="24" y="64"/>
                  </a:lnTo>
                  <a:lnTo>
                    <a:pt x="24" y="64"/>
                  </a:lnTo>
                  <a:lnTo>
                    <a:pt x="8" y="56"/>
                  </a:lnTo>
                  <a:lnTo>
                    <a:pt x="0" y="32"/>
                  </a:lnTo>
                  <a:lnTo>
                    <a:pt x="0" y="32"/>
                  </a:lnTo>
                  <a:lnTo>
                    <a:pt x="8" y="8"/>
                  </a:lnTo>
                  <a:lnTo>
                    <a:pt x="24" y="0"/>
                  </a:lnTo>
                  <a:lnTo>
                    <a:pt x="24" y="0"/>
                  </a:lnTo>
                  <a:lnTo>
                    <a:pt x="48" y="8"/>
                  </a:lnTo>
                  <a:lnTo>
                    <a:pt x="56" y="32"/>
                  </a:lnTo>
                  <a:close/>
                </a:path>
              </a:pathLst>
            </a:custGeom>
            <a:solidFill>
              <a:srgbClr val="FF0000"/>
            </a:solidFill>
            <a:ln w="9525">
              <a:noFill/>
              <a:round/>
              <a:headEnd/>
              <a:tailEnd/>
            </a:ln>
          </p:spPr>
          <p:txBody>
            <a:bodyPr/>
            <a:lstStyle/>
            <a:p>
              <a:endParaRPr lang="en-US"/>
            </a:p>
          </p:txBody>
        </p:sp>
        <p:sp>
          <p:nvSpPr>
            <p:cNvPr id="679994" name="Line 58"/>
            <p:cNvSpPr>
              <a:spLocks noChangeShapeType="1"/>
            </p:cNvSpPr>
            <p:nvPr/>
          </p:nvSpPr>
          <p:spPr bwMode="auto">
            <a:xfrm flipH="1">
              <a:off x="3824" y="2032"/>
              <a:ext cx="8" cy="24"/>
            </a:xfrm>
            <a:prstGeom prst="line">
              <a:avLst/>
            </a:prstGeom>
            <a:noFill/>
            <a:ln w="12700">
              <a:solidFill>
                <a:srgbClr val="FF0000"/>
              </a:solidFill>
              <a:round/>
              <a:headEnd/>
              <a:tailEnd/>
            </a:ln>
          </p:spPr>
          <p:txBody>
            <a:bodyPr/>
            <a:lstStyle/>
            <a:p>
              <a:endParaRPr lang="en-US"/>
            </a:p>
          </p:txBody>
        </p:sp>
        <p:sp>
          <p:nvSpPr>
            <p:cNvPr id="679995" name="Line 59"/>
            <p:cNvSpPr>
              <a:spLocks noChangeShapeType="1"/>
            </p:cNvSpPr>
            <p:nvPr/>
          </p:nvSpPr>
          <p:spPr bwMode="auto">
            <a:xfrm>
              <a:off x="3824" y="2056"/>
              <a:ext cx="1" cy="1"/>
            </a:xfrm>
            <a:prstGeom prst="line">
              <a:avLst/>
            </a:prstGeom>
            <a:noFill/>
            <a:ln w="12700">
              <a:solidFill>
                <a:srgbClr val="FF0000"/>
              </a:solidFill>
              <a:round/>
              <a:headEnd/>
              <a:tailEnd/>
            </a:ln>
          </p:spPr>
          <p:txBody>
            <a:bodyPr/>
            <a:lstStyle/>
            <a:p>
              <a:endParaRPr lang="en-US"/>
            </a:p>
          </p:txBody>
        </p:sp>
        <p:sp>
          <p:nvSpPr>
            <p:cNvPr id="679996" name="Line 60"/>
            <p:cNvSpPr>
              <a:spLocks noChangeShapeType="1"/>
            </p:cNvSpPr>
            <p:nvPr/>
          </p:nvSpPr>
          <p:spPr bwMode="auto">
            <a:xfrm flipH="1">
              <a:off x="3800" y="2056"/>
              <a:ext cx="24" cy="8"/>
            </a:xfrm>
            <a:prstGeom prst="line">
              <a:avLst/>
            </a:prstGeom>
            <a:noFill/>
            <a:ln w="12700">
              <a:solidFill>
                <a:srgbClr val="FF0000"/>
              </a:solidFill>
              <a:round/>
              <a:headEnd/>
              <a:tailEnd/>
            </a:ln>
          </p:spPr>
          <p:txBody>
            <a:bodyPr/>
            <a:lstStyle/>
            <a:p>
              <a:endParaRPr lang="en-US"/>
            </a:p>
          </p:txBody>
        </p:sp>
        <p:sp>
          <p:nvSpPr>
            <p:cNvPr id="679997" name="Line 61"/>
            <p:cNvSpPr>
              <a:spLocks noChangeShapeType="1"/>
            </p:cNvSpPr>
            <p:nvPr/>
          </p:nvSpPr>
          <p:spPr bwMode="auto">
            <a:xfrm>
              <a:off x="3800" y="2064"/>
              <a:ext cx="1" cy="1"/>
            </a:xfrm>
            <a:prstGeom prst="line">
              <a:avLst/>
            </a:prstGeom>
            <a:noFill/>
            <a:ln w="12700">
              <a:solidFill>
                <a:srgbClr val="FF0000"/>
              </a:solidFill>
              <a:round/>
              <a:headEnd/>
              <a:tailEnd/>
            </a:ln>
          </p:spPr>
          <p:txBody>
            <a:bodyPr/>
            <a:lstStyle/>
            <a:p>
              <a:endParaRPr lang="en-US"/>
            </a:p>
          </p:txBody>
        </p:sp>
        <p:sp>
          <p:nvSpPr>
            <p:cNvPr id="679998" name="Line 62"/>
            <p:cNvSpPr>
              <a:spLocks noChangeShapeType="1"/>
            </p:cNvSpPr>
            <p:nvPr/>
          </p:nvSpPr>
          <p:spPr bwMode="auto">
            <a:xfrm>
              <a:off x="3800" y="2064"/>
              <a:ext cx="1" cy="1"/>
            </a:xfrm>
            <a:prstGeom prst="line">
              <a:avLst/>
            </a:prstGeom>
            <a:noFill/>
            <a:ln w="12700">
              <a:solidFill>
                <a:srgbClr val="FF0000"/>
              </a:solidFill>
              <a:round/>
              <a:headEnd/>
              <a:tailEnd/>
            </a:ln>
          </p:spPr>
          <p:txBody>
            <a:bodyPr/>
            <a:lstStyle/>
            <a:p>
              <a:endParaRPr lang="en-US"/>
            </a:p>
          </p:txBody>
        </p:sp>
        <p:sp>
          <p:nvSpPr>
            <p:cNvPr id="679999" name="Line 63"/>
            <p:cNvSpPr>
              <a:spLocks noChangeShapeType="1"/>
            </p:cNvSpPr>
            <p:nvPr/>
          </p:nvSpPr>
          <p:spPr bwMode="auto">
            <a:xfrm>
              <a:off x="3800" y="2064"/>
              <a:ext cx="1" cy="1"/>
            </a:xfrm>
            <a:prstGeom prst="line">
              <a:avLst/>
            </a:prstGeom>
            <a:noFill/>
            <a:ln w="12700">
              <a:solidFill>
                <a:srgbClr val="FF0000"/>
              </a:solidFill>
              <a:round/>
              <a:headEnd/>
              <a:tailEnd/>
            </a:ln>
          </p:spPr>
          <p:txBody>
            <a:bodyPr/>
            <a:lstStyle/>
            <a:p>
              <a:endParaRPr lang="en-US"/>
            </a:p>
          </p:txBody>
        </p:sp>
        <p:sp>
          <p:nvSpPr>
            <p:cNvPr id="680000" name="Line 64"/>
            <p:cNvSpPr>
              <a:spLocks noChangeShapeType="1"/>
            </p:cNvSpPr>
            <p:nvPr/>
          </p:nvSpPr>
          <p:spPr bwMode="auto">
            <a:xfrm flipH="1" flipV="1">
              <a:off x="3784" y="2056"/>
              <a:ext cx="16" cy="8"/>
            </a:xfrm>
            <a:prstGeom prst="line">
              <a:avLst/>
            </a:prstGeom>
            <a:noFill/>
            <a:ln w="12700">
              <a:solidFill>
                <a:srgbClr val="FF0000"/>
              </a:solidFill>
              <a:round/>
              <a:headEnd/>
              <a:tailEnd/>
            </a:ln>
          </p:spPr>
          <p:txBody>
            <a:bodyPr/>
            <a:lstStyle/>
            <a:p>
              <a:endParaRPr lang="en-US"/>
            </a:p>
          </p:txBody>
        </p:sp>
        <p:sp>
          <p:nvSpPr>
            <p:cNvPr id="680001" name="Line 65"/>
            <p:cNvSpPr>
              <a:spLocks noChangeShapeType="1"/>
            </p:cNvSpPr>
            <p:nvPr/>
          </p:nvSpPr>
          <p:spPr bwMode="auto">
            <a:xfrm>
              <a:off x="3784" y="2056"/>
              <a:ext cx="1" cy="1"/>
            </a:xfrm>
            <a:prstGeom prst="line">
              <a:avLst/>
            </a:prstGeom>
            <a:noFill/>
            <a:ln w="12700">
              <a:solidFill>
                <a:srgbClr val="FF0000"/>
              </a:solidFill>
              <a:round/>
              <a:headEnd/>
              <a:tailEnd/>
            </a:ln>
          </p:spPr>
          <p:txBody>
            <a:bodyPr/>
            <a:lstStyle/>
            <a:p>
              <a:endParaRPr lang="en-US"/>
            </a:p>
          </p:txBody>
        </p:sp>
        <p:sp>
          <p:nvSpPr>
            <p:cNvPr id="680002" name="Line 66"/>
            <p:cNvSpPr>
              <a:spLocks noChangeShapeType="1"/>
            </p:cNvSpPr>
            <p:nvPr/>
          </p:nvSpPr>
          <p:spPr bwMode="auto">
            <a:xfrm flipH="1" flipV="1">
              <a:off x="3776" y="2032"/>
              <a:ext cx="8" cy="24"/>
            </a:xfrm>
            <a:prstGeom prst="line">
              <a:avLst/>
            </a:prstGeom>
            <a:noFill/>
            <a:ln w="12700">
              <a:solidFill>
                <a:srgbClr val="FF0000"/>
              </a:solidFill>
              <a:round/>
              <a:headEnd/>
              <a:tailEnd/>
            </a:ln>
          </p:spPr>
          <p:txBody>
            <a:bodyPr/>
            <a:lstStyle/>
            <a:p>
              <a:endParaRPr lang="en-US"/>
            </a:p>
          </p:txBody>
        </p:sp>
        <p:sp>
          <p:nvSpPr>
            <p:cNvPr id="680003" name="Line 67"/>
            <p:cNvSpPr>
              <a:spLocks noChangeShapeType="1"/>
            </p:cNvSpPr>
            <p:nvPr/>
          </p:nvSpPr>
          <p:spPr bwMode="auto">
            <a:xfrm>
              <a:off x="3776" y="2032"/>
              <a:ext cx="1" cy="1"/>
            </a:xfrm>
            <a:prstGeom prst="line">
              <a:avLst/>
            </a:prstGeom>
            <a:noFill/>
            <a:ln w="12700">
              <a:solidFill>
                <a:srgbClr val="FF0000"/>
              </a:solidFill>
              <a:round/>
              <a:headEnd/>
              <a:tailEnd/>
            </a:ln>
          </p:spPr>
          <p:txBody>
            <a:bodyPr/>
            <a:lstStyle/>
            <a:p>
              <a:endParaRPr lang="en-US"/>
            </a:p>
          </p:txBody>
        </p:sp>
        <p:sp>
          <p:nvSpPr>
            <p:cNvPr id="680004" name="Line 68"/>
            <p:cNvSpPr>
              <a:spLocks noChangeShapeType="1"/>
            </p:cNvSpPr>
            <p:nvPr/>
          </p:nvSpPr>
          <p:spPr bwMode="auto">
            <a:xfrm>
              <a:off x="3776" y="2032"/>
              <a:ext cx="1" cy="1"/>
            </a:xfrm>
            <a:prstGeom prst="line">
              <a:avLst/>
            </a:prstGeom>
            <a:noFill/>
            <a:ln w="12700">
              <a:solidFill>
                <a:srgbClr val="FF0000"/>
              </a:solidFill>
              <a:round/>
              <a:headEnd/>
              <a:tailEnd/>
            </a:ln>
          </p:spPr>
          <p:txBody>
            <a:bodyPr/>
            <a:lstStyle/>
            <a:p>
              <a:endParaRPr lang="en-US"/>
            </a:p>
          </p:txBody>
        </p:sp>
        <p:sp>
          <p:nvSpPr>
            <p:cNvPr id="680005" name="Line 69"/>
            <p:cNvSpPr>
              <a:spLocks noChangeShapeType="1"/>
            </p:cNvSpPr>
            <p:nvPr/>
          </p:nvSpPr>
          <p:spPr bwMode="auto">
            <a:xfrm>
              <a:off x="3776" y="2032"/>
              <a:ext cx="1" cy="1"/>
            </a:xfrm>
            <a:prstGeom prst="line">
              <a:avLst/>
            </a:prstGeom>
            <a:noFill/>
            <a:ln w="12700">
              <a:solidFill>
                <a:srgbClr val="FF0000"/>
              </a:solidFill>
              <a:round/>
              <a:headEnd/>
              <a:tailEnd/>
            </a:ln>
          </p:spPr>
          <p:txBody>
            <a:bodyPr/>
            <a:lstStyle/>
            <a:p>
              <a:endParaRPr lang="en-US"/>
            </a:p>
          </p:txBody>
        </p:sp>
        <p:sp>
          <p:nvSpPr>
            <p:cNvPr id="680006" name="Line 70"/>
            <p:cNvSpPr>
              <a:spLocks noChangeShapeType="1"/>
            </p:cNvSpPr>
            <p:nvPr/>
          </p:nvSpPr>
          <p:spPr bwMode="auto">
            <a:xfrm flipV="1">
              <a:off x="3776" y="2008"/>
              <a:ext cx="8" cy="24"/>
            </a:xfrm>
            <a:prstGeom prst="line">
              <a:avLst/>
            </a:prstGeom>
            <a:noFill/>
            <a:ln w="12700">
              <a:solidFill>
                <a:srgbClr val="FF0000"/>
              </a:solidFill>
              <a:round/>
              <a:headEnd/>
              <a:tailEnd/>
            </a:ln>
          </p:spPr>
          <p:txBody>
            <a:bodyPr/>
            <a:lstStyle/>
            <a:p>
              <a:endParaRPr lang="en-US"/>
            </a:p>
          </p:txBody>
        </p:sp>
        <p:sp>
          <p:nvSpPr>
            <p:cNvPr id="680007" name="Line 71"/>
            <p:cNvSpPr>
              <a:spLocks noChangeShapeType="1"/>
            </p:cNvSpPr>
            <p:nvPr/>
          </p:nvSpPr>
          <p:spPr bwMode="auto">
            <a:xfrm>
              <a:off x="3784" y="2008"/>
              <a:ext cx="1" cy="1"/>
            </a:xfrm>
            <a:prstGeom prst="line">
              <a:avLst/>
            </a:prstGeom>
            <a:noFill/>
            <a:ln w="12700">
              <a:solidFill>
                <a:srgbClr val="FF0000"/>
              </a:solidFill>
              <a:round/>
              <a:headEnd/>
              <a:tailEnd/>
            </a:ln>
          </p:spPr>
          <p:txBody>
            <a:bodyPr/>
            <a:lstStyle/>
            <a:p>
              <a:endParaRPr lang="en-US"/>
            </a:p>
          </p:txBody>
        </p:sp>
        <p:sp>
          <p:nvSpPr>
            <p:cNvPr id="680008" name="Line 72"/>
            <p:cNvSpPr>
              <a:spLocks noChangeShapeType="1"/>
            </p:cNvSpPr>
            <p:nvPr/>
          </p:nvSpPr>
          <p:spPr bwMode="auto">
            <a:xfrm flipV="1">
              <a:off x="3784" y="2000"/>
              <a:ext cx="16" cy="8"/>
            </a:xfrm>
            <a:prstGeom prst="line">
              <a:avLst/>
            </a:prstGeom>
            <a:noFill/>
            <a:ln w="12700">
              <a:solidFill>
                <a:srgbClr val="FF0000"/>
              </a:solidFill>
              <a:round/>
              <a:headEnd/>
              <a:tailEnd/>
            </a:ln>
          </p:spPr>
          <p:txBody>
            <a:bodyPr/>
            <a:lstStyle/>
            <a:p>
              <a:endParaRPr lang="en-US"/>
            </a:p>
          </p:txBody>
        </p:sp>
        <p:sp>
          <p:nvSpPr>
            <p:cNvPr id="680009" name="Line 73"/>
            <p:cNvSpPr>
              <a:spLocks noChangeShapeType="1"/>
            </p:cNvSpPr>
            <p:nvPr/>
          </p:nvSpPr>
          <p:spPr bwMode="auto">
            <a:xfrm>
              <a:off x="3800" y="2000"/>
              <a:ext cx="1" cy="1"/>
            </a:xfrm>
            <a:prstGeom prst="line">
              <a:avLst/>
            </a:prstGeom>
            <a:noFill/>
            <a:ln w="12700">
              <a:solidFill>
                <a:srgbClr val="FF0000"/>
              </a:solidFill>
              <a:round/>
              <a:headEnd/>
              <a:tailEnd/>
            </a:ln>
          </p:spPr>
          <p:txBody>
            <a:bodyPr/>
            <a:lstStyle/>
            <a:p>
              <a:endParaRPr lang="en-US"/>
            </a:p>
          </p:txBody>
        </p:sp>
        <p:sp>
          <p:nvSpPr>
            <p:cNvPr id="680010" name="Line 74"/>
            <p:cNvSpPr>
              <a:spLocks noChangeShapeType="1"/>
            </p:cNvSpPr>
            <p:nvPr/>
          </p:nvSpPr>
          <p:spPr bwMode="auto">
            <a:xfrm>
              <a:off x="3800" y="2000"/>
              <a:ext cx="1" cy="1"/>
            </a:xfrm>
            <a:prstGeom prst="line">
              <a:avLst/>
            </a:prstGeom>
            <a:noFill/>
            <a:ln w="12700">
              <a:solidFill>
                <a:srgbClr val="FF0000"/>
              </a:solidFill>
              <a:round/>
              <a:headEnd/>
              <a:tailEnd/>
            </a:ln>
          </p:spPr>
          <p:txBody>
            <a:bodyPr/>
            <a:lstStyle/>
            <a:p>
              <a:endParaRPr lang="en-US"/>
            </a:p>
          </p:txBody>
        </p:sp>
        <p:sp>
          <p:nvSpPr>
            <p:cNvPr id="680011" name="Line 75"/>
            <p:cNvSpPr>
              <a:spLocks noChangeShapeType="1"/>
            </p:cNvSpPr>
            <p:nvPr/>
          </p:nvSpPr>
          <p:spPr bwMode="auto">
            <a:xfrm>
              <a:off x="3800" y="2000"/>
              <a:ext cx="1" cy="1"/>
            </a:xfrm>
            <a:prstGeom prst="line">
              <a:avLst/>
            </a:prstGeom>
            <a:noFill/>
            <a:ln w="12700">
              <a:solidFill>
                <a:srgbClr val="FF0000"/>
              </a:solidFill>
              <a:round/>
              <a:headEnd/>
              <a:tailEnd/>
            </a:ln>
          </p:spPr>
          <p:txBody>
            <a:bodyPr/>
            <a:lstStyle/>
            <a:p>
              <a:endParaRPr lang="en-US"/>
            </a:p>
          </p:txBody>
        </p:sp>
        <p:sp>
          <p:nvSpPr>
            <p:cNvPr id="680012" name="Line 76"/>
            <p:cNvSpPr>
              <a:spLocks noChangeShapeType="1"/>
            </p:cNvSpPr>
            <p:nvPr/>
          </p:nvSpPr>
          <p:spPr bwMode="auto">
            <a:xfrm>
              <a:off x="3800" y="2000"/>
              <a:ext cx="24" cy="8"/>
            </a:xfrm>
            <a:prstGeom prst="line">
              <a:avLst/>
            </a:prstGeom>
            <a:noFill/>
            <a:ln w="12700">
              <a:solidFill>
                <a:srgbClr val="FF0000"/>
              </a:solidFill>
              <a:round/>
              <a:headEnd/>
              <a:tailEnd/>
            </a:ln>
          </p:spPr>
          <p:txBody>
            <a:bodyPr/>
            <a:lstStyle/>
            <a:p>
              <a:endParaRPr lang="en-US"/>
            </a:p>
          </p:txBody>
        </p:sp>
        <p:sp>
          <p:nvSpPr>
            <p:cNvPr id="680013" name="Line 77"/>
            <p:cNvSpPr>
              <a:spLocks noChangeShapeType="1"/>
            </p:cNvSpPr>
            <p:nvPr/>
          </p:nvSpPr>
          <p:spPr bwMode="auto">
            <a:xfrm>
              <a:off x="3824" y="2008"/>
              <a:ext cx="1" cy="1"/>
            </a:xfrm>
            <a:prstGeom prst="line">
              <a:avLst/>
            </a:prstGeom>
            <a:noFill/>
            <a:ln w="12700">
              <a:solidFill>
                <a:srgbClr val="FF0000"/>
              </a:solidFill>
              <a:round/>
              <a:headEnd/>
              <a:tailEnd/>
            </a:ln>
          </p:spPr>
          <p:txBody>
            <a:bodyPr/>
            <a:lstStyle/>
            <a:p>
              <a:endParaRPr lang="en-US"/>
            </a:p>
          </p:txBody>
        </p:sp>
        <p:sp>
          <p:nvSpPr>
            <p:cNvPr id="680014" name="Line 78"/>
            <p:cNvSpPr>
              <a:spLocks noChangeShapeType="1"/>
            </p:cNvSpPr>
            <p:nvPr/>
          </p:nvSpPr>
          <p:spPr bwMode="auto">
            <a:xfrm>
              <a:off x="3824" y="2008"/>
              <a:ext cx="8" cy="24"/>
            </a:xfrm>
            <a:prstGeom prst="line">
              <a:avLst/>
            </a:prstGeom>
            <a:noFill/>
            <a:ln w="12700">
              <a:solidFill>
                <a:srgbClr val="FF0000"/>
              </a:solidFill>
              <a:round/>
              <a:headEnd/>
              <a:tailEnd/>
            </a:ln>
          </p:spPr>
          <p:txBody>
            <a:bodyPr/>
            <a:lstStyle/>
            <a:p>
              <a:endParaRPr lang="en-US"/>
            </a:p>
          </p:txBody>
        </p:sp>
        <p:sp>
          <p:nvSpPr>
            <p:cNvPr id="680015" name="Line 79"/>
            <p:cNvSpPr>
              <a:spLocks noChangeShapeType="1"/>
            </p:cNvSpPr>
            <p:nvPr/>
          </p:nvSpPr>
          <p:spPr bwMode="auto">
            <a:xfrm>
              <a:off x="3832" y="2032"/>
              <a:ext cx="1" cy="1"/>
            </a:xfrm>
            <a:prstGeom prst="line">
              <a:avLst/>
            </a:prstGeom>
            <a:noFill/>
            <a:ln w="12700">
              <a:solidFill>
                <a:srgbClr val="FF0000"/>
              </a:solidFill>
              <a:round/>
              <a:headEnd/>
              <a:tailEnd/>
            </a:ln>
          </p:spPr>
          <p:txBody>
            <a:bodyPr/>
            <a:lstStyle/>
            <a:p>
              <a:endParaRPr lang="en-US"/>
            </a:p>
          </p:txBody>
        </p:sp>
        <p:sp>
          <p:nvSpPr>
            <p:cNvPr id="680016" name="Freeform 80"/>
            <p:cNvSpPr>
              <a:spLocks/>
            </p:cNvSpPr>
            <p:nvPr/>
          </p:nvSpPr>
          <p:spPr bwMode="auto">
            <a:xfrm>
              <a:off x="1888" y="2192"/>
              <a:ext cx="48" cy="48"/>
            </a:xfrm>
            <a:custGeom>
              <a:avLst/>
              <a:gdLst/>
              <a:ahLst/>
              <a:cxnLst>
                <a:cxn ang="0">
                  <a:pos x="48" y="24"/>
                </a:cxn>
                <a:cxn ang="0">
                  <a:pos x="40" y="40"/>
                </a:cxn>
                <a:cxn ang="0">
                  <a:pos x="24" y="48"/>
                </a:cxn>
                <a:cxn ang="0">
                  <a:pos x="24" y="48"/>
                </a:cxn>
                <a:cxn ang="0">
                  <a:pos x="8" y="40"/>
                </a:cxn>
                <a:cxn ang="0">
                  <a:pos x="0" y="24"/>
                </a:cxn>
                <a:cxn ang="0">
                  <a:pos x="0" y="24"/>
                </a:cxn>
                <a:cxn ang="0">
                  <a:pos x="8" y="8"/>
                </a:cxn>
                <a:cxn ang="0">
                  <a:pos x="24" y="0"/>
                </a:cxn>
                <a:cxn ang="0">
                  <a:pos x="24" y="0"/>
                </a:cxn>
                <a:cxn ang="0">
                  <a:pos x="40" y="8"/>
                </a:cxn>
                <a:cxn ang="0">
                  <a:pos x="48" y="24"/>
                </a:cxn>
              </a:cxnLst>
              <a:rect l="0" t="0" r="r" b="b"/>
              <a:pathLst>
                <a:path w="48" h="48">
                  <a:moveTo>
                    <a:pt x="48" y="24"/>
                  </a:moveTo>
                  <a:lnTo>
                    <a:pt x="40" y="40"/>
                  </a:lnTo>
                  <a:lnTo>
                    <a:pt x="24" y="48"/>
                  </a:lnTo>
                  <a:lnTo>
                    <a:pt x="24" y="48"/>
                  </a:lnTo>
                  <a:lnTo>
                    <a:pt x="8" y="40"/>
                  </a:lnTo>
                  <a:lnTo>
                    <a:pt x="0" y="24"/>
                  </a:lnTo>
                  <a:lnTo>
                    <a:pt x="0" y="24"/>
                  </a:lnTo>
                  <a:lnTo>
                    <a:pt x="8" y="8"/>
                  </a:lnTo>
                  <a:lnTo>
                    <a:pt x="24" y="0"/>
                  </a:lnTo>
                  <a:lnTo>
                    <a:pt x="24" y="0"/>
                  </a:lnTo>
                  <a:lnTo>
                    <a:pt x="40" y="8"/>
                  </a:lnTo>
                  <a:lnTo>
                    <a:pt x="48" y="24"/>
                  </a:lnTo>
                  <a:close/>
                </a:path>
              </a:pathLst>
            </a:custGeom>
            <a:solidFill>
              <a:srgbClr val="FF0000"/>
            </a:solidFill>
            <a:ln w="9525">
              <a:noFill/>
              <a:round/>
              <a:headEnd/>
              <a:tailEnd/>
            </a:ln>
          </p:spPr>
          <p:txBody>
            <a:bodyPr/>
            <a:lstStyle/>
            <a:p>
              <a:endParaRPr lang="en-US"/>
            </a:p>
          </p:txBody>
        </p:sp>
        <p:sp>
          <p:nvSpPr>
            <p:cNvPr id="680017" name="Line 81"/>
            <p:cNvSpPr>
              <a:spLocks noChangeShapeType="1"/>
            </p:cNvSpPr>
            <p:nvPr/>
          </p:nvSpPr>
          <p:spPr bwMode="auto">
            <a:xfrm flipH="1">
              <a:off x="1928" y="2216"/>
              <a:ext cx="8" cy="16"/>
            </a:xfrm>
            <a:prstGeom prst="line">
              <a:avLst/>
            </a:prstGeom>
            <a:noFill/>
            <a:ln w="12700">
              <a:solidFill>
                <a:srgbClr val="FF0000"/>
              </a:solidFill>
              <a:round/>
              <a:headEnd/>
              <a:tailEnd/>
            </a:ln>
          </p:spPr>
          <p:txBody>
            <a:bodyPr/>
            <a:lstStyle/>
            <a:p>
              <a:endParaRPr lang="en-US"/>
            </a:p>
          </p:txBody>
        </p:sp>
        <p:sp>
          <p:nvSpPr>
            <p:cNvPr id="680018" name="Line 82"/>
            <p:cNvSpPr>
              <a:spLocks noChangeShapeType="1"/>
            </p:cNvSpPr>
            <p:nvPr/>
          </p:nvSpPr>
          <p:spPr bwMode="auto">
            <a:xfrm>
              <a:off x="1928" y="2232"/>
              <a:ext cx="1" cy="1"/>
            </a:xfrm>
            <a:prstGeom prst="line">
              <a:avLst/>
            </a:prstGeom>
            <a:noFill/>
            <a:ln w="12700">
              <a:solidFill>
                <a:srgbClr val="FF0000"/>
              </a:solidFill>
              <a:round/>
              <a:headEnd/>
              <a:tailEnd/>
            </a:ln>
          </p:spPr>
          <p:txBody>
            <a:bodyPr/>
            <a:lstStyle/>
            <a:p>
              <a:endParaRPr lang="en-US"/>
            </a:p>
          </p:txBody>
        </p:sp>
        <p:sp>
          <p:nvSpPr>
            <p:cNvPr id="680019" name="Line 83"/>
            <p:cNvSpPr>
              <a:spLocks noChangeShapeType="1"/>
            </p:cNvSpPr>
            <p:nvPr/>
          </p:nvSpPr>
          <p:spPr bwMode="auto">
            <a:xfrm flipH="1">
              <a:off x="1912" y="2232"/>
              <a:ext cx="16" cy="8"/>
            </a:xfrm>
            <a:prstGeom prst="line">
              <a:avLst/>
            </a:prstGeom>
            <a:noFill/>
            <a:ln w="12700">
              <a:solidFill>
                <a:srgbClr val="FF0000"/>
              </a:solidFill>
              <a:round/>
              <a:headEnd/>
              <a:tailEnd/>
            </a:ln>
          </p:spPr>
          <p:txBody>
            <a:bodyPr/>
            <a:lstStyle/>
            <a:p>
              <a:endParaRPr lang="en-US"/>
            </a:p>
          </p:txBody>
        </p:sp>
        <p:sp>
          <p:nvSpPr>
            <p:cNvPr id="680020" name="Line 84"/>
            <p:cNvSpPr>
              <a:spLocks noChangeShapeType="1"/>
            </p:cNvSpPr>
            <p:nvPr/>
          </p:nvSpPr>
          <p:spPr bwMode="auto">
            <a:xfrm>
              <a:off x="1912" y="2240"/>
              <a:ext cx="1" cy="1"/>
            </a:xfrm>
            <a:prstGeom prst="line">
              <a:avLst/>
            </a:prstGeom>
            <a:noFill/>
            <a:ln w="12700">
              <a:solidFill>
                <a:srgbClr val="FF0000"/>
              </a:solidFill>
              <a:round/>
              <a:headEnd/>
              <a:tailEnd/>
            </a:ln>
          </p:spPr>
          <p:txBody>
            <a:bodyPr/>
            <a:lstStyle/>
            <a:p>
              <a:endParaRPr lang="en-US"/>
            </a:p>
          </p:txBody>
        </p:sp>
        <p:sp>
          <p:nvSpPr>
            <p:cNvPr id="680021" name="Line 85"/>
            <p:cNvSpPr>
              <a:spLocks noChangeShapeType="1"/>
            </p:cNvSpPr>
            <p:nvPr/>
          </p:nvSpPr>
          <p:spPr bwMode="auto">
            <a:xfrm>
              <a:off x="1912" y="2240"/>
              <a:ext cx="1" cy="1"/>
            </a:xfrm>
            <a:prstGeom prst="line">
              <a:avLst/>
            </a:prstGeom>
            <a:noFill/>
            <a:ln w="12700">
              <a:solidFill>
                <a:srgbClr val="FF0000"/>
              </a:solidFill>
              <a:round/>
              <a:headEnd/>
              <a:tailEnd/>
            </a:ln>
          </p:spPr>
          <p:txBody>
            <a:bodyPr/>
            <a:lstStyle/>
            <a:p>
              <a:endParaRPr lang="en-US"/>
            </a:p>
          </p:txBody>
        </p:sp>
        <p:sp>
          <p:nvSpPr>
            <p:cNvPr id="680022" name="Line 86"/>
            <p:cNvSpPr>
              <a:spLocks noChangeShapeType="1"/>
            </p:cNvSpPr>
            <p:nvPr/>
          </p:nvSpPr>
          <p:spPr bwMode="auto">
            <a:xfrm>
              <a:off x="1912" y="2240"/>
              <a:ext cx="1" cy="1"/>
            </a:xfrm>
            <a:prstGeom prst="line">
              <a:avLst/>
            </a:prstGeom>
            <a:noFill/>
            <a:ln w="12700">
              <a:solidFill>
                <a:srgbClr val="FF0000"/>
              </a:solidFill>
              <a:round/>
              <a:headEnd/>
              <a:tailEnd/>
            </a:ln>
          </p:spPr>
          <p:txBody>
            <a:bodyPr/>
            <a:lstStyle/>
            <a:p>
              <a:endParaRPr lang="en-US"/>
            </a:p>
          </p:txBody>
        </p:sp>
        <p:sp>
          <p:nvSpPr>
            <p:cNvPr id="680023" name="Line 87"/>
            <p:cNvSpPr>
              <a:spLocks noChangeShapeType="1"/>
            </p:cNvSpPr>
            <p:nvPr/>
          </p:nvSpPr>
          <p:spPr bwMode="auto">
            <a:xfrm flipH="1" flipV="1">
              <a:off x="1896" y="2232"/>
              <a:ext cx="16" cy="8"/>
            </a:xfrm>
            <a:prstGeom prst="line">
              <a:avLst/>
            </a:prstGeom>
            <a:noFill/>
            <a:ln w="12700">
              <a:solidFill>
                <a:srgbClr val="FF0000"/>
              </a:solidFill>
              <a:round/>
              <a:headEnd/>
              <a:tailEnd/>
            </a:ln>
          </p:spPr>
          <p:txBody>
            <a:bodyPr/>
            <a:lstStyle/>
            <a:p>
              <a:endParaRPr lang="en-US"/>
            </a:p>
          </p:txBody>
        </p:sp>
        <p:sp>
          <p:nvSpPr>
            <p:cNvPr id="680024" name="Line 88"/>
            <p:cNvSpPr>
              <a:spLocks noChangeShapeType="1"/>
            </p:cNvSpPr>
            <p:nvPr/>
          </p:nvSpPr>
          <p:spPr bwMode="auto">
            <a:xfrm>
              <a:off x="1896" y="2232"/>
              <a:ext cx="1" cy="1"/>
            </a:xfrm>
            <a:prstGeom prst="line">
              <a:avLst/>
            </a:prstGeom>
            <a:noFill/>
            <a:ln w="12700">
              <a:solidFill>
                <a:srgbClr val="FF0000"/>
              </a:solidFill>
              <a:round/>
              <a:headEnd/>
              <a:tailEnd/>
            </a:ln>
          </p:spPr>
          <p:txBody>
            <a:bodyPr/>
            <a:lstStyle/>
            <a:p>
              <a:endParaRPr lang="en-US"/>
            </a:p>
          </p:txBody>
        </p:sp>
        <p:sp>
          <p:nvSpPr>
            <p:cNvPr id="680025" name="Line 89"/>
            <p:cNvSpPr>
              <a:spLocks noChangeShapeType="1"/>
            </p:cNvSpPr>
            <p:nvPr/>
          </p:nvSpPr>
          <p:spPr bwMode="auto">
            <a:xfrm flipH="1" flipV="1">
              <a:off x="1888" y="2216"/>
              <a:ext cx="8" cy="16"/>
            </a:xfrm>
            <a:prstGeom prst="line">
              <a:avLst/>
            </a:prstGeom>
            <a:noFill/>
            <a:ln w="12700">
              <a:solidFill>
                <a:srgbClr val="FF0000"/>
              </a:solidFill>
              <a:round/>
              <a:headEnd/>
              <a:tailEnd/>
            </a:ln>
          </p:spPr>
          <p:txBody>
            <a:bodyPr/>
            <a:lstStyle/>
            <a:p>
              <a:endParaRPr lang="en-US"/>
            </a:p>
          </p:txBody>
        </p:sp>
        <p:sp>
          <p:nvSpPr>
            <p:cNvPr id="680026" name="Line 90"/>
            <p:cNvSpPr>
              <a:spLocks noChangeShapeType="1"/>
            </p:cNvSpPr>
            <p:nvPr/>
          </p:nvSpPr>
          <p:spPr bwMode="auto">
            <a:xfrm>
              <a:off x="1888" y="2216"/>
              <a:ext cx="1" cy="1"/>
            </a:xfrm>
            <a:prstGeom prst="line">
              <a:avLst/>
            </a:prstGeom>
            <a:noFill/>
            <a:ln w="12700">
              <a:solidFill>
                <a:srgbClr val="FF0000"/>
              </a:solidFill>
              <a:round/>
              <a:headEnd/>
              <a:tailEnd/>
            </a:ln>
          </p:spPr>
          <p:txBody>
            <a:bodyPr/>
            <a:lstStyle/>
            <a:p>
              <a:endParaRPr lang="en-US"/>
            </a:p>
          </p:txBody>
        </p:sp>
        <p:sp>
          <p:nvSpPr>
            <p:cNvPr id="680027" name="Line 91"/>
            <p:cNvSpPr>
              <a:spLocks noChangeShapeType="1"/>
            </p:cNvSpPr>
            <p:nvPr/>
          </p:nvSpPr>
          <p:spPr bwMode="auto">
            <a:xfrm>
              <a:off x="1888" y="2216"/>
              <a:ext cx="1" cy="1"/>
            </a:xfrm>
            <a:prstGeom prst="line">
              <a:avLst/>
            </a:prstGeom>
            <a:noFill/>
            <a:ln w="12700">
              <a:solidFill>
                <a:srgbClr val="FF0000"/>
              </a:solidFill>
              <a:round/>
              <a:headEnd/>
              <a:tailEnd/>
            </a:ln>
          </p:spPr>
          <p:txBody>
            <a:bodyPr/>
            <a:lstStyle/>
            <a:p>
              <a:endParaRPr lang="en-US"/>
            </a:p>
          </p:txBody>
        </p:sp>
        <p:sp>
          <p:nvSpPr>
            <p:cNvPr id="680028" name="Line 92"/>
            <p:cNvSpPr>
              <a:spLocks noChangeShapeType="1"/>
            </p:cNvSpPr>
            <p:nvPr/>
          </p:nvSpPr>
          <p:spPr bwMode="auto">
            <a:xfrm>
              <a:off x="1888" y="2216"/>
              <a:ext cx="1" cy="1"/>
            </a:xfrm>
            <a:prstGeom prst="line">
              <a:avLst/>
            </a:prstGeom>
            <a:noFill/>
            <a:ln w="12700">
              <a:solidFill>
                <a:srgbClr val="FF0000"/>
              </a:solidFill>
              <a:round/>
              <a:headEnd/>
              <a:tailEnd/>
            </a:ln>
          </p:spPr>
          <p:txBody>
            <a:bodyPr/>
            <a:lstStyle/>
            <a:p>
              <a:endParaRPr lang="en-US"/>
            </a:p>
          </p:txBody>
        </p:sp>
        <p:sp>
          <p:nvSpPr>
            <p:cNvPr id="680029" name="Line 93"/>
            <p:cNvSpPr>
              <a:spLocks noChangeShapeType="1"/>
            </p:cNvSpPr>
            <p:nvPr/>
          </p:nvSpPr>
          <p:spPr bwMode="auto">
            <a:xfrm flipV="1">
              <a:off x="1888" y="2200"/>
              <a:ext cx="8" cy="16"/>
            </a:xfrm>
            <a:prstGeom prst="line">
              <a:avLst/>
            </a:prstGeom>
            <a:noFill/>
            <a:ln w="12700">
              <a:solidFill>
                <a:srgbClr val="FF0000"/>
              </a:solidFill>
              <a:round/>
              <a:headEnd/>
              <a:tailEnd/>
            </a:ln>
          </p:spPr>
          <p:txBody>
            <a:bodyPr/>
            <a:lstStyle/>
            <a:p>
              <a:endParaRPr lang="en-US"/>
            </a:p>
          </p:txBody>
        </p:sp>
        <p:sp>
          <p:nvSpPr>
            <p:cNvPr id="680030" name="Line 94"/>
            <p:cNvSpPr>
              <a:spLocks noChangeShapeType="1"/>
            </p:cNvSpPr>
            <p:nvPr/>
          </p:nvSpPr>
          <p:spPr bwMode="auto">
            <a:xfrm>
              <a:off x="1896" y="2200"/>
              <a:ext cx="1" cy="1"/>
            </a:xfrm>
            <a:prstGeom prst="line">
              <a:avLst/>
            </a:prstGeom>
            <a:noFill/>
            <a:ln w="12700">
              <a:solidFill>
                <a:srgbClr val="FF0000"/>
              </a:solidFill>
              <a:round/>
              <a:headEnd/>
              <a:tailEnd/>
            </a:ln>
          </p:spPr>
          <p:txBody>
            <a:bodyPr/>
            <a:lstStyle/>
            <a:p>
              <a:endParaRPr lang="en-US"/>
            </a:p>
          </p:txBody>
        </p:sp>
        <p:sp>
          <p:nvSpPr>
            <p:cNvPr id="680031" name="Line 95"/>
            <p:cNvSpPr>
              <a:spLocks noChangeShapeType="1"/>
            </p:cNvSpPr>
            <p:nvPr/>
          </p:nvSpPr>
          <p:spPr bwMode="auto">
            <a:xfrm flipV="1">
              <a:off x="1896" y="2192"/>
              <a:ext cx="16" cy="8"/>
            </a:xfrm>
            <a:prstGeom prst="line">
              <a:avLst/>
            </a:prstGeom>
            <a:noFill/>
            <a:ln w="12700">
              <a:solidFill>
                <a:srgbClr val="FF0000"/>
              </a:solidFill>
              <a:round/>
              <a:headEnd/>
              <a:tailEnd/>
            </a:ln>
          </p:spPr>
          <p:txBody>
            <a:bodyPr/>
            <a:lstStyle/>
            <a:p>
              <a:endParaRPr lang="en-US"/>
            </a:p>
          </p:txBody>
        </p:sp>
        <p:sp>
          <p:nvSpPr>
            <p:cNvPr id="680032" name="Line 96"/>
            <p:cNvSpPr>
              <a:spLocks noChangeShapeType="1"/>
            </p:cNvSpPr>
            <p:nvPr/>
          </p:nvSpPr>
          <p:spPr bwMode="auto">
            <a:xfrm>
              <a:off x="1912" y="2192"/>
              <a:ext cx="1" cy="1"/>
            </a:xfrm>
            <a:prstGeom prst="line">
              <a:avLst/>
            </a:prstGeom>
            <a:noFill/>
            <a:ln w="12700">
              <a:solidFill>
                <a:srgbClr val="FF0000"/>
              </a:solidFill>
              <a:round/>
              <a:headEnd/>
              <a:tailEnd/>
            </a:ln>
          </p:spPr>
          <p:txBody>
            <a:bodyPr/>
            <a:lstStyle/>
            <a:p>
              <a:endParaRPr lang="en-US"/>
            </a:p>
          </p:txBody>
        </p:sp>
        <p:sp>
          <p:nvSpPr>
            <p:cNvPr id="680033" name="Line 97"/>
            <p:cNvSpPr>
              <a:spLocks noChangeShapeType="1"/>
            </p:cNvSpPr>
            <p:nvPr/>
          </p:nvSpPr>
          <p:spPr bwMode="auto">
            <a:xfrm>
              <a:off x="1912" y="2192"/>
              <a:ext cx="1" cy="1"/>
            </a:xfrm>
            <a:prstGeom prst="line">
              <a:avLst/>
            </a:prstGeom>
            <a:noFill/>
            <a:ln w="12700">
              <a:solidFill>
                <a:srgbClr val="FF0000"/>
              </a:solidFill>
              <a:round/>
              <a:headEnd/>
              <a:tailEnd/>
            </a:ln>
          </p:spPr>
          <p:txBody>
            <a:bodyPr/>
            <a:lstStyle/>
            <a:p>
              <a:endParaRPr lang="en-US"/>
            </a:p>
          </p:txBody>
        </p:sp>
        <p:sp>
          <p:nvSpPr>
            <p:cNvPr id="680034" name="Line 98"/>
            <p:cNvSpPr>
              <a:spLocks noChangeShapeType="1"/>
            </p:cNvSpPr>
            <p:nvPr/>
          </p:nvSpPr>
          <p:spPr bwMode="auto">
            <a:xfrm>
              <a:off x="1912" y="2192"/>
              <a:ext cx="1" cy="1"/>
            </a:xfrm>
            <a:prstGeom prst="line">
              <a:avLst/>
            </a:prstGeom>
            <a:noFill/>
            <a:ln w="12700">
              <a:solidFill>
                <a:srgbClr val="FF0000"/>
              </a:solidFill>
              <a:round/>
              <a:headEnd/>
              <a:tailEnd/>
            </a:ln>
          </p:spPr>
          <p:txBody>
            <a:bodyPr/>
            <a:lstStyle/>
            <a:p>
              <a:endParaRPr lang="en-US"/>
            </a:p>
          </p:txBody>
        </p:sp>
        <p:sp>
          <p:nvSpPr>
            <p:cNvPr id="680035" name="Line 99"/>
            <p:cNvSpPr>
              <a:spLocks noChangeShapeType="1"/>
            </p:cNvSpPr>
            <p:nvPr/>
          </p:nvSpPr>
          <p:spPr bwMode="auto">
            <a:xfrm>
              <a:off x="1912" y="2192"/>
              <a:ext cx="16" cy="8"/>
            </a:xfrm>
            <a:prstGeom prst="line">
              <a:avLst/>
            </a:prstGeom>
            <a:noFill/>
            <a:ln w="12700">
              <a:solidFill>
                <a:srgbClr val="FF0000"/>
              </a:solidFill>
              <a:round/>
              <a:headEnd/>
              <a:tailEnd/>
            </a:ln>
          </p:spPr>
          <p:txBody>
            <a:bodyPr/>
            <a:lstStyle/>
            <a:p>
              <a:endParaRPr lang="en-US"/>
            </a:p>
          </p:txBody>
        </p:sp>
        <p:sp>
          <p:nvSpPr>
            <p:cNvPr id="680036" name="Line 100"/>
            <p:cNvSpPr>
              <a:spLocks noChangeShapeType="1"/>
            </p:cNvSpPr>
            <p:nvPr/>
          </p:nvSpPr>
          <p:spPr bwMode="auto">
            <a:xfrm>
              <a:off x="1928" y="2200"/>
              <a:ext cx="1" cy="1"/>
            </a:xfrm>
            <a:prstGeom prst="line">
              <a:avLst/>
            </a:prstGeom>
            <a:noFill/>
            <a:ln w="12700">
              <a:solidFill>
                <a:srgbClr val="FF0000"/>
              </a:solidFill>
              <a:round/>
              <a:headEnd/>
              <a:tailEnd/>
            </a:ln>
          </p:spPr>
          <p:txBody>
            <a:bodyPr/>
            <a:lstStyle/>
            <a:p>
              <a:endParaRPr lang="en-US"/>
            </a:p>
          </p:txBody>
        </p:sp>
        <p:sp>
          <p:nvSpPr>
            <p:cNvPr id="680037" name="Line 101"/>
            <p:cNvSpPr>
              <a:spLocks noChangeShapeType="1"/>
            </p:cNvSpPr>
            <p:nvPr/>
          </p:nvSpPr>
          <p:spPr bwMode="auto">
            <a:xfrm>
              <a:off x="1928" y="2200"/>
              <a:ext cx="8" cy="16"/>
            </a:xfrm>
            <a:prstGeom prst="line">
              <a:avLst/>
            </a:prstGeom>
            <a:noFill/>
            <a:ln w="12700">
              <a:solidFill>
                <a:srgbClr val="FF0000"/>
              </a:solidFill>
              <a:round/>
              <a:headEnd/>
              <a:tailEnd/>
            </a:ln>
          </p:spPr>
          <p:txBody>
            <a:bodyPr/>
            <a:lstStyle/>
            <a:p>
              <a:endParaRPr lang="en-US"/>
            </a:p>
          </p:txBody>
        </p:sp>
        <p:sp>
          <p:nvSpPr>
            <p:cNvPr id="680038" name="Line 102"/>
            <p:cNvSpPr>
              <a:spLocks noChangeShapeType="1"/>
            </p:cNvSpPr>
            <p:nvPr/>
          </p:nvSpPr>
          <p:spPr bwMode="auto">
            <a:xfrm>
              <a:off x="1936" y="2216"/>
              <a:ext cx="1" cy="1"/>
            </a:xfrm>
            <a:prstGeom prst="line">
              <a:avLst/>
            </a:prstGeom>
            <a:noFill/>
            <a:ln w="12700">
              <a:solidFill>
                <a:srgbClr val="FF0000"/>
              </a:solidFill>
              <a:round/>
              <a:headEnd/>
              <a:tailEnd/>
            </a:ln>
          </p:spPr>
          <p:txBody>
            <a:bodyPr/>
            <a:lstStyle/>
            <a:p>
              <a:endParaRPr lang="en-US"/>
            </a:p>
          </p:txBody>
        </p:sp>
        <p:sp>
          <p:nvSpPr>
            <p:cNvPr id="680039" name="Rectangle 103"/>
            <p:cNvSpPr>
              <a:spLocks noChangeArrowheads="1"/>
            </p:cNvSpPr>
            <p:nvPr/>
          </p:nvSpPr>
          <p:spPr bwMode="auto">
            <a:xfrm>
              <a:off x="3536" y="1776"/>
              <a:ext cx="160" cy="192"/>
            </a:xfrm>
            <a:prstGeom prst="rect">
              <a:avLst/>
            </a:prstGeom>
            <a:noFill/>
            <a:ln w="9525">
              <a:noFill/>
              <a:miter lim="800000"/>
              <a:headEnd/>
              <a:tailEnd/>
            </a:ln>
          </p:spPr>
          <p:txBody>
            <a:bodyPr wrap="none" lIns="0" tIns="0" rIns="0" bIns="0">
              <a:spAutoFit/>
            </a:bodyPr>
            <a:lstStyle/>
            <a:p>
              <a:r>
                <a:rPr lang="en-US" sz="2000">
                  <a:solidFill>
                    <a:srgbClr val="FF0000"/>
                  </a:solidFill>
                </a:rPr>
                <a:t>P(</a:t>
              </a:r>
              <a:endParaRPr lang="en-US"/>
            </a:p>
          </p:txBody>
        </p:sp>
        <p:sp>
          <p:nvSpPr>
            <p:cNvPr id="680040" name="Rectangle 104"/>
            <p:cNvSpPr>
              <a:spLocks noChangeArrowheads="1"/>
            </p:cNvSpPr>
            <p:nvPr/>
          </p:nvSpPr>
          <p:spPr bwMode="auto">
            <a:xfrm>
              <a:off x="3696" y="1776"/>
              <a:ext cx="400" cy="192"/>
            </a:xfrm>
            <a:prstGeom prst="rect">
              <a:avLst/>
            </a:prstGeom>
            <a:noFill/>
            <a:ln w="9525">
              <a:noFill/>
              <a:miter lim="800000"/>
              <a:headEnd/>
              <a:tailEnd/>
            </a:ln>
          </p:spPr>
          <p:txBody>
            <a:bodyPr wrap="none" lIns="0" tIns="0" rIns="0" bIns="0">
              <a:spAutoFit/>
            </a:bodyPr>
            <a:lstStyle/>
            <a:p>
              <a:r>
                <a:rPr lang="en-US" sz="2000">
                  <a:solidFill>
                    <a:srgbClr val="FF0000"/>
                  </a:solidFill>
                </a:rPr>
                <a:t>X,Y,Z</a:t>
              </a:r>
              <a:endParaRPr lang="en-US"/>
            </a:p>
          </p:txBody>
        </p:sp>
        <p:sp>
          <p:nvSpPr>
            <p:cNvPr id="680041" name="Rectangle 105"/>
            <p:cNvSpPr>
              <a:spLocks noChangeArrowheads="1"/>
            </p:cNvSpPr>
            <p:nvPr/>
          </p:nvSpPr>
          <p:spPr bwMode="auto">
            <a:xfrm>
              <a:off x="4104" y="1776"/>
              <a:ext cx="53" cy="192"/>
            </a:xfrm>
            <a:prstGeom prst="rect">
              <a:avLst/>
            </a:prstGeom>
            <a:noFill/>
            <a:ln w="9525">
              <a:noFill/>
              <a:miter lim="800000"/>
              <a:headEnd/>
              <a:tailEnd/>
            </a:ln>
          </p:spPr>
          <p:txBody>
            <a:bodyPr wrap="none" lIns="0" tIns="0" rIns="0" bIns="0">
              <a:spAutoFit/>
            </a:bodyPr>
            <a:lstStyle/>
            <a:p>
              <a:r>
                <a:rPr lang="en-US" sz="2000">
                  <a:solidFill>
                    <a:srgbClr val="FF0000"/>
                  </a:solidFill>
                </a:rPr>
                <a:t>)</a:t>
              </a:r>
              <a:endParaRPr lang="en-US"/>
            </a:p>
          </p:txBody>
        </p:sp>
        <p:sp>
          <p:nvSpPr>
            <p:cNvPr id="680042" name="Rectangle 106"/>
            <p:cNvSpPr>
              <a:spLocks noChangeArrowheads="1"/>
            </p:cNvSpPr>
            <p:nvPr/>
          </p:nvSpPr>
          <p:spPr bwMode="auto">
            <a:xfrm>
              <a:off x="1256" y="1680"/>
              <a:ext cx="470" cy="192"/>
            </a:xfrm>
            <a:prstGeom prst="rect">
              <a:avLst/>
            </a:prstGeom>
            <a:noFill/>
            <a:ln w="9525">
              <a:noFill/>
              <a:miter lim="800000"/>
              <a:headEnd/>
              <a:tailEnd/>
            </a:ln>
          </p:spPr>
          <p:txBody>
            <a:bodyPr wrap="none" lIns="0" tIns="0" rIns="0" bIns="0">
              <a:spAutoFit/>
            </a:bodyPr>
            <a:lstStyle/>
            <a:p>
              <a:r>
                <a:rPr lang="en-US" sz="2000">
                  <a:solidFill>
                    <a:srgbClr val="FFFF00"/>
                  </a:solidFill>
                </a:rPr>
                <a:t>p(x, y)</a:t>
              </a:r>
              <a:endParaRPr lang="en-US"/>
            </a:p>
          </p:txBody>
        </p:sp>
        <p:sp>
          <p:nvSpPr>
            <p:cNvPr id="680043" name="Rectangle 107"/>
            <p:cNvSpPr>
              <a:spLocks noChangeArrowheads="1"/>
            </p:cNvSpPr>
            <p:nvPr/>
          </p:nvSpPr>
          <p:spPr bwMode="auto">
            <a:xfrm>
              <a:off x="1496" y="2896"/>
              <a:ext cx="332" cy="192"/>
            </a:xfrm>
            <a:prstGeom prst="rect">
              <a:avLst/>
            </a:prstGeom>
            <a:noFill/>
            <a:ln w="9525">
              <a:noFill/>
              <a:miter lim="800000"/>
              <a:headEnd/>
              <a:tailEnd/>
            </a:ln>
          </p:spPr>
          <p:txBody>
            <a:bodyPr wrap="none" lIns="0" tIns="0" rIns="0" bIns="0">
              <a:spAutoFit/>
            </a:bodyPr>
            <a:lstStyle/>
            <a:p>
              <a:r>
                <a:rPr lang="en-US" sz="2000">
                  <a:solidFill>
                    <a:srgbClr val="FF0000"/>
                  </a:solidFill>
                </a:rPr>
                <a:t>Z = f</a:t>
              </a:r>
              <a:endParaRPr lang="en-US"/>
            </a:p>
          </p:txBody>
        </p:sp>
        <p:sp>
          <p:nvSpPr>
            <p:cNvPr id="680044" name="Rectangle 108"/>
            <p:cNvSpPr>
              <a:spLocks noChangeArrowheads="1"/>
            </p:cNvSpPr>
            <p:nvPr/>
          </p:nvSpPr>
          <p:spPr bwMode="auto">
            <a:xfrm>
              <a:off x="720" y="2304"/>
              <a:ext cx="89" cy="192"/>
            </a:xfrm>
            <a:prstGeom prst="rect">
              <a:avLst/>
            </a:prstGeom>
            <a:noFill/>
            <a:ln w="9525">
              <a:noFill/>
              <a:miter lim="800000"/>
              <a:headEnd/>
              <a:tailEnd/>
            </a:ln>
          </p:spPr>
          <p:txBody>
            <a:bodyPr wrap="none" lIns="0" tIns="0" rIns="0" bIns="0">
              <a:spAutoFit/>
            </a:bodyPr>
            <a:lstStyle/>
            <a:p>
              <a:r>
                <a:rPr lang="en-US" sz="2000">
                  <a:solidFill>
                    <a:srgbClr val="FF0000"/>
                  </a:solidFill>
                </a:rPr>
                <a:t>0</a:t>
              </a:r>
              <a:endParaRPr lang="en-US"/>
            </a:p>
          </p:txBody>
        </p:sp>
        <p:sp>
          <p:nvSpPr>
            <p:cNvPr id="679944" name="Line 8"/>
            <p:cNvSpPr>
              <a:spLocks noChangeShapeType="1"/>
            </p:cNvSpPr>
            <p:nvPr/>
          </p:nvSpPr>
          <p:spPr bwMode="auto">
            <a:xfrm>
              <a:off x="1536" y="1920"/>
              <a:ext cx="344" cy="248"/>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680047" name="Line 111"/>
            <p:cNvSpPr>
              <a:spLocks noChangeShapeType="1"/>
            </p:cNvSpPr>
            <p:nvPr/>
          </p:nvSpPr>
          <p:spPr bwMode="auto">
            <a:xfrm flipV="1">
              <a:off x="886" y="2144"/>
              <a:ext cx="389" cy="177"/>
            </a:xfrm>
            <a:prstGeom prst="line">
              <a:avLst/>
            </a:prstGeom>
            <a:noFill/>
            <a:ln w="22225">
              <a:solidFill>
                <a:srgbClr val="0000FF"/>
              </a:solidFill>
              <a:round/>
              <a:headEnd type="none" w="sm" len="sm"/>
              <a:tailEnd type="triangle" w="lg" len="lg"/>
            </a:ln>
            <a:effectLst/>
          </p:spPr>
          <p:txBody>
            <a:bodyPr/>
            <a:lstStyle/>
            <a:p>
              <a:endParaRPr lang="en-US"/>
            </a:p>
          </p:txBody>
        </p:sp>
        <p:sp>
          <p:nvSpPr>
            <p:cNvPr id="680048" name="Line 112"/>
            <p:cNvSpPr>
              <a:spLocks noChangeShapeType="1"/>
            </p:cNvSpPr>
            <p:nvPr/>
          </p:nvSpPr>
          <p:spPr bwMode="auto">
            <a:xfrm flipH="1" flipV="1">
              <a:off x="884" y="1926"/>
              <a:ext cx="2" cy="395"/>
            </a:xfrm>
            <a:prstGeom prst="line">
              <a:avLst/>
            </a:prstGeom>
            <a:noFill/>
            <a:ln w="22225">
              <a:solidFill>
                <a:srgbClr val="0000FF"/>
              </a:solidFill>
              <a:round/>
              <a:headEnd type="none" w="sm" len="sm"/>
              <a:tailEnd type="triangle" w="lg" len="lg"/>
            </a:ln>
            <a:effectLst/>
          </p:spPr>
          <p:txBody>
            <a:bodyPr/>
            <a:lstStyle/>
            <a:p>
              <a:endParaRPr lang="en-US"/>
            </a:p>
          </p:txBody>
        </p:sp>
        <p:sp>
          <p:nvSpPr>
            <p:cNvPr id="679955" name="Freeform 19"/>
            <p:cNvSpPr>
              <a:spLocks/>
            </p:cNvSpPr>
            <p:nvPr/>
          </p:nvSpPr>
          <p:spPr bwMode="auto">
            <a:xfrm>
              <a:off x="840" y="2280"/>
              <a:ext cx="88" cy="80"/>
            </a:xfrm>
            <a:custGeom>
              <a:avLst/>
              <a:gdLst/>
              <a:ahLst/>
              <a:cxnLst>
                <a:cxn ang="0">
                  <a:pos x="88" y="40"/>
                </a:cxn>
                <a:cxn ang="0">
                  <a:pos x="72" y="64"/>
                </a:cxn>
                <a:cxn ang="0">
                  <a:pos x="40" y="80"/>
                </a:cxn>
                <a:cxn ang="0">
                  <a:pos x="40" y="80"/>
                </a:cxn>
                <a:cxn ang="0">
                  <a:pos x="8" y="64"/>
                </a:cxn>
                <a:cxn ang="0">
                  <a:pos x="0" y="40"/>
                </a:cxn>
                <a:cxn ang="0">
                  <a:pos x="0" y="40"/>
                </a:cxn>
                <a:cxn ang="0">
                  <a:pos x="8" y="8"/>
                </a:cxn>
                <a:cxn ang="0">
                  <a:pos x="40" y="0"/>
                </a:cxn>
                <a:cxn ang="0">
                  <a:pos x="40" y="0"/>
                </a:cxn>
                <a:cxn ang="0">
                  <a:pos x="72" y="8"/>
                </a:cxn>
                <a:cxn ang="0">
                  <a:pos x="88" y="40"/>
                </a:cxn>
              </a:cxnLst>
              <a:rect l="0" t="0" r="r" b="b"/>
              <a:pathLst>
                <a:path w="88" h="80">
                  <a:moveTo>
                    <a:pt x="88" y="40"/>
                  </a:moveTo>
                  <a:lnTo>
                    <a:pt x="72" y="64"/>
                  </a:lnTo>
                  <a:lnTo>
                    <a:pt x="40" y="80"/>
                  </a:lnTo>
                  <a:lnTo>
                    <a:pt x="40" y="80"/>
                  </a:lnTo>
                  <a:lnTo>
                    <a:pt x="8" y="64"/>
                  </a:lnTo>
                  <a:lnTo>
                    <a:pt x="0" y="40"/>
                  </a:lnTo>
                  <a:lnTo>
                    <a:pt x="0" y="40"/>
                  </a:lnTo>
                  <a:lnTo>
                    <a:pt x="8" y="8"/>
                  </a:lnTo>
                  <a:lnTo>
                    <a:pt x="40" y="0"/>
                  </a:lnTo>
                  <a:lnTo>
                    <a:pt x="40" y="0"/>
                  </a:lnTo>
                  <a:lnTo>
                    <a:pt x="72" y="8"/>
                  </a:lnTo>
                  <a:lnTo>
                    <a:pt x="88" y="40"/>
                  </a:lnTo>
                  <a:close/>
                </a:path>
              </a:pathLst>
            </a:custGeom>
            <a:solidFill>
              <a:srgbClr val="FF0000"/>
            </a:solidFill>
            <a:ln w="9525">
              <a:noFill/>
              <a:round/>
              <a:headEnd/>
              <a:tailEnd/>
            </a:ln>
          </p:spPr>
          <p:txBody>
            <a:bodyPr/>
            <a:lstStyle/>
            <a:p>
              <a:endParaRPr lang="en-US"/>
            </a:p>
          </p:txBody>
        </p:sp>
        <p:sp>
          <p:nvSpPr>
            <p:cNvPr id="680049" name="Rectangle 113"/>
            <p:cNvSpPr>
              <a:spLocks noChangeArrowheads="1"/>
            </p:cNvSpPr>
            <p:nvPr/>
          </p:nvSpPr>
          <p:spPr bwMode="auto">
            <a:xfrm>
              <a:off x="720" y="1728"/>
              <a:ext cx="107" cy="192"/>
            </a:xfrm>
            <a:prstGeom prst="rect">
              <a:avLst/>
            </a:prstGeom>
            <a:noFill/>
            <a:ln w="9525">
              <a:noFill/>
              <a:miter lim="800000"/>
              <a:headEnd/>
              <a:tailEnd/>
            </a:ln>
          </p:spPr>
          <p:txBody>
            <a:bodyPr wrap="none" lIns="0" tIns="0" rIns="0" bIns="0">
              <a:spAutoFit/>
            </a:bodyPr>
            <a:lstStyle/>
            <a:p>
              <a:r>
                <a:rPr lang="en-US" sz="2000">
                  <a:solidFill>
                    <a:srgbClr val="FF0000"/>
                  </a:solidFill>
                </a:rPr>
                <a:t>Y</a:t>
              </a:r>
              <a:endParaRPr lang="en-US"/>
            </a:p>
          </p:txBody>
        </p:sp>
        <p:sp>
          <p:nvSpPr>
            <p:cNvPr id="680050" name="Rectangle 114"/>
            <p:cNvSpPr>
              <a:spLocks noChangeArrowheads="1"/>
            </p:cNvSpPr>
            <p:nvPr/>
          </p:nvSpPr>
          <p:spPr bwMode="auto">
            <a:xfrm>
              <a:off x="1296" y="1968"/>
              <a:ext cx="107" cy="192"/>
            </a:xfrm>
            <a:prstGeom prst="rect">
              <a:avLst/>
            </a:prstGeom>
            <a:noFill/>
            <a:ln w="9525">
              <a:noFill/>
              <a:miter lim="800000"/>
              <a:headEnd/>
              <a:tailEnd/>
            </a:ln>
          </p:spPr>
          <p:txBody>
            <a:bodyPr wrap="none" lIns="0" tIns="0" rIns="0" bIns="0">
              <a:spAutoFit/>
            </a:bodyPr>
            <a:lstStyle/>
            <a:p>
              <a:r>
                <a:rPr lang="en-US" sz="2000">
                  <a:solidFill>
                    <a:srgbClr val="FF0000"/>
                  </a:solidFill>
                </a:rPr>
                <a:t>X</a:t>
              </a:r>
              <a:endParaRPr lang="en-US"/>
            </a:p>
          </p:txBody>
        </p:sp>
        <p:sp>
          <p:nvSpPr>
            <p:cNvPr id="680051" name="Line 115"/>
            <p:cNvSpPr>
              <a:spLocks noChangeShapeType="1"/>
            </p:cNvSpPr>
            <p:nvPr/>
          </p:nvSpPr>
          <p:spPr bwMode="auto">
            <a:xfrm flipV="1">
              <a:off x="1680" y="2016"/>
              <a:ext cx="1152" cy="528"/>
            </a:xfrm>
            <a:prstGeom prst="line">
              <a:avLst/>
            </a:prstGeom>
            <a:noFill/>
            <a:ln w="22225">
              <a:solidFill>
                <a:srgbClr val="FFFF00"/>
              </a:solidFill>
              <a:round/>
              <a:headEnd type="none" w="sm" len="sm"/>
              <a:tailEnd type="none" w="sm" len="sm"/>
            </a:ln>
            <a:effectLst/>
          </p:spPr>
          <p:txBody>
            <a:bodyPr/>
            <a:lstStyle/>
            <a:p>
              <a:endParaRPr lang="en-US"/>
            </a:p>
          </p:txBody>
        </p:sp>
      </p:grpSp>
      <p:graphicFrame>
        <p:nvGraphicFramePr>
          <p:cNvPr id="914432" name="Object 2048"/>
          <p:cNvGraphicFramePr>
            <a:graphicFrameLocks noChangeAspect="1"/>
          </p:cNvGraphicFramePr>
          <p:nvPr/>
        </p:nvGraphicFramePr>
        <p:xfrm>
          <a:off x="6705600" y="4800600"/>
          <a:ext cx="1139825" cy="1657350"/>
        </p:xfrm>
        <a:graphic>
          <a:graphicData uri="http://schemas.openxmlformats.org/presentationml/2006/ole">
            <mc:AlternateContent xmlns:mc="http://schemas.openxmlformats.org/markup-compatibility/2006">
              <mc:Choice xmlns:v="urn:schemas-microsoft-com:vml" Requires="v">
                <p:oleObj spid="_x0000_s1199" name="Equation" r:id="rId4" imgW="558720" imgH="812520" progId="Equation.3">
                  <p:embed/>
                </p:oleObj>
              </mc:Choice>
              <mc:Fallback>
                <p:oleObj name="Equation" r:id="rId4" imgW="558720" imgH="81252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5600" y="4800600"/>
                        <a:ext cx="1139825" cy="1657350"/>
                      </a:xfrm>
                      <a:prstGeom prst="rect">
                        <a:avLst/>
                      </a:prstGeom>
                      <a:solidFill>
                        <a:srgbClr val="FF99CC"/>
                      </a:solidFill>
                    </p:spPr>
                  </p:pic>
                </p:oleObj>
              </mc:Fallback>
            </mc:AlternateContent>
          </a:graphicData>
        </a:graphic>
      </p:graphicFrame>
    </p:spTree>
    <p:extLst>
      <p:ext uri="{BB962C8B-B14F-4D97-AF65-F5344CB8AC3E}">
        <p14:creationId xmlns:p14="http://schemas.microsoft.com/office/powerpoint/2010/main" val="659520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Outline (Ch. 1 and Ch. 2) </a:t>
            </a:r>
          </a:p>
        </p:txBody>
      </p:sp>
      <p:sp>
        <p:nvSpPr>
          <p:cNvPr id="4099" name="Content Placeholder 2"/>
          <p:cNvSpPr>
            <a:spLocks noGrp="1"/>
          </p:cNvSpPr>
          <p:nvPr>
            <p:ph idx="1"/>
          </p:nvPr>
        </p:nvSpPr>
        <p:spPr/>
        <p:txBody>
          <a:bodyPr/>
          <a:lstStyle/>
          <a:p>
            <a:r>
              <a:rPr lang="en-US" dirty="0"/>
              <a:t>Vision: An Overview</a:t>
            </a:r>
          </a:p>
          <a:p>
            <a:r>
              <a:rPr lang="en-US" dirty="0"/>
              <a:t>Human and Animal Eyes</a:t>
            </a:r>
          </a:p>
          <a:p>
            <a:r>
              <a:rPr lang="en-US" dirty="0"/>
              <a:t>The Pinhole Camera</a:t>
            </a:r>
          </a:p>
          <a:p>
            <a:r>
              <a:rPr lang="en-US" dirty="0"/>
              <a:t>Human Eye: an Window to Brain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4" name="Rectangle 2"/>
          <p:cNvSpPr>
            <a:spLocks noGrp="1" noChangeArrowheads="1"/>
          </p:cNvSpPr>
          <p:nvPr>
            <p:ph type="title"/>
          </p:nvPr>
        </p:nvSpPr>
        <p:spPr>
          <a:xfrm>
            <a:off x="457200" y="285750"/>
            <a:ext cx="8631238" cy="609600"/>
          </a:xfrm>
        </p:spPr>
        <p:txBody>
          <a:bodyPr/>
          <a:lstStyle/>
          <a:p>
            <a:r>
              <a:rPr lang="en-US" dirty="0"/>
              <a:t>Reverse Projection</a:t>
            </a:r>
          </a:p>
        </p:txBody>
      </p:sp>
      <p:sp>
        <p:nvSpPr>
          <p:cNvPr id="684035" name="Rectangle 3"/>
          <p:cNvSpPr>
            <a:spLocks noGrp="1" noChangeArrowheads="1"/>
          </p:cNvSpPr>
          <p:nvPr>
            <p:ph type="body" idx="1"/>
          </p:nvPr>
        </p:nvSpPr>
        <p:spPr>
          <a:xfrm>
            <a:off x="381000" y="1219200"/>
            <a:ext cx="7848600" cy="1219200"/>
          </a:xfrm>
        </p:spPr>
        <p:txBody>
          <a:bodyPr/>
          <a:lstStyle/>
          <a:p>
            <a:r>
              <a:rPr lang="en-US" sz="2200" dirty="0"/>
              <a:t>Given a center of projection and image coordinates of a point, it is not possible to recover the 3D depth of the point from a single image.</a:t>
            </a:r>
            <a:endParaRPr lang="en-US" dirty="0"/>
          </a:p>
        </p:txBody>
      </p:sp>
      <p:sp>
        <p:nvSpPr>
          <p:cNvPr id="684037" name="Text Box 5"/>
          <p:cNvSpPr txBox="1">
            <a:spLocks noChangeArrowheads="1"/>
          </p:cNvSpPr>
          <p:nvPr/>
        </p:nvSpPr>
        <p:spPr bwMode="auto">
          <a:xfrm>
            <a:off x="860425" y="5943600"/>
            <a:ext cx="7597775" cy="800100"/>
          </a:xfrm>
          <a:prstGeom prst="rect">
            <a:avLst/>
          </a:prstGeom>
          <a:solidFill>
            <a:srgbClr val="CCFFCC"/>
          </a:solidFill>
          <a:ln w="38100">
            <a:solidFill>
              <a:srgbClr val="800000"/>
            </a:solidFill>
            <a:miter lim="800000"/>
            <a:headEnd type="none" w="sm" len="sm"/>
            <a:tailEnd type="none" w="sm" len="sm"/>
          </a:ln>
          <a:effectLst/>
        </p:spPr>
        <p:txBody>
          <a:bodyPr>
            <a:spAutoFit/>
          </a:bodyPr>
          <a:lstStyle/>
          <a:p>
            <a:r>
              <a:rPr lang="en-US" sz="2200" b="0" dirty="0"/>
              <a:t>In general, at least two images of the same point taken from two different locations are required to recover depth.</a:t>
            </a:r>
            <a:endParaRPr lang="en-US" sz="2400" b="0" dirty="0"/>
          </a:p>
        </p:txBody>
      </p:sp>
      <p:pic>
        <p:nvPicPr>
          <p:cNvPr id="684038" name="Picture 6"/>
          <p:cNvPicPr>
            <a:picLocks noChangeAspect="1" noChangeArrowheads="1"/>
          </p:cNvPicPr>
          <p:nvPr/>
        </p:nvPicPr>
        <p:blipFill>
          <a:blip r:embed="rId3" cstate="print"/>
          <a:srcRect/>
          <a:stretch>
            <a:fillRect/>
          </a:stretch>
        </p:blipFill>
        <p:spPr bwMode="auto">
          <a:xfrm>
            <a:off x="1295400" y="2362200"/>
            <a:ext cx="6096000" cy="3316288"/>
          </a:xfrm>
          <a:prstGeom prst="rect">
            <a:avLst/>
          </a:prstGeom>
          <a:solidFill>
            <a:schemeClr val="tx1"/>
          </a:solidFill>
          <a:ln w="12700">
            <a:noFill/>
            <a:miter lim="800000"/>
            <a:headEnd type="none" w="sm" len="sm"/>
            <a:tailEnd type="none" w="sm" len="sm"/>
          </a:ln>
          <a:effectLst/>
        </p:spPr>
      </p:pic>
    </p:spTree>
    <p:extLst>
      <p:ext uri="{BB962C8B-B14F-4D97-AF65-F5344CB8AC3E}">
        <p14:creationId xmlns:p14="http://schemas.microsoft.com/office/powerpoint/2010/main" val="3320675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40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403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634" name="Rectangle 2"/>
          <p:cNvSpPr>
            <a:spLocks noGrp="1" noChangeArrowheads="1"/>
          </p:cNvSpPr>
          <p:nvPr>
            <p:ph type="title"/>
          </p:nvPr>
        </p:nvSpPr>
        <p:spPr>
          <a:xfrm>
            <a:off x="457200" y="285750"/>
            <a:ext cx="8593138" cy="609600"/>
          </a:xfrm>
        </p:spPr>
        <p:txBody>
          <a:bodyPr/>
          <a:lstStyle/>
          <a:p>
            <a:r>
              <a:rPr lang="en-US" dirty="0"/>
              <a:t>Pinhole camera image</a:t>
            </a:r>
          </a:p>
        </p:txBody>
      </p:sp>
      <p:sp>
        <p:nvSpPr>
          <p:cNvPr id="709635" name="Rectangle 3"/>
          <p:cNvSpPr>
            <a:spLocks noGrp="1" noChangeArrowheads="1"/>
          </p:cNvSpPr>
          <p:nvPr>
            <p:ph type="body" idx="1"/>
          </p:nvPr>
        </p:nvSpPr>
        <p:spPr>
          <a:xfrm>
            <a:off x="3048000" y="5638800"/>
            <a:ext cx="5524500" cy="762000"/>
          </a:xfrm>
        </p:spPr>
        <p:txBody>
          <a:bodyPr/>
          <a:lstStyle/>
          <a:p>
            <a:pPr>
              <a:buFont typeface="Zapf Dingbats" charset="2"/>
              <a:buNone/>
            </a:pPr>
            <a:r>
              <a:rPr lang="en-US" sz="1600" dirty="0"/>
              <a:t>Photo by Robert </a:t>
            </a:r>
            <a:r>
              <a:rPr lang="en-US" sz="1600" dirty="0" err="1"/>
              <a:t>Kosara</a:t>
            </a:r>
            <a:r>
              <a:rPr lang="en-US" sz="1600" dirty="0"/>
              <a:t>, robert@kosara.net</a:t>
            </a:r>
          </a:p>
          <a:p>
            <a:pPr>
              <a:buFont typeface="Zapf Dingbats" charset="2"/>
              <a:buNone/>
            </a:pPr>
            <a:r>
              <a:rPr lang="en-US" sz="1600" dirty="0"/>
              <a:t>http://www.kosara.net/gallery/pinholeamsterdam/pic01.html </a:t>
            </a:r>
          </a:p>
        </p:txBody>
      </p:sp>
      <p:pic>
        <p:nvPicPr>
          <p:cNvPr id="709636" name="Picture 4"/>
          <p:cNvPicPr>
            <a:picLocks noChangeAspect="1" noChangeArrowheads="1"/>
          </p:cNvPicPr>
          <p:nvPr/>
        </p:nvPicPr>
        <p:blipFill>
          <a:blip r:embed="rId3" cstate="print"/>
          <a:srcRect/>
          <a:stretch>
            <a:fillRect/>
          </a:stretch>
        </p:blipFill>
        <p:spPr bwMode="auto">
          <a:xfrm>
            <a:off x="3124200" y="1676400"/>
            <a:ext cx="5372100" cy="3573463"/>
          </a:xfrm>
          <a:prstGeom prst="rect">
            <a:avLst/>
          </a:prstGeom>
          <a:noFill/>
          <a:effectLst>
            <a:outerShdw dist="71842" dir="2700000" algn="ctr" rotWithShape="0">
              <a:srgbClr val="424680"/>
            </a:outerShdw>
          </a:effectLst>
        </p:spPr>
      </p:pic>
      <p:sp>
        <p:nvSpPr>
          <p:cNvPr id="709637" name="Text Box 5"/>
          <p:cNvSpPr txBox="1">
            <a:spLocks noChangeArrowheads="1"/>
          </p:cNvSpPr>
          <p:nvPr/>
        </p:nvSpPr>
        <p:spPr bwMode="auto">
          <a:xfrm>
            <a:off x="3124200" y="1219200"/>
            <a:ext cx="5715000" cy="641350"/>
          </a:xfrm>
          <a:prstGeom prst="rect">
            <a:avLst/>
          </a:prstGeom>
          <a:noFill/>
          <a:ln w="12700">
            <a:noFill/>
            <a:miter lim="800000"/>
            <a:headEnd type="none" w="sm" len="sm"/>
            <a:tailEnd type="none" w="sm" len="sm"/>
          </a:ln>
          <a:effectLst/>
        </p:spPr>
        <p:txBody>
          <a:bodyPr>
            <a:spAutoFit/>
          </a:bodyPr>
          <a:lstStyle/>
          <a:p>
            <a:r>
              <a:rPr lang="en-US" dirty="0"/>
              <a:t>Amsterdam : </a:t>
            </a:r>
            <a:r>
              <a:rPr lang="en-US" dirty="0">
                <a:solidFill>
                  <a:srgbClr val="D82204"/>
                </a:solidFill>
              </a:rPr>
              <a:t>what  do you see in this picture?</a:t>
            </a:r>
          </a:p>
          <a:p>
            <a:endParaRPr lang="en-US" dirty="0"/>
          </a:p>
        </p:txBody>
      </p:sp>
      <p:sp>
        <p:nvSpPr>
          <p:cNvPr id="709638" name="Rectangle 6"/>
          <p:cNvSpPr>
            <a:spLocks noChangeArrowheads="1"/>
          </p:cNvSpPr>
          <p:nvPr/>
        </p:nvSpPr>
        <p:spPr bwMode="auto">
          <a:xfrm>
            <a:off x="0" y="1600200"/>
            <a:ext cx="3124200" cy="3446463"/>
          </a:xfrm>
          <a:prstGeom prst="rect">
            <a:avLst/>
          </a:prstGeom>
          <a:noFill/>
          <a:ln w="12700">
            <a:noFill/>
            <a:miter lim="800000"/>
            <a:headEnd type="none" w="sm" len="sm"/>
            <a:tailEnd type="none" w="sm" len="sm"/>
          </a:ln>
          <a:effectLst/>
        </p:spPr>
        <p:txBody>
          <a:bodyPr>
            <a:spAutoFit/>
          </a:bodyPr>
          <a:lstStyle/>
          <a:p>
            <a:pPr lvl="1">
              <a:spcBef>
                <a:spcPct val="50000"/>
              </a:spcBef>
              <a:buClr>
                <a:schemeClr val="tx2"/>
              </a:buClr>
              <a:buSzPct val="70000"/>
              <a:buFont typeface="Zapf Dingbats" charset="2"/>
              <a:buChar char="l"/>
            </a:pPr>
            <a:r>
              <a:rPr lang="en-US" sz="2200" b="0">
                <a:solidFill>
                  <a:srgbClr val="C0C0C0"/>
                </a:solidFill>
              </a:rPr>
              <a:t>straight line</a:t>
            </a:r>
          </a:p>
          <a:p>
            <a:pPr lvl="1">
              <a:spcBef>
                <a:spcPct val="50000"/>
              </a:spcBef>
              <a:buClr>
                <a:schemeClr val="tx2"/>
              </a:buClr>
              <a:buSzPct val="70000"/>
              <a:buFont typeface="Zapf Dingbats" charset="2"/>
              <a:buChar char="l"/>
            </a:pPr>
            <a:r>
              <a:rPr lang="en-US" sz="2200" b="0">
                <a:solidFill>
                  <a:srgbClr val="C0C0C0"/>
                </a:solidFill>
              </a:rPr>
              <a:t>size</a:t>
            </a:r>
          </a:p>
          <a:p>
            <a:pPr lvl="1">
              <a:spcBef>
                <a:spcPct val="50000"/>
              </a:spcBef>
              <a:buClr>
                <a:schemeClr val="tx2"/>
              </a:buClr>
              <a:buSzPct val="70000"/>
              <a:buFont typeface="Zapf Dingbats" charset="2"/>
              <a:buChar char="l"/>
            </a:pPr>
            <a:r>
              <a:rPr lang="en-US" sz="2200" b="0">
                <a:solidFill>
                  <a:srgbClr val="C0C0C0"/>
                </a:solidFill>
              </a:rPr>
              <a:t>parallelism/angle</a:t>
            </a:r>
          </a:p>
          <a:p>
            <a:pPr lvl="1">
              <a:spcBef>
                <a:spcPct val="50000"/>
              </a:spcBef>
              <a:buClr>
                <a:schemeClr val="tx2"/>
              </a:buClr>
              <a:buSzPct val="70000"/>
              <a:buFont typeface="Zapf Dingbats" charset="2"/>
              <a:buChar char="l"/>
            </a:pPr>
            <a:r>
              <a:rPr lang="en-US" sz="2200" b="0">
                <a:solidFill>
                  <a:srgbClr val="C0C0C0"/>
                </a:solidFill>
              </a:rPr>
              <a:t>shape</a:t>
            </a:r>
          </a:p>
          <a:p>
            <a:pPr lvl="1">
              <a:spcBef>
                <a:spcPct val="50000"/>
              </a:spcBef>
              <a:buClr>
                <a:schemeClr val="tx2"/>
              </a:buClr>
              <a:buSzPct val="70000"/>
              <a:buFont typeface="Zapf Dingbats" charset="2"/>
              <a:buChar char="l"/>
            </a:pPr>
            <a:r>
              <a:rPr lang="en-US" sz="2200" b="0">
                <a:solidFill>
                  <a:srgbClr val="C0C0C0"/>
                </a:solidFill>
              </a:rPr>
              <a:t>shape of planes </a:t>
            </a:r>
          </a:p>
          <a:p>
            <a:pPr lvl="1">
              <a:spcBef>
                <a:spcPct val="50000"/>
              </a:spcBef>
              <a:buClr>
                <a:schemeClr val="tx2"/>
              </a:buClr>
              <a:buSzPct val="70000"/>
              <a:buFont typeface="Zapf Dingbats" charset="2"/>
              <a:buChar char="l"/>
            </a:pPr>
            <a:endParaRPr lang="en-US" sz="2200" b="0">
              <a:solidFill>
                <a:srgbClr val="C0C0C0"/>
              </a:solidFill>
            </a:endParaRPr>
          </a:p>
          <a:p>
            <a:pPr lvl="1">
              <a:spcBef>
                <a:spcPct val="50000"/>
              </a:spcBef>
              <a:buClr>
                <a:schemeClr val="tx2"/>
              </a:buClr>
              <a:buSzPct val="70000"/>
              <a:buFont typeface="Zapf Dingbats" charset="2"/>
              <a:buChar char="l"/>
            </a:pPr>
            <a:r>
              <a:rPr lang="en-US" sz="2200" b="0">
                <a:solidFill>
                  <a:srgbClr val="C0C0C0"/>
                </a:solidFill>
              </a:rPr>
              <a:t>depth</a:t>
            </a:r>
          </a:p>
        </p:txBody>
      </p:sp>
    </p:spTree>
    <p:extLst>
      <p:ext uri="{BB962C8B-B14F-4D97-AF65-F5344CB8AC3E}">
        <p14:creationId xmlns:p14="http://schemas.microsoft.com/office/powerpoint/2010/main" val="9613614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466" name="Rectangle 1026"/>
          <p:cNvSpPr>
            <a:spLocks noGrp="1" noChangeArrowheads="1"/>
          </p:cNvSpPr>
          <p:nvPr>
            <p:ph type="title"/>
          </p:nvPr>
        </p:nvSpPr>
        <p:spPr>
          <a:xfrm>
            <a:off x="381000" y="304800"/>
            <a:ext cx="8669338" cy="609600"/>
          </a:xfrm>
        </p:spPr>
        <p:txBody>
          <a:bodyPr/>
          <a:lstStyle/>
          <a:p>
            <a:r>
              <a:rPr lang="en-US" dirty="0"/>
              <a:t>Pinhole camera image</a:t>
            </a:r>
          </a:p>
        </p:txBody>
      </p:sp>
      <p:sp>
        <p:nvSpPr>
          <p:cNvPr id="830467" name="Rectangle 1027"/>
          <p:cNvSpPr>
            <a:spLocks noGrp="1" noChangeArrowheads="1"/>
          </p:cNvSpPr>
          <p:nvPr>
            <p:ph type="body" idx="1"/>
          </p:nvPr>
        </p:nvSpPr>
        <p:spPr>
          <a:xfrm>
            <a:off x="3048000" y="5638800"/>
            <a:ext cx="5524500" cy="762000"/>
          </a:xfrm>
        </p:spPr>
        <p:txBody>
          <a:bodyPr/>
          <a:lstStyle/>
          <a:p>
            <a:pPr>
              <a:buFont typeface="Zapf Dingbats" charset="2"/>
              <a:buNone/>
            </a:pPr>
            <a:r>
              <a:rPr lang="en-US" sz="1600"/>
              <a:t>Photo by Robert Kosara, robert@kosara.net</a:t>
            </a:r>
          </a:p>
          <a:p>
            <a:pPr>
              <a:buFont typeface="Zapf Dingbats" charset="2"/>
              <a:buNone/>
            </a:pPr>
            <a:r>
              <a:rPr lang="en-US" sz="1600"/>
              <a:t>http://www.kosara.net/gallery/pinholeamsterdam/pic01.html </a:t>
            </a:r>
          </a:p>
        </p:txBody>
      </p:sp>
      <p:pic>
        <p:nvPicPr>
          <p:cNvPr id="830468" name="Picture 1028"/>
          <p:cNvPicPr>
            <a:picLocks noChangeAspect="1" noChangeArrowheads="1"/>
          </p:cNvPicPr>
          <p:nvPr/>
        </p:nvPicPr>
        <p:blipFill>
          <a:blip r:embed="rId3" cstate="print"/>
          <a:srcRect/>
          <a:stretch>
            <a:fillRect/>
          </a:stretch>
        </p:blipFill>
        <p:spPr bwMode="auto">
          <a:xfrm>
            <a:off x="3124200" y="1676400"/>
            <a:ext cx="5372100" cy="3573463"/>
          </a:xfrm>
          <a:prstGeom prst="rect">
            <a:avLst/>
          </a:prstGeom>
          <a:noFill/>
          <a:effectLst>
            <a:outerShdw dist="71842" dir="2700000" algn="ctr" rotWithShape="0">
              <a:srgbClr val="424680"/>
            </a:outerShdw>
          </a:effectLst>
        </p:spPr>
      </p:pic>
      <p:sp>
        <p:nvSpPr>
          <p:cNvPr id="830469" name="Text Box 1029"/>
          <p:cNvSpPr txBox="1">
            <a:spLocks noChangeArrowheads="1"/>
          </p:cNvSpPr>
          <p:nvPr/>
        </p:nvSpPr>
        <p:spPr bwMode="auto">
          <a:xfrm>
            <a:off x="4495800" y="1219200"/>
            <a:ext cx="1524000" cy="366713"/>
          </a:xfrm>
          <a:prstGeom prst="rect">
            <a:avLst/>
          </a:prstGeom>
          <a:noFill/>
          <a:ln w="12700">
            <a:noFill/>
            <a:miter lim="800000"/>
            <a:headEnd type="none" w="sm" len="sm"/>
            <a:tailEnd type="none" w="sm" len="sm"/>
          </a:ln>
          <a:effectLst/>
        </p:spPr>
        <p:txBody>
          <a:bodyPr>
            <a:spAutoFit/>
          </a:bodyPr>
          <a:lstStyle/>
          <a:p>
            <a:r>
              <a:rPr lang="en-US"/>
              <a:t>Amsterdam</a:t>
            </a:r>
            <a:endParaRPr lang="en-US">
              <a:solidFill>
                <a:srgbClr val="D82204"/>
              </a:solidFill>
            </a:endParaRPr>
          </a:p>
        </p:txBody>
      </p:sp>
      <p:sp>
        <p:nvSpPr>
          <p:cNvPr id="830470" name="Rectangle 1030"/>
          <p:cNvSpPr>
            <a:spLocks noChangeArrowheads="1"/>
          </p:cNvSpPr>
          <p:nvPr/>
        </p:nvSpPr>
        <p:spPr bwMode="auto">
          <a:xfrm>
            <a:off x="0" y="1600200"/>
            <a:ext cx="3124200" cy="3446463"/>
          </a:xfrm>
          <a:prstGeom prst="rect">
            <a:avLst/>
          </a:prstGeom>
          <a:noFill/>
          <a:ln w="12700">
            <a:noFill/>
            <a:miter lim="800000"/>
            <a:headEnd type="none" w="sm" len="sm"/>
            <a:tailEnd type="none" w="sm" len="sm"/>
          </a:ln>
          <a:effectLst/>
        </p:spPr>
        <p:txBody>
          <a:bodyPr>
            <a:spAutoFit/>
          </a:bodyPr>
          <a:lstStyle/>
          <a:p>
            <a:pPr lvl="1">
              <a:spcBef>
                <a:spcPct val="50000"/>
              </a:spcBef>
              <a:buClr>
                <a:schemeClr val="tx2"/>
              </a:buClr>
              <a:buFont typeface="Wingdings" pitchFamily="2" charset="2"/>
              <a:buChar char="ü"/>
            </a:pPr>
            <a:r>
              <a:rPr lang="en-US" sz="2200" b="0">
                <a:solidFill>
                  <a:srgbClr val="D82204"/>
                </a:solidFill>
              </a:rPr>
              <a:t>straight line</a:t>
            </a:r>
          </a:p>
          <a:p>
            <a:pPr lvl="1">
              <a:spcBef>
                <a:spcPct val="50000"/>
              </a:spcBef>
              <a:buClr>
                <a:schemeClr val="tx2"/>
              </a:buClr>
              <a:buSzPct val="70000"/>
              <a:buFont typeface="Zapf Dingbats" charset="2"/>
              <a:buChar char="l"/>
            </a:pPr>
            <a:r>
              <a:rPr lang="en-US" sz="2200" b="0">
                <a:solidFill>
                  <a:srgbClr val="C0C0C0"/>
                </a:solidFill>
              </a:rPr>
              <a:t>size</a:t>
            </a:r>
          </a:p>
          <a:p>
            <a:pPr lvl="1">
              <a:spcBef>
                <a:spcPct val="50000"/>
              </a:spcBef>
              <a:buClr>
                <a:schemeClr val="tx2"/>
              </a:buClr>
              <a:buSzPct val="70000"/>
              <a:buFont typeface="Zapf Dingbats" charset="2"/>
              <a:buChar char="l"/>
            </a:pPr>
            <a:r>
              <a:rPr lang="en-US" sz="2200" b="0">
                <a:solidFill>
                  <a:srgbClr val="C0C0C0"/>
                </a:solidFill>
              </a:rPr>
              <a:t>parallelism/angle</a:t>
            </a:r>
          </a:p>
          <a:p>
            <a:pPr lvl="1">
              <a:spcBef>
                <a:spcPct val="50000"/>
              </a:spcBef>
              <a:buClr>
                <a:schemeClr val="tx2"/>
              </a:buClr>
              <a:buSzPct val="70000"/>
              <a:buFont typeface="Zapf Dingbats" charset="2"/>
              <a:buChar char="l"/>
            </a:pPr>
            <a:r>
              <a:rPr lang="en-US" sz="2200" b="0">
                <a:solidFill>
                  <a:srgbClr val="C0C0C0"/>
                </a:solidFill>
              </a:rPr>
              <a:t>shape</a:t>
            </a:r>
          </a:p>
          <a:p>
            <a:pPr lvl="1">
              <a:spcBef>
                <a:spcPct val="50000"/>
              </a:spcBef>
              <a:buClr>
                <a:schemeClr val="tx2"/>
              </a:buClr>
              <a:buSzPct val="70000"/>
              <a:buFont typeface="Zapf Dingbats" charset="2"/>
              <a:buChar char="l"/>
            </a:pPr>
            <a:r>
              <a:rPr lang="en-US" sz="2200" b="0">
                <a:solidFill>
                  <a:srgbClr val="C0C0C0"/>
                </a:solidFill>
              </a:rPr>
              <a:t>shape of planes </a:t>
            </a:r>
          </a:p>
          <a:p>
            <a:pPr lvl="1">
              <a:spcBef>
                <a:spcPct val="50000"/>
              </a:spcBef>
              <a:buClr>
                <a:schemeClr val="tx2"/>
              </a:buClr>
              <a:buSzPct val="70000"/>
              <a:buFont typeface="Zapf Dingbats" charset="2"/>
              <a:buChar char="l"/>
            </a:pPr>
            <a:endParaRPr lang="en-US" sz="2200" b="0">
              <a:solidFill>
                <a:srgbClr val="C0C0C0"/>
              </a:solidFill>
            </a:endParaRPr>
          </a:p>
          <a:p>
            <a:pPr lvl="1">
              <a:spcBef>
                <a:spcPct val="50000"/>
              </a:spcBef>
              <a:buClr>
                <a:schemeClr val="tx2"/>
              </a:buClr>
              <a:buSzPct val="70000"/>
              <a:buFont typeface="Zapf Dingbats" charset="2"/>
              <a:buChar char="l"/>
            </a:pPr>
            <a:r>
              <a:rPr lang="en-US" sz="2200" b="0">
                <a:solidFill>
                  <a:srgbClr val="C0C0C0"/>
                </a:solidFill>
              </a:rPr>
              <a:t>depth</a:t>
            </a:r>
          </a:p>
        </p:txBody>
      </p:sp>
      <p:sp>
        <p:nvSpPr>
          <p:cNvPr id="830471" name="Line 1031"/>
          <p:cNvSpPr>
            <a:spLocks noChangeShapeType="1"/>
          </p:cNvSpPr>
          <p:nvPr/>
        </p:nvSpPr>
        <p:spPr bwMode="auto">
          <a:xfrm flipV="1">
            <a:off x="3505200" y="3505200"/>
            <a:ext cx="3048000" cy="1600200"/>
          </a:xfrm>
          <a:prstGeom prst="line">
            <a:avLst/>
          </a:prstGeom>
          <a:noFill/>
          <a:ln w="25400">
            <a:solidFill>
              <a:srgbClr val="FF0000"/>
            </a:solidFill>
            <a:round/>
            <a:headEnd type="none" w="sm" len="sm"/>
            <a:tailEnd type="none" w="sm" len="sm"/>
          </a:ln>
          <a:effectLst/>
        </p:spPr>
        <p:txBody>
          <a:bodyPr/>
          <a:lstStyle/>
          <a:p>
            <a:endParaRPr lang="en-US"/>
          </a:p>
        </p:txBody>
      </p:sp>
    </p:spTree>
    <p:extLst>
      <p:ext uri="{BB962C8B-B14F-4D97-AF65-F5344CB8AC3E}">
        <p14:creationId xmlns:p14="http://schemas.microsoft.com/office/powerpoint/2010/main" val="4143582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514" name="Rectangle 2"/>
          <p:cNvSpPr>
            <a:spLocks noGrp="1" noChangeArrowheads="1"/>
          </p:cNvSpPr>
          <p:nvPr>
            <p:ph type="title"/>
          </p:nvPr>
        </p:nvSpPr>
        <p:spPr>
          <a:xfrm>
            <a:off x="381000" y="285750"/>
            <a:ext cx="8669338" cy="609600"/>
          </a:xfrm>
        </p:spPr>
        <p:txBody>
          <a:bodyPr/>
          <a:lstStyle/>
          <a:p>
            <a:r>
              <a:rPr lang="en-US" dirty="0"/>
              <a:t>Pinhole camera image</a:t>
            </a:r>
          </a:p>
        </p:txBody>
      </p:sp>
      <p:sp>
        <p:nvSpPr>
          <p:cNvPr id="832515" name="Rectangle 3"/>
          <p:cNvSpPr>
            <a:spLocks noGrp="1" noChangeArrowheads="1"/>
          </p:cNvSpPr>
          <p:nvPr>
            <p:ph type="body" idx="1"/>
          </p:nvPr>
        </p:nvSpPr>
        <p:spPr>
          <a:xfrm>
            <a:off x="3048000" y="5638800"/>
            <a:ext cx="5524500" cy="762000"/>
          </a:xfrm>
        </p:spPr>
        <p:txBody>
          <a:bodyPr/>
          <a:lstStyle/>
          <a:p>
            <a:pPr>
              <a:buFont typeface="Zapf Dingbats" charset="2"/>
              <a:buNone/>
            </a:pPr>
            <a:r>
              <a:rPr lang="en-US" sz="1600"/>
              <a:t>Photo by Robert Kosara, robert@kosara.net</a:t>
            </a:r>
          </a:p>
          <a:p>
            <a:pPr>
              <a:buFont typeface="Zapf Dingbats" charset="2"/>
              <a:buNone/>
            </a:pPr>
            <a:r>
              <a:rPr lang="en-US" sz="1600"/>
              <a:t>http://www.kosara.net/gallery/pinholeamsterdam/pic01.html </a:t>
            </a:r>
          </a:p>
        </p:txBody>
      </p:sp>
      <p:pic>
        <p:nvPicPr>
          <p:cNvPr id="832516" name="Picture 4"/>
          <p:cNvPicPr>
            <a:picLocks noChangeAspect="1" noChangeArrowheads="1"/>
          </p:cNvPicPr>
          <p:nvPr/>
        </p:nvPicPr>
        <p:blipFill>
          <a:blip r:embed="rId3" cstate="print"/>
          <a:srcRect/>
          <a:stretch>
            <a:fillRect/>
          </a:stretch>
        </p:blipFill>
        <p:spPr bwMode="auto">
          <a:xfrm>
            <a:off x="3124200" y="1676400"/>
            <a:ext cx="5372100" cy="3573463"/>
          </a:xfrm>
          <a:prstGeom prst="rect">
            <a:avLst/>
          </a:prstGeom>
          <a:noFill/>
          <a:effectLst>
            <a:outerShdw dist="71842" dir="2700000" algn="ctr" rotWithShape="0">
              <a:srgbClr val="424680"/>
            </a:outerShdw>
          </a:effectLst>
        </p:spPr>
      </p:pic>
      <p:sp>
        <p:nvSpPr>
          <p:cNvPr id="832517" name="Text Box 5"/>
          <p:cNvSpPr txBox="1">
            <a:spLocks noChangeArrowheads="1"/>
          </p:cNvSpPr>
          <p:nvPr/>
        </p:nvSpPr>
        <p:spPr bwMode="auto">
          <a:xfrm>
            <a:off x="4495800" y="1219200"/>
            <a:ext cx="1441450" cy="366713"/>
          </a:xfrm>
          <a:prstGeom prst="rect">
            <a:avLst/>
          </a:prstGeom>
          <a:noFill/>
          <a:ln w="12700">
            <a:noFill/>
            <a:miter lim="800000"/>
            <a:headEnd type="none" w="sm" len="sm"/>
            <a:tailEnd type="none" w="sm" len="sm"/>
          </a:ln>
          <a:effectLst/>
        </p:spPr>
        <p:txBody>
          <a:bodyPr wrap="none">
            <a:spAutoFit/>
          </a:bodyPr>
          <a:lstStyle/>
          <a:p>
            <a:r>
              <a:rPr lang="en-US"/>
              <a:t>Amsterdam</a:t>
            </a:r>
          </a:p>
        </p:txBody>
      </p:sp>
      <p:sp>
        <p:nvSpPr>
          <p:cNvPr id="832518" name="Rectangle 6"/>
          <p:cNvSpPr>
            <a:spLocks noChangeArrowheads="1"/>
          </p:cNvSpPr>
          <p:nvPr/>
        </p:nvSpPr>
        <p:spPr bwMode="auto">
          <a:xfrm>
            <a:off x="0" y="1600200"/>
            <a:ext cx="3124200" cy="3446463"/>
          </a:xfrm>
          <a:prstGeom prst="rect">
            <a:avLst/>
          </a:prstGeom>
          <a:noFill/>
          <a:ln w="12700">
            <a:noFill/>
            <a:miter lim="800000"/>
            <a:headEnd type="none" w="sm" len="sm"/>
            <a:tailEnd type="none" w="sm" len="sm"/>
          </a:ln>
          <a:effectLst/>
        </p:spPr>
        <p:txBody>
          <a:bodyPr>
            <a:spAutoFit/>
          </a:bodyPr>
          <a:lstStyle/>
          <a:p>
            <a:pPr lvl="1">
              <a:spcBef>
                <a:spcPct val="50000"/>
              </a:spcBef>
              <a:buClr>
                <a:schemeClr val="tx2"/>
              </a:buClr>
              <a:buFont typeface="Wingdings" pitchFamily="2" charset="2"/>
              <a:buChar char="ü"/>
            </a:pPr>
            <a:r>
              <a:rPr lang="en-US" sz="2200" b="0">
                <a:solidFill>
                  <a:srgbClr val="D82204"/>
                </a:solidFill>
              </a:rPr>
              <a:t>straight line</a:t>
            </a:r>
          </a:p>
          <a:p>
            <a:pPr lvl="1">
              <a:spcBef>
                <a:spcPct val="50000"/>
              </a:spcBef>
              <a:buClr>
                <a:schemeClr val="tx2"/>
              </a:buClr>
              <a:buFont typeface="Symbol" pitchFamily="18" charset="2"/>
              <a:buChar char="´"/>
            </a:pPr>
            <a:r>
              <a:rPr lang="en-US" sz="2200" b="0">
                <a:solidFill>
                  <a:srgbClr val="D82204"/>
                </a:solidFill>
              </a:rPr>
              <a:t>size</a:t>
            </a:r>
          </a:p>
          <a:p>
            <a:pPr lvl="1">
              <a:spcBef>
                <a:spcPct val="50000"/>
              </a:spcBef>
              <a:buClr>
                <a:schemeClr val="tx2"/>
              </a:buClr>
              <a:buSzPct val="70000"/>
              <a:buFont typeface="Zapf Dingbats" charset="2"/>
              <a:buChar char="l"/>
            </a:pPr>
            <a:r>
              <a:rPr lang="en-US" sz="2200" b="0">
                <a:solidFill>
                  <a:srgbClr val="C0C0C0"/>
                </a:solidFill>
              </a:rPr>
              <a:t>parallelism/angle</a:t>
            </a:r>
          </a:p>
          <a:p>
            <a:pPr lvl="1">
              <a:spcBef>
                <a:spcPct val="50000"/>
              </a:spcBef>
              <a:buClr>
                <a:schemeClr val="tx2"/>
              </a:buClr>
              <a:buSzPct val="70000"/>
              <a:buFont typeface="Zapf Dingbats" charset="2"/>
              <a:buChar char="l"/>
            </a:pPr>
            <a:r>
              <a:rPr lang="en-US" sz="2200" b="0">
                <a:solidFill>
                  <a:srgbClr val="C0C0C0"/>
                </a:solidFill>
              </a:rPr>
              <a:t>shape</a:t>
            </a:r>
          </a:p>
          <a:p>
            <a:pPr lvl="1">
              <a:spcBef>
                <a:spcPct val="50000"/>
              </a:spcBef>
              <a:buClr>
                <a:schemeClr val="tx2"/>
              </a:buClr>
              <a:buSzPct val="70000"/>
              <a:buFont typeface="Zapf Dingbats" charset="2"/>
              <a:buChar char="l"/>
            </a:pPr>
            <a:r>
              <a:rPr lang="en-US" sz="2200" b="0">
                <a:solidFill>
                  <a:srgbClr val="C0C0C0"/>
                </a:solidFill>
              </a:rPr>
              <a:t>shape of planes </a:t>
            </a:r>
          </a:p>
          <a:p>
            <a:pPr lvl="1">
              <a:spcBef>
                <a:spcPct val="50000"/>
              </a:spcBef>
              <a:buClr>
                <a:schemeClr val="tx2"/>
              </a:buClr>
              <a:buSzPct val="70000"/>
              <a:buFont typeface="Zapf Dingbats" charset="2"/>
              <a:buChar char="l"/>
            </a:pPr>
            <a:endParaRPr lang="en-US" sz="2200" b="0">
              <a:solidFill>
                <a:srgbClr val="C0C0C0"/>
              </a:solidFill>
            </a:endParaRPr>
          </a:p>
          <a:p>
            <a:pPr lvl="1">
              <a:spcBef>
                <a:spcPct val="50000"/>
              </a:spcBef>
              <a:buClr>
                <a:schemeClr val="tx2"/>
              </a:buClr>
              <a:buSzPct val="70000"/>
              <a:buFont typeface="Zapf Dingbats" charset="2"/>
              <a:buChar char="l"/>
            </a:pPr>
            <a:r>
              <a:rPr lang="en-US" sz="2200" b="0">
                <a:solidFill>
                  <a:srgbClr val="C0C0C0"/>
                </a:solidFill>
              </a:rPr>
              <a:t>depth</a:t>
            </a:r>
          </a:p>
        </p:txBody>
      </p:sp>
      <p:sp>
        <p:nvSpPr>
          <p:cNvPr id="832519" name="Line 7"/>
          <p:cNvSpPr>
            <a:spLocks noChangeShapeType="1"/>
          </p:cNvSpPr>
          <p:nvPr/>
        </p:nvSpPr>
        <p:spPr bwMode="auto">
          <a:xfrm flipV="1">
            <a:off x="3505200" y="3505200"/>
            <a:ext cx="3048000" cy="1600200"/>
          </a:xfrm>
          <a:prstGeom prst="line">
            <a:avLst/>
          </a:prstGeom>
          <a:noFill/>
          <a:ln w="25400">
            <a:solidFill>
              <a:srgbClr val="FF0000"/>
            </a:solidFill>
            <a:round/>
            <a:headEnd type="none" w="sm" len="sm"/>
            <a:tailEnd type="none" w="sm" len="sm"/>
          </a:ln>
          <a:effectLst/>
        </p:spPr>
        <p:txBody>
          <a:bodyPr/>
          <a:lstStyle/>
          <a:p>
            <a:endParaRPr lang="en-US"/>
          </a:p>
        </p:txBody>
      </p:sp>
      <p:sp>
        <p:nvSpPr>
          <p:cNvPr id="832522" name="Freeform 10"/>
          <p:cNvSpPr>
            <a:spLocks/>
          </p:cNvSpPr>
          <p:nvPr/>
        </p:nvSpPr>
        <p:spPr bwMode="auto">
          <a:xfrm>
            <a:off x="7251700" y="2755900"/>
            <a:ext cx="174625" cy="431800"/>
          </a:xfrm>
          <a:custGeom>
            <a:avLst/>
            <a:gdLst/>
            <a:ahLst/>
            <a:cxnLst>
              <a:cxn ang="0">
                <a:pos x="110" y="0"/>
              </a:cxn>
              <a:cxn ang="0">
                <a:pos x="94" y="272"/>
              </a:cxn>
              <a:cxn ang="0">
                <a:pos x="0" y="246"/>
              </a:cxn>
              <a:cxn ang="0">
                <a:pos x="2" y="140"/>
              </a:cxn>
              <a:cxn ang="0">
                <a:pos x="110" y="0"/>
              </a:cxn>
            </a:cxnLst>
            <a:rect l="0" t="0" r="r" b="b"/>
            <a:pathLst>
              <a:path w="110" h="272">
                <a:moveTo>
                  <a:pt x="110" y="0"/>
                </a:moveTo>
                <a:lnTo>
                  <a:pt x="94" y="272"/>
                </a:lnTo>
                <a:lnTo>
                  <a:pt x="0" y="246"/>
                </a:lnTo>
                <a:lnTo>
                  <a:pt x="2" y="140"/>
                </a:lnTo>
                <a:lnTo>
                  <a:pt x="110" y="0"/>
                </a:lnTo>
                <a:close/>
              </a:path>
            </a:pathLst>
          </a:custGeom>
          <a:noFill/>
          <a:ln w="25400" cap="flat" cmpd="sng">
            <a:solidFill>
              <a:srgbClr val="FF0000"/>
            </a:solidFill>
            <a:prstDash val="solid"/>
            <a:round/>
            <a:headEnd type="none" w="sm" len="sm"/>
            <a:tailEnd type="none" w="sm" len="sm"/>
          </a:ln>
          <a:effectLst/>
        </p:spPr>
        <p:txBody>
          <a:bodyPr/>
          <a:lstStyle/>
          <a:p>
            <a:endParaRPr lang="en-US"/>
          </a:p>
        </p:txBody>
      </p:sp>
      <p:sp>
        <p:nvSpPr>
          <p:cNvPr id="832523" name="Freeform 11"/>
          <p:cNvSpPr>
            <a:spLocks/>
          </p:cNvSpPr>
          <p:nvPr/>
        </p:nvSpPr>
        <p:spPr bwMode="auto">
          <a:xfrm>
            <a:off x="7483475" y="2241550"/>
            <a:ext cx="517525" cy="1054100"/>
          </a:xfrm>
          <a:custGeom>
            <a:avLst/>
            <a:gdLst/>
            <a:ahLst/>
            <a:cxnLst>
              <a:cxn ang="0">
                <a:pos x="326" y="0"/>
              </a:cxn>
              <a:cxn ang="0">
                <a:pos x="316" y="664"/>
              </a:cxn>
              <a:cxn ang="0">
                <a:pos x="0" y="626"/>
              </a:cxn>
              <a:cxn ang="0">
                <a:pos x="20" y="350"/>
              </a:cxn>
              <a:cxn ang="0">
                <a:pos x="326" y="0"/>
              </a:cxn>
            </a:cxnLst>
            <a:rect l="0" t="0" r="r" b="b"/>
            <a:pathLst>
              <a:path w="326" h="664">
                <a:moveTo>
                  <a:pt x="326" y="0"/>
                </a:moveTo>
                <a:lnTo>
                  <a:pt x="316" y="664"/>
                </a:lnTo>
                <a:lnTo>
                  <a:pt x="0" y="626"/>
                </a:lnTo>
                <a:lnTo>
                  <a:pt x="20" y="350"/>
                </a:lnTo>
                <a:lnTo>
                  <a:pt x="326" y="0"/>
                </a:lnTo>
                <a:close/>
              </a:path>
            </a:pathLst>
          </a:custGeom>
          <a:noFill/>
          <a:ln w="25400" cap="flat" cmpd="sng">
            <a:solidFill>
              <a:srgbClr val="0000FF"/>
            </a:solidFill>
            <a:prstDash val="solid"/>
            <a:round/>
            <a:headEnd type="none" w="sm" len="sm"/>
            <a:tailEnd type="none" w="sm" len="sm"/>
          </a:ln>
          <a:effectLst/>
        </p:spPr>
        <p:txBody>
          <a:bodyPr/>
          <a:lstStyle/>
          <a:p>
            <a:endParaRPr lang="en-US"/>
          </a:p>
        </p:txBody>
      </p:sp>
    </p:spTree>
    <p:extLst>
      <p:ext uri="{BB962C8B-B14F-4D97-AF65-F5344CB8AC3E}">
        <p14:creationId xmlns:p14="http://schemas.microsoft.com/office/powerpoint/2010/main" val="18117314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562" name="Rectangle 2"/>
          <p:cNvSpPr>
            <a:spLocks noGrp="1" noChangeArrowheads="1"/>
          </p:cNvSpPr>
          <p:nvPr>
            <p:ph type="title"/>
          </p:nvPr>
        </p:nvSpPr>
        <p:spPr>
          <a:xfrm>
            <a:off x="381000" y="285750"/>
            <a:ext cx="8669338" cy="609600"/>
          </a:xfrm>
        </p:spPr>
        <p:txBody>
          <a:bodyPr/>
          <a:lstStyle/>
          <a:p>
            <a:r>
              <a:rPr lang="en-US" dirty="0"/>
              <a:t>Pinhole camera image</a:t>
            </a:r>
          </a:p>
        </p:txBody>
      </p:sp>
      <p:sp>
        <p:nvSpPr>
          <p:cNvPr id="834563" name="Rectangle 3"/>
          <p:cNvSpPr>
            <a:spLocks noGrp="1" noChangeArrowheads="1"/>
          </p:cNvSpPr>
          <p:nvPr>
            <p:ph type="body" idx="1"/>
          </p:nvPr>
        </p:nvSpPr>
        <p:spPr>
          <a:xfrm>
            <a:off x="3048000" y="5638800"/>
            <a:ext cx="5524500" cy="762000"/>
          </a:xfrm>
        </p:spPr>
        <p:txBody>
          <a:bodyPr/>
          <a:lstStyle/>
          <a:p>
            <a:pPr>
              <a:buFont typeface="Zapf Dingbats" charset="2"/>
              <a:buNone/>
            </a:pPr>
            <a:r>
              <a:rPr lang="en-US" sz="1600"/>
              <a:t>Photo by Robert Kosara, robert@kosara.net</a:t>
            </a:r>
          </a:p>
          <a:p>
            <a:pPr>
              <a:buFont typeface="Zapf Dingbats" charset="2"/>
              <a:buNone/>
            </a:pPr>
            <a:r>
              <a:rPr lang="en-US" sz="1600"/>
              <a:t>http://www.kosara.net/gallery/pinholeamsterdam/pic01.html </a:t>
            </a:r>
          </a:p>
        </p:txBody>
      </p:sp>
      <p:pic>
        <p:nvPicPr>
          <p:cNvPr id="834564" name="Picture 4"/>
          <p:cNvPicPr>
            <a:picLocks noChangeAspect="1" noChangeArrowheads="1"/>
          </p:cNvPicPr>
          <p:nvPr/>
        </p:nvPicPr>
        <p:blipFill>
          <a:blip r:embed="rId3" cstate="print"/>
          <a:srcRect/>
          <a:stretch>
            <a:fillRect/>
          </a:stretch>
        </p:blipFill>
        <p:spPr bwMode="auto">
          <a:xfrm>
            <a:off x="3124200" y="1676400"/>
            <a:ext cx="5372100" cy="3573463"/>
          </a:xfrm>
          <a:prstGeom prst="rect">
            <a:avLst/>
          </a:prstGeom>
          <a:noFill/>
          <a:effectLst>
            <a:outerShdw dist="71842" dir="2700000" algn="ctr" rotWithShape="0">
              <a:srgbClr val="424680"/>
            </a:outerShdw>
          </a:effectLst>
        </p:spPr>
      </p:pic>
      <p:sp>
        <p:nvSpPr>
          <p:cNvPr id="834565" name="Text Box 5"/>
          <p:cNvSpPr txBox="1">
            <a:spLocks noChangeArrowheads="1"/>
          </p:cNvSpPr>
          <p:nvPr/>
        </p:nvSpPr>
        <p:spPr bwMode="auto">
          <a:xfrm>
            <a:off x="4495800" y="1219200"/>
            <a:ext cx="1441450" cy="366713"/>
          </a:xfrm>
          <a:prstGeom prst="rect">
            <a:avLst/>
          </a:prstGeom>
          <a:noFill/>
          <a:ln w="12700">
            <a:noFill/>
            <a:miter lim="800000"/>
            <a:headEnd type="none" w="sm" len="sm"/>
            <a:tailEnd type="none" w="sm" len="sm"/>
          </a:ln>
          <a:effectLst/>
        </p:spPr>
        <p:txBody>
          <a:bodyPr wrap="none">
            <a:spAutoFit/>
          </a:bodyPr>
          <a:lstStyle/>
          <a:p>
            <a:r>
              <a:rPr lang="en-US"/>
              <a:t>Amsterdam</a:t>
            </a:r>
          </a:p>
        </p:txBody>
      </p:sp>
      <p:sp>
        <p:nvSpPr>
          <p:cNvPr id="834566" name="Rectangle 6"/>
          <p:cNvSpPr>
            <a:spLocks noChangeArrowheads="1"/>
          </p:cNvSpPr>
          <p:nvPr/>
        </p:nvSpPr>
        <p:spPr bwMode="auto">
          <a:xfrm>
            <a:off x="0" y="1600200"/>
            <a:ext cx="3124200" cy="3446463"/>
          </a:xfrm>
          <a:prstGeom prst="rect">
            <a:avLst/>
          </a:prstGeom>
          <a:noFill/>
          <a:ln w="12700">
            <a:noFill/>
            <a:miter lim="800000"/>
            <a:headEnd type="none" w="sm" len="sm"/>
            <a:tailEnd type="none" w="sm" len="sm"/>
          </a:ln>
          <a:effectLst/>
        </p:spPr>
        <p:txBody>
          <a:bodyPr>
            <a:spAutoFit/>
          </a:bodyPr>
          <a:lstStyle/>
          <a:p>
            <a:pPr lvl="1">
              <a:spcBef>
                <a:spcPct val="50000"/>
              </a:spcBef>
              <a:buClr>
                <a:schemeClr val="tx2"/>
              </a:buClr>
              <a:buFont typeface="Wingdings" pitchFamily="2" charset="2"/>
              <a:buChar char="ü"/>
            </a:pPr>
            <a:r>
              <a:rPr lang="en-US" sz="2200" b="0">
                <a:solidFill>
                  <a:srgbClr val="D82204"/>
                </a:solidFill>
              </a:rPr>
              <a:t>straight line</a:t>
            </a:r>
          </a:p>
          <a:p>
            <a:pPr lvl="1">
              <a:spcBef>
                <a:spcPct val="50000"/>
              </a:spcBef>
              <a:buClr>
                <a:schemeClr val="tx2"/>
              </a:buClr>
              <a:buFont typeface="Symbol" pitchFamily="18" charset="2"/>
              <a:buChar char="´"/>
            </a:pPr>
            <a:r>
              <a:rPr lang="en-US" sz="2200" b="0">
                <a:solidFill>
                  <a:srgbClr val="D82204"/>
                </a:solidFill>
              </a:rPr>
              <a:t>size</a:t>
            </a:r>
          </a:p>
          <a:p>
            <a:pPr lvl="1">
              <a:spcBef>
                <a:spcPct val="50000"/>
              </a:spcBef>
              <a:buClr>
                <a:schemeClr val="tx2"/>
              </a:buClr>
              <a:buSzPct val="70000"/>
              <a:buFont typeface="Symbol" pitchFamily="18" charset="2"/>
              <a:buChar char="´"/>
            </a:pPr>
            <a:r>
              <a:rPr lang="en-US" sz="2200" b="0">
                <a:solidFill>
                  <a:srgbClr val="D82204"/>
                </a:solidFill>
              </a:rPr>
              <a:t>parallelism/angle</a:t>
            </a:r>
          </a:p>
          <a:p>
            <a:pPr lvl="1">
              <a:spcBef>
                <a:spcPct val="50000"/>
              </a:spcBef>
              <a:buClr>
                <a:schemeClr val="tx2"/>
              </a:buClr>
              <a:buSzPct val="70000"/>
              <a:buFont typeface="Zapf Dingbats" charset="2"/>
              <a:buChar char="l"/>
            </a:pPr>
            <a:r>
              <a:rPr lang="en-US" sz="2200" b="0">
                <a:solidFill>
                  <a:srgbClr val="C0C0C0"/>
                </a:solidFill>
              </a:rPr>
              <a:t>shape</a:t>
            </a:r>
          </a:p>
          <a:p>
            <a:pPr lvl="1">
              <a:spcBef>
                <a:spcPct val="50000"/>
              </a:spcBef>
              <a:buClr>
                <a:schemeClr val="tx2"/>
              </a:buClr>
              <a:buSzPct val="70000"/>
              <a:buFont typeface="Zapf Dingbats" charset="2"/>
              <a:buChar char="l"/>
            </a:pPr>
            <a:r>
              <a:rPr lang="en-US" sz="2200" b="0">
                <a:solidFill>
                  <a:srgbClr val="C0C0C0"/>
                </a:solidFill>
              </a:rPr>
              <a:t>shape of planes </a:t>
            </a:r>
          </a:p>
          <a:p>
            <a:pPr lvl="1">
              <a:spcBef>
                <a:spcPct val="50000"/>
              </a:spcBef>
              <a:buClr>
                <a:schemeClr val="tx2"/>
              </a:buClr>
              <a:buSzPct val="70000"/>
              <a:buFont typeface="Wingdings" pitchFamily="2" charset="2"/>
              <a:buNone/>
            </a:pPr>
            <a:endParaRPr lang="en-US" sz="2200" b="0">
              <a:solidFill>
                <a:srgbClr val="D82204"/>
              </a:solidFill>
            </a:endParaRPr>
          </a:p>
          <a:p>
            <a:pPr lvl="1">
              <a:spcBef>
                <a:spcPct val="50000"/>
              </a:spcBef>
              <a:buClr>
                <a:schemeClr val="tx2"/>
              </a:buClr>
              <a:buSzPct val="70000"/>
              <a:buFont typeface="Zapf Dingbats" charset="2"/>
              <a:buChar char="l"/>
            </a:pPr>
            <a:r>
              <a:rPr lang="en-US" sz="2200" b="0">
                <a:solidFill>
                  <a:srgbClr val="C0C0C0"/>
                </a:solidFill>
              </a:rPr>
              <a:t>depth</a:t>
            </a:r>
          </a:p>
        </p:txBody>
      </p:sp>
      <p:sp>
        <p:nvSpPr>
          <p:cNvPr id="834567" name="Line 7"/>
          <p:cNvSpPr>
            <a:spLocks noChangeShapeType="1"/>
          </p:cNvSpPr>
          <p:nvPr/>
        </p:nvSpPr>
        <p:spPr bwMode="auto">
          <a:xfrm flipV="1">
            <a:off x="3505200" y="3505200"/>
            <a:ext cx="3048000" cy="1600200"/>
          </a:xfrm>
          <a:prstGeom prst="line">
            <a:avLst/>
          </a:prstGeom>
          <a:noFill/>
          <a:ln w="25400">
            <a:solidFill>
              <a:srgbClr val="FF0000"/>
            </a:solidFill>
            <a:round/>
            <a:headEnd type="none" w="sm" len="sm"/>
            <a:tailEnd type="none" w="sm" len="sm"/>
          </a:ln>
          <a:effectLst/>
        </p:spPr>
        <p:txBody>
          <a:bodyPr/>
          <a:lstStyle/>
          <a:p>
            <a:endParaRPr lang="en-US"/>
          </a:p>
        </p:txBody>
      </p:sp>
      <p:sp>
        <p:nvSpPr>
          <p:cNvPr id="834568" name="Freeform 8"/>
          <p:cNvSpPr>
            <a:spLocks/>
          </p:cNvSpPr>
          <p:nvPr/>
        </p:nvSpPr>
        <p:spPr bwMode="auto">
          <a:xfrm>
            <a:off x="7251700" y="2755900"/>
            <a:ext cx="174625" cy="431800"/>
          </a:xfrm>
          <a:custGeom>
            <a:avLst/>
            <a:gdLst/>
            <a:ahLst/>
            <a:cxnLst>
              <a:cxn ang="0">
                <a:pos x="110" y="0"/>
              </a:cxn>
              <a:cxn ang="0">
                <a:pos x="94" y="272"/>
              </a:cxn>
              <a:cxn ang="0">
                <a:pos x="0" y="246"/>
              </a:cxn>
              <a:cxn ang="0">
                <a:pos x="2" y="140"/>
              </a:cxn>
              <a:cxn ang="0">
                <a:pos x="110" y="0"/>
              </a:cxn>
            </a:cxnLst>
            <a:rect l="0" t="0" r="r" b="b"/>
            <a:pathLst>
              <a:path w="110" h="272">
                <a:moveTo>
                  <a:pt x="110" y="0"/>
                </a:moveTo>
                <a:lnTo>
                  <a:pt x="94" y="272"/>
                </a:lnTo>
                <a:lnTo>
                  <a:pt x="0" y="246"/>
                </a:lnTo>
                <a:lnTo>
                  <a:pt x="2" y="140"/>
                </a:lnTo>
                <a:lnTo>
                  <a:pt x="110" y="0"/>
                </a:lnTo>
                <a:close/>
              </a:path>
            </a:pathLst>
          </a:custGeom>
          <a:noFill/>
          <a:ln w="25400" cap="flat" cmpd="sng">
            <a:solidFill>
              <a:srgbClr val="FF0000"/>
            </a:solidFill>
            <a:prstDash val="solid"/>
            <a:round/>
            <a:headEnd type="none" w="sm" len="sm"/>
            <a:tailEnd type="none" w="sm" len="sm"/>
          </a:ln>
          <a:effectLst/>
        </p:spPr>
        <p:txBody>
          <a:bodyPr/>
          <a:lstStyle/>
          <a:p>
            <a:endParaRPr lang="en-US"/>
          </a:p>
        </p:txBody>
      </p:sp>
      <p:sp>
        <p:nvSpPr>
          <p:cNvPr id="834569" name="Freeform 9"/>
          <p:cNvSpPr>
            <a:spLocks/>
          </p:cNvSpPr>
          <p:nvPr/>
        </p:nvSpPr>
        <p:spPr bwMode="auto">
          <a:xfrm>
            <a:off x="7483475" y="2241550"/>
            <a:ext cx="517525" cy="1054100"/>
          </a:xfrm>
          <a:custGeom>
            <a:avLst/>
            <a:gdLst/>
            <a:ahLst/>
            <a:cxnLst>
              <a:cxn ang="0">
                <a:pos x="326" y="0"/>
              </a:cxn>
              <a:cxn ang="0">
                <a:pos x="316" y="664"/>
              </a:cxn>
              <a:cxn ang="0">
                <a:pos x="0" y="626"/>
              </a:cxn>
              <a:cxn ang="0">
                <a:pos x="20" y="350"/>
              </a:cxn>
              <a:cxn ang="0">
                <a:pos x="326" y="0"/>
              </a:cxn>
            </a:cxnLst>
            <a:rect l="0" t="0" r="r" b="b"/>
            <a:pathLst>
              <a:path w="326" h="664">
                <a:moveTo>
                  <a:pt x="326" y="0"/>
                </a:moveTo>
                <a:lnTo>
                  <a:pt x="316" y="664"/>
                </a:lnTo>
                <a:lnTo>
                  <a:pt x="0" y="626"/>
                </a:lnTo>
                <a:lnTo>
                  <a:pt x="20" y="350"/>
                </a:lnTo>
                <a:lnTo>
                  <a:pt x="326" y="0"/>
                </a:lnTo>
                <a:close/>
              </a:path>
            </a:pathLst>
          </a:custGeom>
          <a:noFill/>
          <a:ln w="25400" cap="flat" cmpd="sng">
            <a:solidFill>
              <a:srgbClr val="0000FF"/>
            </a:solidFill>
            <a:prstDash val="solid"/>
            <a:round/>
            <a:headEnd type="none" w="sm" len="sm"/>
            <a:tailEnd type="none" w="sm" len="sm"/>
          </a:ln>
          <a:effectLst/>
        </p:spPr>
        <p:txBody>
          <a:bodyPr/>
          <a:lstStyle/>
          <a:p>
            <a:endParaRPr lang="en-US"/>
          </a:p>
        </p:txBody>
      </p:sp>
      <p:sp>
        <p:nvSpPr>
          <p:cNvPr id="834570" name="Line 10"/>
          <p:cNvSpPr>
            <a:spLocks noChangeShapeType="1"/>
          </p:cNvSpPr>
          <p:nvPr/>
        </p:nvSpPr>
        <p:spPr bwMode="auto">
          <a:xfrm>
            <a:off x="4343400" y="2514600"/>
            <a:ext cx="960438" cy="250825"/>
          </a:xfrm>
          <a:prstGeom prst="line">
            <a:avLst/>
          </a:prstGeom>
          <a:noFill/>
          <a:ln w="25400">
            <a:solidFill>
              <a:srgbClr val="FF0000"/>
            </a:solidFill>
            <a:round/>
            <a:headEnd type="none" w="sm" len="sm"/>
            <a:tailEnd type="none" w="sm" len="sm"/>
          </a:ln>
          <a:effectLst/>
        </p:spPr>
        <p:txBody>
          <a:bodyPr/>
          <a:lstStyle/>
          <a:p>
            <a:endParaRPr lang="en-US"/>
          </a:p>
        </p:txBody>
      </p:sp>
      <p:sp>
        <p:nvSpPr>
          <p:cNvPr id="834571" name="Line 11"/>
          <p:cNvSpPr>
            <a:spLocks noChangeShapeType="1"/>
          </p:cNvSpPr>
          <p:nvPr/>
        </p:nvSpPr>
        <p:spPr bwMode="auto">
          <a:xfrm flipV="1">
            <a:off x="4343400" y="2971800"/>
            <a:ext cx="914400" cy="0"/>
          </a:xfrm>
          <a:prstGeom prst="line">
            <a:avLst/>
          </a:prstGeom>
          <a:noFill/>
          <a:ln w="25400">
            <a:solidFill>
              <a:srgbClr val="FF0000"/>
            </a:solidFill>
            <a:round/>
            <a:headEnd type="none" w="sm" len="sm"/>
            <a:tailEnd type="none" w="sm" len="sm"/>
          </a:ln>
          <a:effectLst/>
        </p:spPr>
        <p:txBody>
          <a:bodyPr/>
          <a:lstStyle/>
          <a:p>
            <a:endParaRPr lang="en-US"/>
          </a:p>
        </p:txBody>
      </p:sp>
      <p:sp>
        <p:nvSpPr>
          <p:cNvPr id="834572" name="Line 12"/>
          <p:cNvSpPr>
            <a:spLocks noChangeShapeType="1"/>
          </p:cNvSpPr>
          <p:nvPr/>
        </p:nvSpPr>
        <p:spPr bwMode="auto">
          <a:xfrm>
            <a:off x="4343400" y="2057400"/>
            <a:ext cx="942975" cy="457200"/>
          </a:xfrm>
          <a:prstGeom prst="line">
            <a:avLst/>
          </a:prstGeom>
          <a:noFill/>
          <a:ln w="25400">
            <a:solidFill>
              <a:srgbClr val="FF0000"/>
            </a:solidFill>
            <a:round/>
            <a:headEnd type="none" w="sm" len="sm"/>
            <a:tailEnd type="none" w="sm" len="sm"/>
          </a:ln>
          <a:effectLst/>
        </p:spPr>
        <p:txBody>
          <a:bodyPr/>
          <a:lstStyle/>
          <a:p>
            <a:endParaRPr lang="en-US"/>
          </a:p>
        </p:txBody>
      </p:sp>
      <p:sp>
        <p:nvSpPr>
          <p:cNvPr id="834573" name="Line 13"/>
          <p:cNvSpPr>
            <a:spLocks noChangeShapeType="1"/>
          </p:cNvSpPr>
          <p:nvPr/>
        </p:nvSpPr>
        <p:spPr bwMode="auto">
          <a:xfrm flipV="1">
            <a:off x="4314825" y="2057400"/>
            <a:ext cx="28575" cy="914400"/>
          </a:xfrm>
          <a:prstGeom prst="line">
            <a:avLst/>
          </a:prstGeom>
          <a:noFill/>
          <a:ln w="25400">
            <a:solidFill>
              <a:srgbClr val="FF0000"/>
            </a:solidFill>
            <a:round/>
            <a:headEnd type="none" w="sm" len="sm"/>
            <a:tailEnd type="none" w="sm" len="sm"/>
          </a:ln>
          <a:effectLst/>
        </p:spPr>
        <p:txBody>
          <a:bodyPr/>
          <a:lstStyle/>
          <a:p>
            <a:endParaRPr lang="en-US"/>
          </a:p>
        </p:txBody>
      </p:sp>
      <p:sp>
        <p:nvSpPr>
          <p:cNvPr id="834580" name="Line 20"/>
          <p:cNvSpPr>
            <a:spLocks noChangeShapeType="1"/>
          </p:cNvSpPr>
          <p:nvPr/>
        </p:nvSpPr>
        <p:spPr bwMode="auto">
          <a:xfrm flipV="1">
            <a:off x="5276850" y="2514600"/>
            <a:ext cx="9525" cy="434975"/>
          </a:xfrm>
          <a:prstGeom prst="line">
            <a:avLst/>
          </a:prstGeom>
          <a:noFill/>
          <a:ln w="25400">
            <a:solidFill>
              <a:srgbClr val="FF0000"/>
            </a:solidFill>
            <a:round/>
            <a:headEnd type="none" w="sm" len="sm"/>
            <a:tailEnd type="none" w="sm" len="sm"/>
          </a:ln>
          <a:effectLst/>
        </p:spPr>
        <p:txBody>
          <a:bodyPr/>
          <a:lstStyle/>
          <a:p>
            <a:endParaRPr lang="en-US"/>
          </a:p>
        </p:txBody>
      </p:sp>
    </p:spTree>
    <p:extLst>
      <p:ext uri="{BB962C8B-B14F-4D97-AF65-F5344CB8AC3E}">
        <p14:creationId xmlns:p14="http://schemas.microsoft.com/office/powerpoint/2010/main" val="9140897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8658" name="Rectangle 2"/>
          <p:cNvSpPr>
            <a:spLocks noGrp="1" noChangeArrowheads="1"/>
          </p:cNvSpPr>
          <p:nvPr>
            <p:ph type="title"/>
          </p:nvPr>
        </p:nvSpPr>
        <p:spPr>
          <a:xfrm>
            <a:off x="381000" y="285750"/>
            <a:ext cx="8669338" cy="609600"/>
          </a:xfrm>
        </p:spPr>
        <p:txBody>
          <a:bodyPr/>
          <a:lstStyle/>
          <a:p>
            <a:r>
              <a:rPr lang="en-US" dirty="0"/>
              <a:t>Pinhole camera image</a:t>
            </a:r>
          </a:p>
        </p:txBody>
      </p:sp>
      <p:sp>
        <p:nvSpPr>
          <p:cNvPr id="838659" name="Rectangle 3"/>
          <p:cNvSpPr>
            <a:spLocks noGrp="1" noChangeArrowheads="1"/>
          </p:cNvSpPr>
          <p:nvPr>
            <p:ph type="body" idx="1"/>
          </p:nvPr>
        </p:nvSpPr>
        <p:spPr>
          <a:xfrm>
            <a:off x="3048000" y="5638800"/>
            <a:ext cx="5524500" cy="762000"/>
          </a:xfrm>
        </p:spPr>
        <p:txBody>
          <a:bodyPr/>
          <a:lstStyle/>
          <a:p>
            <a:pPr>
              <a:buFont typeface="Zapf Dingbats" charset="2"/>
              <a:buNone/>
            </a:pPr>
            <a:r>
              <a:rPr lang="en-US" sz="1600"/>
              <a:t>Photo by Robert Kosara, robert@kosara.net</a:t>
            </a:r>
          </a:p>
          <a:p>
            <a:pPr>
              <a:buFont typeface="Zapf Dingbats" charset="2"/>
              <a:buNone/>
            </a:pPr>
            <a:r>
              <a:rPr lang="en-US" sz="1600"/>
              <a:t>http://www.kosara.net/gallery/pinholeamsterdam/pic01.html </a:t>
            </a:r>
          </a:p>
        </p:txBody>
      </p:sp>
      <p:pic>
        <p:nvPicPr>
          <p:cNvPr id="838660" name="Picture 4"/>
          <p:cNvPicPr>
            <a:picLocks noChangeAspect="1" noChangeArrowheads="1"/>
          </p:cNvPicPr>
          <p:nvPr/>
        </p:nvPicPr>
        <p:blipFill>
          <a:blip r:embed="rId3" cstate="print"/>
          <a:srcRect/>
          <a:stretch>
            <a:fillRect/>
          </a:stretch>
        </p:blipFill>
        <p:spPr bwMode="auto">
          <a:xfrm>
            <a:off x="3124200" y="1676400"/>
            <a:ext cx="5372100" cy="3573463"/>
          </a:xfrm>
          <a:prstGeom prst="rect">
            <a:avLst/>
          </a:prstGeom>
          <a:noFill/>
          <a:effectLst>
            <a:outerShdw dist="71842" dir="2700000" algn="ctr" rotWithShape="0">
              <a:srgbClr val="424680"/>
            </a:outerShdw>
          </a:effectLst>
        </p:spPr>
      </p:pic>
      <p:sp>
        <p:nvSpPr>
          <p:cNvPr id="838661" name="Text Box 5"/>
          <p:cNvSpPr txBox="1">
            <a:spLocks noChangeArrowheads="1"/>
          </p:cNvSpPr>
          <p:nvPr/>
        </p:nvSpPr>
        <p:spPr bwMode="auto">
          <a:xfrm>
            <a:off x="4495800" y="1219200"/>
            <a:ext cx="1441450" cy="366713"/>
          </a:xfrm>
          <a:prstGeom prst="rect">
            <a:avLst/>
          </a:prstGeom>
          <a:noFill/>
          <a:ln w="12700">
            <a:noFill/>
            <a:miter lim="800000"/>
            <a:headEnd type="none" w="sm" len="sm"/>
            <a:tailEnd type="none" w="sm" len="sm"/>
          </a:ln>
          <a:effectLst/>
        </p:spPr>
        <p:txBody>
          <a:bodyPr wrap="none">
            <a:spAutoFit/>
          </a:bodyPr>
          <a:lstStyle/>
          <a:p>
            <a:r>
              <a:rPr lang="en-US"/>
              <a:t>Amsterdam</a:t>
            </a:r>
          </a:p>
        </p:txBody>
      </p:sp>
      <p:sp>
        <p:nvSpPr>
          <p:cNvPr id="838662" name="Rectangle 6"/>
          <p:cNvSpPr>
            <a:spLocks noChangeArrowheads="1"/>
          </p:cNvSpPr>
          <p:nvPr/>
        </p:nvSpPr>
        <p:spPr bwMode="auto">
          <a:xfrm>
            <a:off x="0" y="1600200"/>
            <a:ext cx="3124200" cy="3446463"/>
          </a:xfrm>
          <a:prstGeom prst="rect">
            <a:avLst/>
          </a:prstGeom>
          <a:noFill/>
          <a:ln w="12700">
            <a:noFill/>
            <a:miter lim="800000"/>
            <a:headEnd type="none" w="sm" len="sm"/>
            <a:tailEnd type="none" w="sm" len="sm"/>
          </a:ln>
          <a:effectLst/>
        </p:spPr>
        <p:txBody>
          <a:bodyPr>
            <a:spAutoFit/>
          </a:bodyPr>
          <a:lstStyle/>
          <a:p>
            <a:pPr lvl="1">
              <a:spcBef>
                <a:spcPct val="50000"/>
              </a:spcBef>
              <a:buClr>
                <a:schemeClr val="tx2"/>
              </a:buClr>
              <a:buFont typeface="Wingdings" pitchFamily="2" charset="2"/>
              <a:buChar char="ü"/>
            </a:pPr>
            <a:r>
              <a:rPr lang="en-US" sz="2200" b="0">
                <a:solidFill>
                  <a:srgbClr val="D82204"/>
                </a:solidFill>
              </a:rPr>
              <a:t>straight line</a:t>
            </a:r>
          </a:p>
          <a:p>
            <a:pPr lvl="1">
              <a:spcBef>
                <a:spcPct val="50000"/>
              </a:spcBef>
              <a:buClr>
                <a:schemeClr val="tx2"/>
              </a:buClr>
              <a:buFont typeface="Symbol" pitchFamily="18" charset="2"/>
              <a:buChar char="´"/>
            </a:pPr>
            <a:r>
              <a:rPr lang="en-US" sz="2200" b="0">
                <a:solidFill>
                  <a:srgbClr val="D82204"/>
                </a:solidFill>
              </a:rPr>
              <a:t>size</a:t>
            </a:r>
          </a:p>
          <a:p>
            <a:pPr lvl="1">
              <a:spcBef>
                <a:spcPct val="50000"/>
              </a:spcBef>
              <a:buClr>
                <a:schemeClr val="tx2"/>
              </a:buClr>
              <a:buSzPct val="70000"/>
              <a:buFont typeface="Symbol" pitchFamily="18" charset="2"/>
              <a:buChar char="´"/>
            </a:pPr>
            <a:r>
              <a:rPr lang="en-US" sz="2200" b="0">
                <a:solidFill>
                  <a:srgbClr val="D82204"/>
                </a:solidFill>
              </a:rPr>
              <a:t>parallelism/angle</a:t>
            </a:r>
          </a:p>
          <a:p>
            <a:pPr lvl="1">
              <a:spcBef>
                <a:spcPct val="50000"/>
              </a:spcBef>
              <a:buClr>
                <a:schemeClr val="tx2"/>
              </a:buClr>
              <a:buSzPct val="70000"/>
              <a:buFont typeface="Symbol" pitchFamily="18" charset="2"/>
              <a:buChar char="´"/>
            </a:pPr>
            <a:r>
              <a:rPr lang="en-US" sz="2200" b="0">
                <a:solidFill>
                  <a:srgbClr val="D82204"/>
                </a:solidFill>
              </a:rPr>
              <a:t>shape</a:t>
            </a:r>
          </a:p>
          <a:p>
            <a:pPr lvl="1">
              <a:spcBef>
                <a:spcPct val="50000"/>
              </a:spcBef>
              <a:buClr>
                <a:schemeClr val="tx2"/>
              </a:buClr>
              <a:buSzPct val="70000"/>
              <a:buFont typeface="Zapf Dingbats" charset="2"/>
              <a:buChar char="l"/>
            </a:pPr>
            <a:r>
              <a:rPr lang="en-US" sz="2200" b="0">
                <a:solidFill>
                  <a:srgbClr val="C0C0C0"/>
                </a:solidFill>
              </a:rPr>
              <a:t>shape of planes </a:t>
            </a:r>
          </a:p>
          <a:p>
            <a:pPr lvl="1">
              <a:spcBef>
                <a:spcPct val="50000"/>
              </a:spcBef>
              <a:buClr>
                <a:schemeClr val="tx2"/>
              </a:buClr>
              <a:buSzPct val="70000"/>
              <a:buFont typeface="Zapf Dingbats" charset="2"/>
              <a:buChar char="l"/>
            </a:pPr>
            <a:endParaRPr lang="en-US" sz="2200" b="0">
              <a:solidFill>
                <a:srgbClr val="C0C0C0"/>
              </a:solidFill>
            </a:endParaRPr>
          </a:p>
          <a:p>
            <a:pPr lvl="1">
              <a:spcBef>
                <a:spcPct val="50000"/>
              </a:spcBef>
              <a:buClr>
                <a:schemeClr val="tx2"/>
              </a:buClr>
              <a:buSzPct val="70000"/>
              <a:buFont typeface="Zapf Dingbats" charset="2"/>
              <a:buChar char="l"/>
            </a:pPr>
            <a:r>
              <a:rPr lang="en-US" sz="2200" b="0">
                <a:solidFill>
                  <a:srgbClr val="C0C0C0"/>
                </a:solidFill>
              </a:rPr>
              <a:t>depth</a:t>
            </a:r>
          </a:p>
        </p:txBody>
      </p:sp>
      <p:sp>
        <p:nvSpPr>
          <p:cNvPr id="838663" name="Line 7"/>
          <p:cNvSpPr>
            <a:spLocks noChangeShapeType="1"/>
          </p:cNvSpPr>
          <p:nvPr/>
        </p:nvSpPr>
        <p:spPr bwMode="auto">
          <a:xfrm flipV="1">
            <a:off x="3505200" y="3505200"/>
            <a:ext cx="3048000" cy="1600200"/>
          </a:xfrm>
          <a:prstGeom prst="line">
            <a:avLst/>
          </a:prstGeom>
          <a:noFill/>
          <a:ln w="25400">
            <a:solidFill>
              <a:srgbClr val="FF0000"/>
            </a:solidFill>
            <a:round/>
            <a:headEnd type="none" w="sm" len="sm"/>
            <a:tailEnd type="none" w="sm" len="sm"/>
          </a:ln>
          <a:effectLst/>
        </p:spPr>
        <p:txBody>
          <a:bodyPr/>
          <a:lstStyle/>
          <a:p>
            <a:endParaRPr lang="en-US"/>
          </a:p>
        </p:txBody>
      </p:sp>
      <p:sp>
        <p:nvSpPr>
          <p:cNvPr id="838664" name="Freeform 8"/>
          <p:cNvSpPr>
            <a:spLocks/>
          </p:cNvSpPr>
          <p:nvPr/>
        </p:nvSpPr>
        <p:spPr bwMode="auto">
          <a:xfrm>
            <a:off x="7251700" y="2755900"/>
            <a:ext cx="174625" cy="431800"/>
          </a:xfrm>
          <a:custGeom>
            <a:avLst/>
            <a:gdLst/>
            <a:ahLst/>
            <a:cxnLst>
              <a:cxn ang="0">
                <a:pos x="110" y="0"/>
              </a:cxn>
              <a:cxn ang="0">
                <a:pos x="94" y="272"/>
              </a:cxn>
              <a:cxn ang="0">
                <a:pos x="0" y="246"/>
              </a:cxn>
              <a:cxn ang="0">
                <a:pos x="2" y="140"/>
              </a:cxn>
              <a:cxn ang="0">
                <a:pos x="110" y="0"/>
              </a:cxn>
            </a:cxnLst>
            <a:rect l="0" t="0" r="r" b="b"/>
            <a:pathLst>
              <a:path w="110" h="272">
                <a:moveTo>
                  <a:pt x="110" y="0"/>
                </a:moveTo>
                <a:lnTo>
                  <a:pt x="94" y="272"/>
                </a:lnTo>
                <a:lnTo>
                  <a:pt x="0" y="246"/>
                </a:lnTo>
                <a:lnTo>
                  <a:pt x="2" y="140"/>
                </a:lnTo>
                <a:lnTo>
                  <a:pt x="110" y="0"/>
                </a:lnTo>
                <a:close/>
              </a:path>
            </a:pathLst>
          </a:custGeom>
          <a:noFill/>
          <a:ln w="25400" cap="flat" cmpd="sng">
            <a:solidFill>
              <a:srgbClr val="FF0000"/>
            </a:solidFill>
            <a:prstDash val="solid"/>
            <a:round/>
            <a:headEnd type="none" w="sm" len="sm"/>
            <a:tailEnd type="none" w="sm" len="sm"/>
          </a:ln>
          <a:effectLst/>
        </p:spPr>
        <p:txBody>
          <a:bodyPr/>
          <a:lstStyle/>
          <a:p>
            <a:endParaRPr lang="en-US"/>
          </a:p>
        </p:txBody>
      </p:sp>
      <p:sp>
        <p:nvSpPr>
          <p:cNvPr id="838665" name="Freeform 9"/>
          <p:cNvSpPr>
            <a:spLocks/>
          </p:cNvSpPr>
          <p:nvPr/>
        </p:nvSpPr>
        <p:spPr bwMode="auto">
          <a:xfrm>
            <a:off x="7483475" y="2241550"/>
            <a:ext cx="517525" cy="1054100"/>
          </a:xfrm>
          <a:custGeom>
            <a:avLst/>
            <a:gdLst/>
            <a:ahLst/>
            <a:cxnLst>
              <a:cxn ang="0">
                <a:pos x="326" y="0"/>
              </a:cxn>
              <a:cxn ang="0">
                <a:pos x="316" y="664"/>
              </a:cxn>
              <a:cxn ang="0">
                <a:pos x="0" y="626"/>
              </a:cxn>
              <a:cxn ang="0">
                <a:pos x="20" y="350"/>
              </a:cxn>
              <a:cxn ang="0">
                <a:pos x="326" y="0"/>
              </a:cxn>
            </a:cxnLst>
            <a:rect l="0" t="0" r="r" b="b"/>
            <a:pathLst>
              <a:path w="326" h="664">
                <a:moveTo>
                  <a:pt x="326" y="0"/>
                </a:moveTo>
                <a:lnTo>
                  <a:pt x="316" y="664"/>
                </a:lnTo>
                <a:lnTo>
                  <a:pt x="0" y="626"/>
                </a:lnTo>
                <a:lnTo>
                  <a:pt x="20" y="350"/>
                </a:lnTo>
                <a:lnTo>
                  <a:pt x="326" y="0"/>
                </a:lnTo>
                <a:close/>
              </a:path>
            </a:pathLst>
          </a:custGeom>
          <a:noFill/>
          <a:ln w="25400" cap="flat" cmpd="sng">
            <a:solidFill>
              <a:srgbClr val="0000FF"/>
            </a:solidFill>
            <a:prstDash val="solid"/>
            <a:round/>
            <a:headEnd type="none" w="sm" len="sm"/>
            <a:tailEnd type="none" w="sm" len="sm"/>
          </a:ln>
          <a:effectLst/>
        </p:spPr>
        <p:txBody>
          <a:bodyPr/>
          <a:lstStyle/>
          <a:p>
            <a:endParaRPr lang="en-US"/>
          </a:p>
        </p:txBody>
      </p:sp>
      <p:sp>
        <p:nvSpPr>
          <p:cNvPr id="838666" name="Line 10"/>
          <p:cNvSpPr>
            <a:spLocks noChangeShapeType="1"/>
          </p:cNvSpPr>
          <p:nvPr/>
        </p:nvSpPr>
        <p:spPr bwMode="auto">
          <a:xfrm>
            <a:off x="4343400" y="2514600"/>
            <a:ext cx="960438" cy="250825"/>
          </a:xfrm>
          <a:prstGeom prst="line">
            <a:avLst/>
          </a:prstGeom>
          <a:noFill/>
          <a:ln w="25400">
            <a:solidFill>
              <a:srgbClr val="FF0000"/>
            </a:solidFill>
            <a:round/>
            <a:headEnd type="none" w="sm" len="sm"/>
            <a:tailEnd type="none" w="sm" len="sm"/>
          </a:ln>
          <a:effectLst/>
        </p:spPr>
        <p:txBody>
          <a:bodyPr/>
          <a:lstStyle/>
          <a:p>
            <a:endParaRPr lang="en-US"/>
          </a:p>
        </p:txBody>
      </p:sp>
      <p:sp>
        <p:nvSpPr>
          <p:cNvPr id="838667" name="Line 11"/>
          <p:cNvSpPr>
            <a:spLocks noChangeShapeType="1"/>
          </p:cNvSpPr>
          <p:nvPr/>
        </p:nvSpPr>
        <p:spPr bwMode="auto">
          <a:xfrm flipV="1">
            <a:off x="4343400" y="2971800"/>
            <a:ext cx="914400" cy="0"/>
          </a:xfrm>
          <a:prstGeom prst="line">
            <a:avLst/>
          </a:prstGeom>
          <a:noFill/>
          <a:ln w="25400">
            <a:solidFill>
              <a:srgbClr val="FF0000"/>
            </a:solidFill>
            <a:round/>
            <a:headEnd type="none" w="sm" len="sm"/>
            <a:tailEnd type="none" w="sm" len="sm"/>
          </a:ln>
          <a:effectLst/>
        </p:spPr>
        <p:txBody>
          <a:bodyPr/>
          <a:lstStyle/>
          <a:p>
            <a:endParaRPr lang="en-US"/>
          </a:p>
        </p:txBody>
      </p:sp>
      <p:sp>
        <p:nvSpPr>
          <p:cNvPr id="838668" name="Line 12"/>
          <p:cNvSpPr>
            <a:spLocks noChangeShapeType="1"/>
          </p:cNvSpPr>
          <p:nvPr/>
        </p:nvSpPr>
        <p:spPr bwMode="auto">
          <a:xfrm>
            <a:off x="4343400" y="2057400"/>
            <a:ext cx="942975" cy="457200"/>
          </a:xfrm>
          <a:prstGeom prst="line">
            <a:avLst/>
          </a:prstGeom>
          <a:noFill/>
          <a:ln w="25400">
            <a:solidFill>
              <a:srgbClr val="FF0000"/>
            </a:solidFill>
            <a:round/>
            <a:headEnd type="none" w="sm" len="sm"/>
            <a:tailEnd type="none" w="sm" len="sm"/>
          </a:ln>
          <a:effectLst/>
        </p:spPr>
        <p:txBody>
          <a:bodyPr/>
          <a:lstStyle/>
          <a:p>
            <a:endParaRPr lang="en-US"/>
          </a:p>
        </p:txBody>
      </p:sp>
      <p:sp>
        <p:nvSpPr>
          <p:cNvPr id="838669" name="Line 13"/>
          <p:cNvSpPr>
            <a:spLocks noChangeShapeType="1"/>
          </p:cNvSpPr>
          <p:nvPr/>
        </p:nvSpPr>
        <p:spPr bwMode="auto">
          <a:xfrm flipV="1">
            <a:off x="4314825" y="2057400"/>
            <a:ext cx="28575" cy="914400"/>
          </a:xfrm>
          <a:prstGeom prst="line">
            <a:avLst/>
          </a:prstGeom>
          <a:noFill/>
          <a:ln w="25400">
            <a:solidFill>
              <a:srgbClr val="FF0000"/>
            </a:solidFill>
            <a:round/>
            <a:headEnd type="none" w="sm" len="sm"/>
            <a:tailEnd type="none" w="sm" len="sm"/>
          </a:ln>
          <a:effectLst/>
        </p:spPr>
        <p:txBody>
          <a:bodyPr/>
          <a:lstStyle/>
          <a:p>
            <a:endParaRPr lang="en-US"/>
          </a:p>
        </p:txBody>
      </p:sp>
      <p:sp>
        <p:nvSpPr>
          <p:cNvPr id="838671" name="Line 15"/>
          <p:cNvSpPr>
            <a:spLocks noChangeShapeType="1"/>
          </p:cNvSpPr>
          <p:nvPr/>
        </p:nvSpPr>
        <p:spPr bwMode="auto">
          <a:xfrm flipV="1">
            <a:off x="5029200" y="2962275"/>
            <a:ext cx="1198563" cy="9525"/>
          </a:xfrm>
          <a:prstGeom prst="line">
            <a:avLst/>
          </a:prstGeom>
          <a:noFill/>
          <a:ln w="25400">
            <a:solidFill>
              <a:srgbClr val="FF0000"/>
            </a:solidFill>
            <a:prstDash val="dash"/>
            <a:round/>
            <a:headEnd type="none" w="sm" len="sm"/>
            <a:tailEnd type="none" w="sm" len="sm"/>
          </a:ln>
          <a:effectLst/>
        </p:spPr>
        <p:txBody>
          <a:bodyPr/>
          <a:lstStyle/>
          <a:p>
            <a:endParaRPr lang="en-US"/>
          </a:p>
        </p:txBody>
      </p:sp>
      <p:sp>
        <p:nvSpPr>
          <p:cNvPr id="838672" name="Line 16"/>
          <p:cNvSpPr>
            <a:spLocks noChangeShapeType="1"/>
          </p:cNvSpPr>
          <p:nvPr/>
        </p:nvSpPr>
        <p:spPr bwMode="auto">
          <a:xfrm>
            <a:off x="5011738" y="2701925"/>
            <a:ext cx="1208087" cy="276225"/>
          </a:xfrm>
          <a:prstGeom prst="line">
            <a:avLst/>
          </a:prstGeom>
          <a:noFill/>
          <a:ln w="25400">
            <a:solidFill>
              <a:srgbClr val="FF0000"/>
            </a:solidFill>
            <a:prstDash val="dash"/>
            <a:round/>
            <a:headEnd type="none" w="sm" len="sm"/>
            <a:tailEnd type="none" w="sm" len="sm"/>
          </a:ln>
          <a:effectLst/>
        </p:spPr>
        <p:txBody>
          <a:bodyPr/>
          <a:lstStyle/>
          <a:p>
            <a:endParaRPr lang="en-US"/>
          </a:p>
        </p:txBody>
      </p:sp>
      <p:sp>
        <p:nvSpPr>
          <p:cNvPr id="838673" name="Line 17"/>
          <p:cNvSpPr>
            <a:spLocks noChangeShapeType="1"/>
          </p:cNvSpPr>
          <p:nvPr/>
        </p:nvSpPr>
        <p:spPr bwMode="auto">
          <a:xfrm>
            <a:off x="5278438" y="2522538"/>
            <a:ext cx="942975" cy="457200"/>
          </a:xfrm>
          <a:prstGeom prst="line">
            <a:avLst/>
          </a:prstGeom>
          <a:noFill/>
          <a:ln w="25400">
            <a:solidFill>
              <a:srgbClr val="FF0000"/>
            </a:solidFill>
            <a:prstDash val="dash"/>
            <a:round/>
            <a:headEnd type="none" w="sm" len="sm"/>
            <a:tailEnd type="none" w="sm" len="sm"/>
          </a:ln>
          <a:effectLst/>
        </p:spPr>
        <p:txBody>
          <a:bodyPr/>
          <a:lstStyle/>
          <a:p>
            <a:endParaRPr lang="en-US"/>
          </a:p>
        </p:txBody>
      </p:sp>
      <p:sp>
        <p:nvSpPr>
          <p:cNvPr id="838674" name="Line 18"/>
          <p:cNvSpPr>
            <a:spLocks noChangeShapeType="1"/>
          </p:cNvSpPr>
          <p:nvPr/>
        </p:nvSpPr>
        <p:spPr bwMode="auto">
          <a:xfrm flipV="1">
            <a:off x="5276850" y="2514600"/>
            <a:ext cx="9525" cy="434975"/>
          </a:xfrm>
          <a:prstGeom prst="line">
            <a:avLst/>
          </a:prstGeom>
          <a:noFill/>
          <a:ln w="25400">
            <a:solidFill>
              <a:srgbClr val="FF0000"/>
            </a:solidFill>
            <a:round/>
            <a:headEnd type="none" w="sm" len="sm"/>
            <a:tailEnd type="none" w="sm" len="sm"/>
          </a:ln>
          <a:effectLst/>
        </p:spPr>
        <p:txBody>
          <a:bodyPr/>
          <a:lstStyle/>
          <a:p>
            <a:endParaRPr lang="en-US"/>
          </a:p>
        </p:txBody>
      </p:sp>
    </p:spTree>
    <p:extLst>
      <p:ext uri="{BB962C8B-B14F-4D97-AF65-F5344CB8AC3E}">
        <p14:creationId xmlns:p14="http://schemas.microsoft.com/office/powerpoint/2010/main" val="151687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706" name="Rectangle 2"/>
          <p:cNvSpPr>
            <a:spLocks noGrp="1" noChangeArrowheads="1"/>
          </p:cNvSpPr>
          <p:nvPr>
            <p:ph type="title"/>
          </p:nvPr>
        </p:nvSpPr>
        <p:spPr>
          <a:xfrm>
            <a:off x="381000" y="285750"/>
            <a:ext cx="8669338" cy="609600"/>
          </a:xfrm>
        </p:spPr>
        <p:txBody>
          <a:bodyPr/>
          <a:lstStyle/>
          <a:p>
            <a:r>
              <a:rPr lang="en-US" dirty="0"/>
              <a:t>Pinhole camera image</a:t>
            </a:r>
          </a:p>
        </p:txBody>
      </p:sp>
      <p:sp>
        <p:nvSpPr>
          <p:cNvPr id="840707" name="Rectangle 3"/>
          <p:cNvSpPr>
            <a:spLocks noGrp="1" noChangeArrowheads="1"/>
          </p:cNvSpPr>
          <p:nvPr>
            <p:ph type="body" idx="1"/>
          </p:nvPr>
        </p:nvSpPr>
        <p:spPr>
          <a:xfrm>
            <a:off x="3048000" y="5638800"/>
            <a:ext cx="5524500" cy="762000"/>
          </a:xfrm>
        </p:spPr>
        <p:txBody>
          <a:bodyPr/>
          <a:lstStyle/>
          <a:p>
            <a:pPr>
              <a:buFont typeface="Zapf Dingbats" charset="2"/>
              <a:buNone/>
            </a:pPr>
            <a:r>
              <a:rPr lang="en-US" sz="1600"/>
              <a:t>Photo by Robert Kosara, robert@kosara.net</a:t>
            </a:r>
          </a:p>
          <a:p>
            <a:pPr>
              <a:buFont typeface="Zapf Dingbats" charset="2"/>
              <a:buNone/>
            </a:pPr>
            <a:r>
              <a:rPr lang="en-US" sz="1600"/>
              <a:t>http://www.kosara.net/gallery/pinholeamsterdam/pic01.html </a:t>
            </a:r>
          </a:p>
        </p:txBody>
      </p:sp>
      <p:sp>
        <p:nvSpPr>
          <p:cNvPr id="840709" name="Text Box 5"/>
          <p:cNvSpPr txBox="1">
            <a:spLocks noChangeArrowheads="1"/>
          </p:cNvSpPr>
          <p:nvPr/>
        </p:nvSpPr>
        <p:spPr bwMode="auto">
          <a:xfrm>
            <a:off x="4495800" y="1219200"/>
            <a:ext cx="1441450" cy="366713"/>
          </a:xfrm>
          <a:prstGeom prst="rect">
            <a:avLst/>
          </a:prstGeom>
          <a:noFill/>
          <a:ln w="12700">
            <a:noFill/>
            <a:miter lim="800000"/>
            <a:headEnd type="none" w="sm" len="sm"/>
            <a:tailEnd type="none" w="sm" len="sm"/>
          </a:ln>
          <a:effectLst/>
        </p:spPr>
        <p:txBody>
          <a:bodyPr wrap="none">
            <a:spAutoFit/>
          </a:bodyPr>
          <a:lstStyle/>
          <a:p>
            <a:r>
              <a:rPr lang="en-US"/>
              <a:t>Amsterdam</a:t>
            </a:r>
          </a:p>
        </p:txBody>
      </p:sp>
      <p:sp>
        <p:nvSpPr>
          <p:cNvPr id="840710" name="Rectangle 6"/>
          <p:cNvSpPr>
            <a:spLocks noChangeArrowheads="1"/>
          </p:cNvSpPr>
          <p:nvPr/>
        </p:nvSpPr>
        <p:spPr bwMode="auto">
          <a:xfrm>
            <a:off x="0" y="1600200"/>
            <a:ext cx="3124200" cy="3446463"/>
          </a:xfrm>
          <a:prstGeom prst="rect">
            <a:avLst/>
          </a:prstGeom>
          <a:noFill/>
          <a:ln w="12700">
            <a:noFill/>
            <a:miter lim="800000"/>
            <a:headEnd type="none" w="sm" len="sm"/>
            <a:tailEnd type="none" w="sm" len="sm"/>
          </a:ln>
          <a:effectLst/>
        </p:spPr>
        <p:txBody>
          <a:bodyPr>
            <a:spAutoFit/>
          </a:bodyPr>
          <a:lstStyle/>
          <a:p>
            <a:pPr lvl="1">
              <a:spcBef>
                <a:spcPct val="50000"/>
              </a:spcBef>
              <a:buClr>
                <a:schemeClr val="tx2"/>
              </a:buClr>
              <a:buFont typeface="Wingdings" pitchFamily="2" charset="2"/>
              <a:buChar char="ü"/>
            </a:pPr>
            <a:r>
              <a:rPr lang="en-US" sz="2200" b="0">
                <a:solidFill>
                  <a:srgbClr val="D82204"/>
                </a:solidFill>
              </a:rPr>
              <a:t>straight line</a:t>
            </a:r>
          </a:p>
          <a:p>
            <a:pPr lvl="1">
              <a:spcBef>
                <a:spcPct val="50000"/>
              </a:spcBef>
              <a:buClr>
                <a:schemeClr val="tx2"/>
              </a:buClr>
              <a:buFont typeface="Symbol" pitchFamily="18" charset="2"/>
              <a:buChar char="´"/>
            </a:pPr>
            <a:r>
              <a:rPr lang="en-US" sz="2200" b="0">
                <a:solidFill>
                  <a:srgbClr val="D82204"/>
                </a:solidFill>
              </a:rPr>
              <a:t>size</a:t>
            </a:r>
          </a:p>
          <a:p>
            <a:pPr lvl="1">
              <a:spcBef>
                <a:spcPct val="50000"/>
              </a:spcBef>
              <a:buClr>
                <a:schemeClr val="tx2"/>
              </a:buClr>
              <a:buSzPct val="70000"/>
              <a:buFont typeface="Symbol" pitchFamily="18" charset="2"/>
              <a:buChar char="´"/>
            </a:pPr>
            <a:r>
              <a:rPr lang="en-US" sz="2200" b="0">
                <a:solidFill>
                  <a:srgbClr val="D82204"/>
                </a:solidFill>
              </a:rPr>
              <a:t>parallelism/angle</a:t>
            </a:r>
          </a:p>
          <a:p>
            <a:pPr lvl="1">
              <a:spcBef>
                <a:spcPct val="50000"/>
              </a:spcBef>
              <a:buClr>
                <a:schemeClr val="tx2"/>
              </a:buClr>
              <a:buSzPct val="70000"/>
              <a:buFont typeface="Symbol" pitchFamily="18" charset="2"/>
              <a:buChar char="´"/>
            </a:pPr>
            <a:r>
              <a:rPr lang="en-US" sz="2200" b="0">
                <a:solidFill>
                  <a:srgbClr val="D82204"/>
                </a:solidFill>
              </a:rPr>
              <a:t>shape</a:t>
            </a:r>
          </a:p>
          <a:p>
            <a:pPr lvl="1">
              <a:spcBef>
                <a:spcPct val="50000"/>
              </a:spcBef>
              <a:buClr>
                <a:schemeClr val="tx2"/>
              </a:buClr>
              <a:buSzPct val="70000"/>
              <a:buFont typeface="Zapf Dingbats" charset="2"/>
              <a:buChar char="l"/>
            </a:pPr>
            <a:r>
              <a:rPr lang="en-US" sz="2200" b="0">
                <a:solidFill>
                  <a:srgbClr val="C0C0C0"/>
                </a:solidFill>
              </a:rPr>
              <a:t>shape of planes </a:t>
            </a:r>
          </a:p>
          <a:p>
            <a:pPr lvl="1">
              <a:spcBef>
                <a:spcPct val="50000"/>
              </a:spcBef>
              <a:buClr>
                <a:schemeClr val="tx2"/>
              </a:buClr>
              <a:buSzPct val="70000"/>
              <a:buFont typeface="Wingdings" pitchFamily="2" charset="2"/>
              <a:buChar char="ü"/>
            </a:pPr>
            <a:r>
              <a:rPr lang="en-US" sz="2200" b="0">
                <a:solidFill>
                  <a:srgbClr val="C0C0C0"/>
                </a:solidFill>
              </a:rPr>
              <a:t> </a:t>
            </a:r>
            <a:r>
              <a:rPr lang="en-US" sz="2200" b="0">
                <a:solidFill>
                  <a:srgbClr val="D82204"/>
                </a:solidFill>
              </a:rPr>
              <a:t>parallel to image</a:t>
            </a:r>
          </a:p>
          <a:p>
            <a:pPr lvl="1">
              <a:spcBef>
                <a:spcPct val="50000"/>
              </a:spcBef>
              <a:buClr>
                <a:schemeClr val="tx2"/>
              </a:buClr>
              <a:buSzPct val="70000"/>
              <a:buFont typeface="Zapf Dingbats" charset="2"/>
              <a:buChar char="l"/>
            </a:pPr>
            <a:r>
              <a:rPr lang="en-US" sz="2200" b="0">
                <a:solidFill>
                  <a:srgbClr val="C0C0C0"/>
                </a:solidFill>
              </a:rPr>
              <a:t>depth</a:t>
            </a:r>
          </a:p>
        </p:txBody>
      </p:sp>
      <p:grpSp>
        <p:nvGrpSpPr>
          <p:cNvPr id="19" name="Group 18"/>
          <p:cNvGrpSpPr/>
          <p:nvPr/>
        </p:nvGrpSpPr>
        <p:grpSpPr>
          <a:xfrm>
            <a:off x="3124200" y="1676400"/>
            <a:ext cx="5372100" cy="3573463"/>
            <a:chOff x="3124200" y="1676400"/>
            <a:chExt cx="5372100" cy="3573463"/>
          </a:xfrm>
        </p:grpSpPr>
        <p:pic>
          <p:nvPicPr>
            <p:cNvPr id="840708" name="Picture 4"/>
            <p:cNvPicPr>
              <a:picLocks noChangeAspect="1" noChangeArrowheads="1"/>
            </p:cNvPicPr>
            <p:nvPr/>
          </p:nvPicPr>
          <p:blipFill>
            <a:blip r:embed="rId3" cstate="print"/>
            <a:srcRect/>
            <a:stretch>
              <a:fillRect/>
            </a:stretch>
          </p:blipFill>
          <p:spPr bwMode="auto">
            <a:xfrm>
              <a:off x="3124200" y="1676400"/>
              <a:ext cx="5372100" cy="3573463"/>
            </a:xfrm>
            <a:prstGeom prst="rect">
              <a:avLst/>
            </a:prstGeom>
            <a:noFill/>
            <a:effectLst>
              <a:outerShdw dist="71842" dir="2700000" algn="ctr" rotWithShape="0">
                <a:srgbClr val="424680"/>
              </a:outerShdw>
            </a:effectLst>
          </p:spPr>
        </p:pic>
        <p:sp>
          <p:nvSpPr>
            <p:cNvPr id="840711" name="Line 7"/>
            <p:cNvSpPr>
              <a:spLocks noChangeShapeType="1"/>
            </p:cNvSpPr>
            <p:nvPr/>
          </p:nvSpPr>
          <p:spPr bwMode="auto">
            <a:xfrm flipV="1">
              <a:off x="3505200" y="3505200"/>
              <a:ext cx="3048000" cy="1600200"/>
            </a:xfrm>
            <a:prstGeom prst="line">
              <a:avLst/>
            </a:prstGeom>
            <a:noFill/>
            <a:ln w="25400">
              <a:solidFill>
                <a:srgbClr val="FF0000"/>
              </a:solidFill>
              <a:round/>
              <a:headEnd type="none" w="sm" len="sm"/>
              <a:tailEnd type="none" w="sm" len="sm"/>
            </a:ln>
            <a:effectLst/>
          </p:spPr>
          <p:txBody>
            <a:bodyPr/>
            <a:lstStyle/>
            <a:p>
              <a:endParaRPr lang="en-US"/>
            </a:p>
          </p:txBody>
        </p:sp>
        <p:sp>
          <p:nvSpPr>
            <p:cNvPr id="840712" name="Freeform 8"/>
            <p:cNvSpPr>
              <a:spLocks/>
            </p:cNvSpPr>
            <p:nvPr/>
          </p:nvSpPr>
          <p:spPr bwMode="auto">
            <a:xfrm>
              <a:off x="7251700" y="2755900"/>
              <a:ext cx="174625" cy="431800"/>
            </a:xfrm>
            <a:custGeom>
              <a:avLst/>
              <a:gdLst/>
              <a:ahLst/>
              <a:cxnLst>
                <a:cxn ang="0">
                  <a:pos x="110" y="0"/>
                </a:cxn>
                <a:cxn ang="0">
                  <a:pos x="94" y="272"/>
                </a:cxn>
                <a:cxn ang="0">
                  <a:pos x="0" y="246"/>
                </a:cxn>
                <a:cxn ang="0">
                  <a:pos x="2" y="140"/>
                </a:cxn>
                <a:cxn ang="0">
                  <a:pos x="110" y="0"/>
                </a:cxn>
              </a:cxnLst>
              <a:rect l="0" t="0" r="r" b="b"/>
              <a:pathLst>
                <a:path w="110" h="272">
                  <a:moveTo>
                    <a:pt x="110" y="0"/>
                  </a:moveTo>
                  <a:lnTo>
                    <a:pt x="94" y="272"/>
                  </a:lnTo>
                  <a:lnTo>
                    <a:pt x="0" y="246"/>
                  </a:lnTo>
                  <a:lnTo>
                    <a:pt x="2" y="140"/>
                  </a:lnTo>
                  <a:lnTo>
                    <a:pt x="110" y="0"/>
                  </a:lnTo>
                  <a:close/>
                </a:path>
              </a:pathLst>
            </a:custGeom>
            <a:noFill/>
            <a:ln w="25400" cap="flat" cmpd="sng">
              <a:solidFill>
                <a:srgbClr val="FF0000"/>
              </a:solidFill>
              <a:prstDash val="solid"/>
              <a:round/>
              <a:headEnd type="none" w="sm" len="sm"/>
              <a:tailEnd type="none" w="sm" len="sm"/>
            </a:ln>
            <a:effectLst/>
          </p:spPr>
          <p:txBody>
            <a:bodyPr/>
            <a:lstStyle/>
            <a:p>
              <a:endParaRPr lang="en-US"/>
            </a:p>
          </p:txBody>
        </p:sp>
        <p:sp>
          <p:nvSpPr>
            <p:cNvPr id="840713" name="Freeform 9"/>
            <p:cNvSpPr>
              <a:spLocks/>
            </p:cNvSpPr>
            <p:nvPr/>
          </p:nvSpPr>
          <p:spPr bwMode="auto">
            <a:xfrm>
              <a:off x="7483475" y="2241550"/>
              <a:ext cx="517525" cy="1054100"/>
            </a:xfrm>
            <a:custGeom>
              <a:avLst/>
              <a:gdLst/>
              <a:ahLst/>
              <a:cxnLst>
                <a:cxn ang="0">
                  <a:pos x="326" y="0"/>
                </a:cxn>
                <a:cxn ang="0">
                  <a:pos x="316" y="664"/>
                </a:cxn>
                <a:cxn ang="0">
                  <a:pos x="0" y="626"/>
                </a:cxn>
                <a:cxn ang="0">
                  <a:pos x="20" y="350"/>
                </a:cxn>
                <a:cxn ang="0">
                  <a:pos x="326" y="0"/>
                </a:cxn>
              </a:cxnLst>
              <a:rect l="0" t="0" r="r" b="b"/>
              <a:pathLst>
                <a:path w="326" h="664">
                  <a:moveTo>
                    <a:pt x="326" y="0"/>
                  </a:moveTo>
                  <a:lnTo>
                    <a:pt x="316" y="664"/>
                  </a:lnTo>
                  <a:lnTo>
                    <a:pt x="0" y="626"/>
                  </a:lnTo>
                  <a:lnTo>
                    <a:pt x="20" y="350"/>
                  </a:lnTo>
                  <a:lnTo>
                    <a:pt x="326" y="0"/>
                  </a:lnTo>
                  <a:close/>
                </a:path>
              </a:pathLst>
            </a:custGeom>
            <a:noFill/>
            <a:ln w="25400" cap="flat" cmpd="sng">
              <a:solidFill>
                <a:srgbClr val="0000FF"/>
              </a:solidFill>
              <a:prstDash val="solid"/>
              <a:round/>
              <a:headEnd type="none" w="sm" len="sm"/>
              <a:tailEnd type="none" w="sm" len="sm"/>
            </a:ln>
            <a:effectLst/>
          </p:spPr>
          <p:txBody>
            <a:bodyPr/>
            <a:lstStyle/>
            <a:p>
              <a:endParaRPr lang="en-US"/>
            </a:p>
          </p:txBody>
        </p:sp>
        <p:sp>
          <p:nvSpPr>
            <p:cNvPr id="840714" name="Line 10"/>
            <p:cNvSpPr>
              <a:spLocks noChangeShapeType="1"/>
            </p:cNvSpPr>
            <p:nvPr/>
          </p:nvSpPr>
          <p:spPr bwMode="auto">
            <a:xfrm>
              <a:off x="4343400" y="2514600"/>
              <a:ext cx="960438" cy="250825"/>
            </a:xfrm>
            <a:prstGeom prst="line">
              <a:avLst/>
            </a:prstGeom>
            <a:noFill/>
            <a:ln w="25400">
              <a:solidFill>
                <a:srgbClr val="FF0000"/>
              </a:solidFill>
              <a:round/>
              <a:headEnd type="none" w="sm" len="sm"/>
              <a:tailEnd type="none" w="sm" len="sm"/>
            </a:ln>
            <a:effectLst/>
          </p:spPr>
          <p:txBody>
            <a:bodyPr/>
            <a:lstStyle/>
            <a:p>
              <a:endParaRPr lang="en-US"/>
            </a:p>
          </p:txBody>
        </p:sp>
        <p:sp>
          <p:nvSpPr>
            <p:cNvPr id="840715" name="Line 11"/>
            <p:cNvSpPr>
              <a:spLocks noChangeShapeType="1"/>
            </p:cNvSpPr>
            <p:nvPr/>
          </p:nvSpPr>
          <p:spPr bwMode="auto">
            <a:xfrm flipV="1">
              <a:off x="4343400" y="2971800"/>
              <a:ext cx="914400" cy="0"/>
            </a:xfrm>
            <a:prstGeom prst="line">
              <a:avLst/>
            </a:prstGeom>
            <a:noFill/>
            <a:ln w="25400">
              <a:solidFill>
                <a:srgbClr val="FF0000"/>
              </a:solidFill>
              <a:round/>
              <a:headEnd type="none" w="sm" len="sm"/>
              <a:tailEnd type="none" w="sm" len="sm"/>
            </a:ln>
            <a:effectLst/>
          </p:spPr>
          <p:txBody>
            <a:bodyPr/>
            <a:lstStyle/>
            <a:p>
              <a:endParaRPr lang="en-US"/>
            </a:p>
          </p:txBody>
        </p:sp>
        <p:sp>
          <p:nvSpPr>
            <p:cNvPr id="840716" name="Line 12"/>
            <p:cNvSpPr>
              <a:spLocks noChangeShapeType="1"/>
            </p:cNvSpPr>
            <p:nvPr/>
          </p:nvSpPr>
          <p:spPr bwMode="auto">
            <a:xfrm>
              <a:off x="4343400" y="2057400"/>
              <a:ext cx="942975" cy="457200"/>
            </a:xfrm>
            <a:prstGeom prst="line">
              <a:avLst/>
            </a:prstGeom>
            <a:noFill/>
            <a:ln w="25400">
              <a:solidFill>
                <a:srgbClr val="FF0000"/>
              </a:solidFill>
              <a:round/>
              <a:headEnd type="none" w="sm" len="sm"/>
              <a:tailEnd type="none" w="sm" len="sm"/>
            </a:ln>
            <a:effectLst/>
          </p:spPr>
          <p:txBody>
            <a:bodyPr/>
            <a:lstStyle/>
            <a:p>
              <a:endParaRPr lang="en-US"/>
            </a:p>
          </p:txBody>
        </p:sp>
        <p:sp>
          <p:nvSpPr>
            <p:cNvPr id="840717" name="Line 13"/>
            <p:cNvSpPr>
              <a:spLocks noChangeShapeType="1"/>
            </p:cNvSpPr>
            <p:nvPr/>
          </p:nvSpPr>
          <p:spPr bwMode="auto">
            <a:xfrm flipV="1">
              <a:off x="4314825" y="2057400"/>
              <a:ext cx="28575" cy="914400"/>
            </a:xfrm>
            <a:prstGeom prst="line">
              <a:avLst/>
            </a:prstGeom>
            <a:noFill/>
            <a:ln w="25400">
              <a:solidFill>
                <a:srgbClr val="FF0000"/>
              </a:solidFill>
              <a:round/>
              <a:headEnd type="none" w="sm" len="sm"/>
              <a:tailEnd type="none" w="sm" len="sm"/>
            </a:ln>
            <a:effectLst/>
          </p:spPr>
          <p:txBody>
            <a:bodyPr/>
            <a:lstStyle/>
            <a:p>
              <a:endParaRPr lang="en-US"/>
            </a:p>
          </p:txBody>
        </p:sp>
        <p:sp>
          <p:nvSpPr>
            <p:cNvPr id="840718" name="Rectangle 14"/>
            <p:cNvSpPr>
              <a:spLocks noChangeArrowheads="1"/>
            </p:cNvSpPr>
            <p:nvPr/>
          </p:nvSpPr>
          <p:spPr bwMode="auto">
            <a:xfrm>
              <a:off x="6172200" y="2057400"/>
              <a:ext cx="990600" cy="914400"/>
            </a:xfrm>
            <a:prstGeom prst="rect">
              <a:avLst/>
            </a:prstGeom>
            <a:noFill/>
            <a:ln w="25400">
              <a:solidFill>
                <a:srgbClr val="FFFF00"/>
              </a:solidFill>
              <a:miter lim="800000"/>
              <a:headEnd type="none" w="sm" len="sm"/>
              <a:tailEnd type="none" w="sm" len="sm"/>
            </a:ln>
            <a:effectLst/>
          </p:spPr>
          <p:txBody>
            <a:bodyPr wrap="none" anchor="ctr"/>
            <a:lstStyle/>
            <a:p>
              <a:endParaRPr lang="en-US"/>
            </a:p>
          </p:txBody>
        </p:sp>
        <p:sp>
          <p:nvSpPr>
            <p:cNvPr id="840719" name="Line 15"/>
            <p:cNvSpPr>
              <a:spLocks noChangeShapeType="1"/>
            </p:cNvSpPr>
            <p:nvPr/>
          </p:nvSpPr>
          <p:spPr bwMode="auto">
            <a:xfrm flipV="1">
              <a:off x="5029200" y="2962275"/>
              <a:ext cx="1198563" cy="9525"/>
            </a:xfrm>
            <a:prstGeom prst="line">
              <a:avLst/>
            </a:prstGeom>
            <a:noFill/>
            <a:ln w="25400">
              <a:solidFill>
                <a:srgbClr val="FF0000"/>
              </a:solidFill>
              <a:prstDash val="dash"/>
              <a:round/>
              <a:headEnd type="none" w="sm" len="sm"/>
              <a:tailEnd type="none" w="sm" len="sm"/>
            </a:ln>
            <a:effectLst/>
          </p:spPr>
          <p:txBody>
            <a:bodyPr/>
            <a:lstStyle/>
            <a:p>
              <a:endParaRPr lang="en-US"/>
            </a:p>
          </p:txBody>
        </p:sp>
        <p:sp>
          <p:nvSpPr>
            <p:cNvPr id="840720" name="Line 16"/>
            <p:cNvSpPr>
              <a:spLocks noChangeShapeType="1"/>
            </p:cNvSpPr>
            <p:nvPr/>
          </p:nvSpPr>
          <p:spPr bwMode="auto">
            <a:xfrm>
              <a:off x="5011738" y="2701925"/>
              <a:ext cx="1208087" cy="276225"/>
            </a:xfrm>
            <a:prstGeom prst="line">
              <a:avLst/>
            </a:prstGeom>
            <a:noFill/>
            <a:ln w="25400">
              <a:solidFill>
                <a:srgbClr val="FF0000"/>
              </a:solidFill>
              <a:prstDash val="dash"/>
              <a:round/>
              <a:headEnd type="none" w="sm" len="sm"/>
              <a:tailEnd type="none" w="sm" len="sm"/>
            </a:ln>
            <a:effectLst/>
          </p:spPr>
          <p:txBody>
            <a:bodyPr/>
            <a:lstStyle/>
            <a:p>
              <a:endParaRPr lang="en-US"/>
            </a:p>
          </p:txBody>
        </p:sp>
        <p:sp>
          <p:nvSpPr>
            <p:cNvPr id="840721" name="Line 17"/>
            <p:cNvSpPr>
              <a:spLocks noChangeShapeType="1"/>
            </p:cNvSpPr>
            <p:nvPr/>
          </p:nvSpPr>
          <p:spPr bwMode="auto">
            <a:xfrm>
              <a:off x="5278438" y="2522538"/>
              <a:ext cx="942975" cy="457200"/>
            </a:xfrm>
            <a:prstGeom prst="line">
              <a:avLst/>
            </a:prstGeom>
            <a:noFill/>
            <a:ln w="25400">
              <a:solidFill>
                <a:srgbClr val="FF0000"/>
              </a:solidFill>
              <a:prstDash val="dash"/>
              <a:round/>
              <a:headEnd type="none" w="sm" len="sm"/>
              <a:tailEnd type="none" w="sm" len="sm"/>
            </a:ln>
            <a:effectLst/>
          </p:spPr>
          <p:txBody>
            <a:bodyPr/>
            <a:lstStyle/>
            <a:p>
              <a:endParaRPr lang="en-US"/>
            </a:p>
          </p:txBody>
        </p:sp>
        <p:sp>
          <p:nvSpPr>
            <p:cNvPr id="840722" name="Line 18"/>
            <p:cNvSpPr>
              <a:spLocks noChangeShapeType="1"/>
            </p:cNvSpPr>
            <p:nvPr/>
          </p:nvSpPr>
          <p:spPr bwMode="auto">
            <a:xfrm flipV="1">
              <a:off x="5276850" y="2514600"/>
              <a:ext cx="9525" cy="434975"/>
            </a:xfrm>
            <a:prstGeom prst="line">
              <a:avLst/>
            </a:prstGeom>
            <a:noFill/>
            <a:ln w="25400">
              <a:solidFill>
                <a:srgbClr val="FF0000"/>
              </a:solidFill>
              <a:round/>
              <a:headEnd type="none" w="sm" len="sm"/>
              <a:tailEnd type="none" w="sm" len="sm"/>
            </a:ln>
            <a:effectLst/>
          </p:spPr>
          <p:txBody>
            <a:bodyPr/>
            <a:lstStyle/>
            <a:p>
              <a:endParaRPr lang="en-US"/>
            </a:p>
          </p:txBody>
        </p:sp>
      </p:grpSp>
    </p:spTree>
    <p:extLst>
      <p:ext uri="{BB962C8B-B14F-4D97-AF65-F5344CB8AC3E}">
        <p14:creationId xmlns:p14="http://schemas.microsoft.com/office/powerpoint/2010/main" val="19973387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610" name="Rectangle 2"/>
          <p:cNvSpPr>
            <a:spLocks noGrp="1" noChangeArrowheads="1"/>
          </p:cNvSpPr>
          <p:nvPr>
            <p:ph type="title"/>
          </p:nvPr>
        </p:nvSpPr>
        <p:spPr>
          <a:xfrm>
            <a:off x="381000" y="285750"/>
            <a:ext cx="8669338" cy="609600"/>
          </a:xfrm>
        </p:spPr>
        <p:txBody>
          <a:bodyPr/>
          <a:lstStyle/>
          <a:p>
            <a:r>
              <a:rPr lang="en-US" dirty="0"/>
              <a:t>Pinhole camera image</a:t>
            </a:r>
          </a:p>
        </p:txBody>
      </p:sp>
      <p:sp>
        <p:nvSpPr>
          <p:cNvPr id="836611" name="Rectangle 3"/>
          <p:cNvSpPr>
            <a:spLocks noGrp="1" noChangeArrowheads="1"/>
          </p:cNvSpPr>
          <p:nvPr>
            <p:ph type="body" idx="1"/>
          </p:nvPr>
        </p:nvSpPr>
        <p:spPr>
          <a:xfrm>
            <a:off x="3048000" y="5410200"/>
            <a:ext cx="5524500" cy="1295400"/>
          </a:xfrm>
        </p:spPr>
        <p:txBody>
          <a:bodyPr/>
          <a:lstStyle/>
          <a:p>
            <a:pPr>
              <a:buFont typeface="Zapf Dingbats" charset="2"/>
              <a:buNone/>
            </a:pPr>
            <a:r>
              <a:rPr lang="en-US" sz="1600" dirty="0"/>
              <a:t>- We see spatial shapes rather than individual pixels</a:t>
            </a:r>
          </a:p>
          <a:p>
            <a:pPr>
              <a:buFont typeface="Zapf Dingbats" charset="2"/>
              <a:buNone/>
            </a:pPr>
            <a:r>
              <a:rPr lang="en-US" sz="1600" dirty="0"/>
              <a:t>- Knowledge: top-down vision belongs to human</a:t>
            </a:r>
          </a:p>
          <a:p>
            <a:pPr>
              <a:buFont typeface="Zapf Dingbats" charset="2"/>
              <a:buNone/>
            </a:pPr>
            <a:r>
              <a:rPr lang="en-US" sz="1600" dirty="0"/>
              <a:t>- Stereo &amp;Motion most successful in 3D CV &amp; application</a:t>
            </a:r>
          </a:p>
          <a:p>
            <a:pPr>
              <a:buFont typeface="Zapf Dingbats" charset="2"/>
              <a:buNone/>
            </a:pPr>
            <a:r>
              <a:rPr lang="en-US" sz="1600" dirty="0"/>
              <a:t>- You can see it but you don't know how…</a:t>
            </a:r>
          </a:p>
        </p:txBody>
      </p:sp>
      <p:pic>
        <p:nvPicPr>
          <p:cNvPr id="836612" name="Picture 4"/>
          <p:cNvPicPr>
            <a:picLocks noChangeAspect="1" noChangeArrowheads="1"/>
          </p:cNvPicPr>
          <p:nvPr/>
        </p:nvPicPr>
        <p:blipFill>
          <a:blip r:embed="rId3" cstate="print"/>
          <a:srcRect/>
          <a:stretch>
            <a:fillRect/>
          </a:stretch>
        </p:blipFill>
        <p:spPr bwMode="auto">
          <a:xfrm>
            <a:off x="3124200" y="1676400"/>
            <a:ext cx="5372100" cy="3573463"/>
          </a:xfrm>
          <a:prstGeom prst="rect">
            <a:avLst/>
          </a:prstGeom>
          <a:noFill/>
          <a:effectLst>
            <a:outerShdw dist="71842" dir="2700000" algn="ctr" rotWithShape="0">
              <a:srgbClr val="424680"/>
            </a:outerShdw>
          </a:effectLst>
        </p:spPr>
      </p:pic>
      <p:sp>
        <p:nvSpPr>
          <p:cNvPr id="836613" name="Text Box 5"/>
          <p:cNvSpPr txBox="1">
            <a:spLocks noChangeArrowheads="1"/>
          </p:cNvSpPr>
          <p:nvPr/>
        </p:nvSpPr>
        <p:spPr bwMode="auto">
          <a:xfrm>
            <a:off x="4495800" y="1219200"/>
            <a:ext cx="3886200" cy="366713"/>
          </a:xfrm>
          <a:prstGeom prst="rect">
            <a:avLst/>
          </a:prstGeom>
          <a:noFill/>
          <a:ln w="12700">
            <a:noFill/>
            <a:miter lim="800000"/>
            <a:headEnd type="none" w="sm" len="sm"/>
            <a:tailEnd type="none" w="sm" len="sm"/>
          </a:ln>
          <a:effectLst/>
        </p:spPr>
        <p:txBody>
          <a:bodyPr>
            <a:spAutoFit/>
          </a:bodyPr>
          <a:lstStyle/>
          <a:p>
            <a:r>
              <a:rPr lang="en-US"/>
              <a:t>Amsterdam: </a:t>
            </a:r>
            <a:r>
              <a:rPr lang="en-US">
                <a:solidFill>
                  <a:srgbClr val="D82204"/>
                </a:solidFill>
              </a:rPr>
              <a:t>what do you see?</a:t>
            </a:r>
          </a:p>
        </p:txBody>
      </p:sp>
      <p:sp>
        <p:nvSpPr>
          <p:cNvPr id="836614" name="Rectangle 6"/>
          <p:cNvSpPr>
            <a:spLocks noChangeArrowheads="1"/>
          </p:cNvSpPr>
          <p:nvPr/>
        </p:nvSpPr>
        <p:spPr bwMode="auto">
          <a:xfrm>
            <a:off x="0" y="1600200"/>
            <a:ext cx="3124200" cy="5275263"/>
          </a:xfrm>
          <a:prstGeom prst="rect">
            <a:avLst/>
          </a:prstGeom>
          <a:noFill/>
          <a:ln w="12700">
            <a:noFill/>
            <a:miter lim="800000"/>
            <a:headEnd type="none" w="sm" len="sm"/>
            <a:tailEnd type="none" w="sm" len="sm"/>
          </a:ln>
          <a:effectLst/>
        </p:spPr>
        <p:txBody>
          <a:bodyPr>
            <a:spAutoFit/>
          </a:bodyPr>
          <a:lstStyle/>
          <a:p>
            <a:pPr lvl="1">
              <a:spcBef>
                <a:spcPct val="50000"/>
              </a:spcBef>
              <a:buClr>
                <a:schemeClr val="tx2"/>
              </a:buClr>
              <a:buFont typeface="Wingdings" pitchFamily="2" charset="2"/>
              <a:buChar char="ü"/>
            </a:pPr>
            <a:r>
              <a:rPr lang="en-US" sz="2200" b="0">
                <a:solidFill>
                  <a:srgbClr val="D82204"/>
                </a:solidFill>
              </a:rPr>
              <a:t>straight line</a:t>
            </a:r>
          </a:p>
          <a:p>
            <a:pPr lvl="1">
              <a:spcBef>
                <a:spcPct val="50000"/>
              </a:spcBef>
              <a:buClr>
                <a:schemeClr val="tx2"/>
              </a:buClr>
              <a:buFont typeface="Symbol" pitchFamily="18" charset="2"/>
              <a:buChar char="´"/>
            </a:pPr>
            <a:r>
              <a:rPr lang="en-US" sz="2200" b="0">
                <a:solidFill>
                  <a:srgbClr val="D82204"/>
                </a:solidFill>
              </a:rPr>
              <a:t>size</a:t>
            </a:r>
          </a:p>
          <a:p>
            <a:pPr lvl="1">
              <a:spcBef>
                <a:spcPct val="50000"/>
              </a:spcBef>
              <a:buClr>
                <a:schemeClr val="tx2"/>
              </a:buClr>
              <a:buSzPct val="70000"/>
              <a:buFont typeface="Symbol" pitchFamily="18" charset="2"/>
              <a:buChar char="´"/>
            </a:pPr>
            <a:r>
              <a:rPr lang="en-US" sz="2200" b="0">
                <a:solidFill>
                  <a:srgbClr val="D82204"/>
                </a:solidFill>
              </a:rPr>
              <a:t>parallelism/angle</a:t>
            </a:r>
          </a:p>
          <a:p>
            <a:pPr lvl="1">
              <a:spcBef>
                <a:spcPct val="50000"/>
              </a:spcBef>
              <a:buClr>
                <a:schemeClr val="tx2"/>
              </a:buClr>
              <a:buSzPct val="70000"/>
              <a:buFont typeface="Symbol" pitchFamily="18" charset="2"/>
              <a:buChar char="´"/>
            </a:pPr>
            <a:r>
              <a:rPr lang="en-US" sz="2200" b="0">
                <a:solidFill>
                  <a:srgbClr val="D82204"/>
                </a:solidFill>
              </a:rPr>
              <a:t>shape</a:t>
            </a:r>
          </a:p>
          <a:p>
            <a:pPr lvl="1">
              <a:spcBef>
                <a:spcPct val="50000"/>
              </a:spcBef>
              <a:buClr>
                <a:schemeClr val="tx2"/>
              </a:buClr>
              <a:buSzPct val="70000"/>
              <a:buFont typeface="Zapf Dingbats" charset="2"/>
              <a:buChar char="l"/>
            </a:pPr>
            <a:r>
              <a:rPr lang="en-US" sz="2200" b="0">
                <a:solidFill>
                  <a:srgbClr val="C0C0C0"/>
                </a:solidFill>
              </a:rPr>
              <a:t>shape of planes </a:t>
            </a:r>
          </a:p>
          <a:p>
            <a:pPr lvl="1">
              <a:spcBef>
                <a:spcPct val="50000"/>
              </a:spcBef>
              <a:buClr>
                <a:schemeClr val="tx2"/>
              </a:buClr>
              <a:buSzPct val="70000"/>
              <a:buFont typeface="Wingdings" pitchFamily="2" charset="2"/>
              <a:buChar char="ü"/>
            </a:pPr>
            <a:r>
              <a:rPr lang="en-US" sz="2200" b="0">
                <a:solidFill>
                  <a:srgbClr val="C0C0C0"/>
                </a:solidFill>
              </a:rPr>
              <a:t> </a:t>
            </a:r>
            <a:r>
              <a:rPr lang="en-US" sz="2200" b="0">
                <a:solidFill>
                  <a:srgbClr val="D82204"/>
                </a:solidFill>
              </a:rPr>
              <a:t>parallel to image</a:t>
            </a:r>
          </a:p>
          <a:p>
            <a:pPr lvl="1">
              <a:spcBef>
                <a:spcPct val="50000"/>
              </a:spcBef>
              <a:buClr>
                <a:schemeClr val="tx2"/>
              </a:buClr>
              <a:buSzPct val="70000"/>
              <a:buFont typeface="Zapf Dingbats" charset="2"/>
              <a:buChar char="l"/>
            </a:pPr>
            <a:r>
              <a:rPr lang="en-US" sz="2200" b="0">
                <a:solidFill>
                  <a:srgbClr val="0066FF"/>
                </a:solidFill>
              </a:rPr>
              <a:t>Depth ? </a:t>
            </a:r>
          </a:p>
          <a:p>
            <a:pPr lvl="2">
              <a:spcBef>
                <a:spcPct val="50000"/>
              </a:spcBef>
              <a:buClr>
                <a:schemeClr val="tx2"/>
              </a:buClr>
              <a:buSzPct val="70000"/>
              <a:buFont typeface="Zapf Dingbats" charset="2"/>
              <a:buChar char="l"/>
            </a:pPr>
            <a:r>
              <a:rPr lang="en-US" sz="2000" b="0">
                <a:solidFill>
                  <a:srgbClr val="0066FF"/>
                </a:solidFill>
              </a:rPr>
              <a:t>stereo </a:t>
            </a:r>
          </a:p>
          <a:p>
            <a:pPr lvl="2">
              <a:spcBef>
                <a:spcPct val="50000"/>
              </a:spcBef>
              <a:buClr>
                <a:schemeClr val="tx2"/>
              </a:buClr>
              <a:buSzPct val="70000"/>
              <a:buFont typeface="Zapf Dingbats" charset="2"/>
              <a:buChar char="l"/>
            </a:pPr>
            <a:r>
              <a:rPr lang="en-US" sz="2000" b="0">
                <a:solidFill>
                  <a:srgbClr val="0066FF"/>
                </a:solidFill>
              </a:rPr>
              <a:t>motion</a:t>
            </a:r>
          </a:p>
          <a:p>
            <a:pPr lvl="2">
              <a:spcBef>
                <a:spcPct val="50000"/>
              </a:spcBef>
              <a:buClr>
                <a:schemeClr val="tx2"/>
              </a:buClr>
              <a:buSzPct val="70000"/>
              <a:buFont typeface="Zapf Dingbats" charset="2"/>
              <a:buChar char="l"/>
            </a:pPr>
            <a:r>
              <a:rPr lang="en-US" sz="2000" b="0">
                <a:solidFill>
                  <a:srgbClr val="0066FF"/>
                </a:solidFill>
              </a:rPr>
              <a:t>size</a:t>
            </a:r>
          </a:p>
          <a:p>
            <a:pPr lvl="2">
              <a:spcBef>
                <a:spcPct val="50000"/>
              </a:spcBef>
              <a:buClr>
                <a:schemeClr val="tx2"/>
              </a:buClr>
              <a:buSzPct val="70000"/>
              <a:buFont typeface="Zapf Dingbats" charset="2"/>
              <a:buChar char="l"/>
            </a:pPr>
            <a:r>
              <a:rPr lang="en-US" sz="2000" b="0">
                <a:solidFill>
                  <a:srgbClr val="0066FF"/>
                </a:solidFill>
              </a:rPr>
              <a:t>structure …</a:t>
            </a:r>
          </a:p>
        </p:txBody>
      </p:sp>
      <p:sp>
        <p:nvSpPr>
          <p:cNvPr id="836615" name="Line 7"/>
          <p:cNvSpPr>
            <a:spLocks noChangeShapeType="1"/>
          </p:cNvSpPr>
          <p:nvPr/>
        </p:nvSpPr>
        <p:spPr bwMode="auto">
          <a:xfrm flipV="1">
            <a:off x="3505200" y="3505200"/>
            <a:ext cx="3048000" cy="1600200"/>
          </a:xfrm>
          <a:prstGeom prst="line">
            <a:avLst/>
          </a:prstGeom>
          <a:noFill/>
          <a:ln w="25400">
            <a:solidFill>
              <a:srgbClr val="FF0000"/>
            </a:solidFill>
            <a:round/>
            <a:headEnd type="none" w="sm" len="sm"/>
            <a:tailEnd type="none" w="sm" len="sm"/>
          </a:ln>
          <a:effectLst/>
        </p:spPr>
        <p:txBody>
          <a:bodyPr/>
          <a:lstStyle/>
          <a:p>
            <a:endParaRPr lang="en-US"/>
          </a:p>
        </p:txBody>
      </p:sp>
      <p:sp>
        <p:nvSpPr>
          <p:cNvPr id="836616" name="Freeform 8"/>
          <p:cNvSpPr>
            <a:spLocks/>
          </p:cNvSpPr>
          <p:nvPr/>
        </p:nvSpPr>
        <p:spPr bwMode="auto">
          <a:xfrm>
            <a:off x="7251700" y="2755900"/>
            <a:ext cx="174625" cy="431800"/>
          </a:xfrm>
          <a:custGeom>
            <a:avLst/>
            <a:gdLst/>
            <a:ahLst/>
            <a:cxnLst>
              <a:cxn ang="0">
                <a:pos x="110" y="0"/>
              </a:cxn>
              <a:cxn ang="0">
                <a:pos x="94" y="272"/>
              </a:cxn>
              <a:cxn ang="0">
                <a:pos x="0" y="246"/>
              </a:cxn>
              <a:cxn ang="0">
                <a:pos x="2" y="140"/>
              </a:cxn>
              <a:cxn ang="0">
                <a:pos x="110" y="0"/>
              </a:cxn>
            </a:cxnLst>
            <a:rect l="0" t="0" r="r" b="b"/>
            <a:pathLst>
              <a:path w="110" h="272">
                <a:moveTo>
                  <a:pt x="110" y="0"/>
                </a:moveTo>
                <a:lnTo>
                  <a:pt x="94" y="272"/>
                </a:lnTo>
                <a:lnTo>
                  <a:pt x="0" y="246"/>
                </a:lnTo>
                <a:lnTo>
                  <a:pt x="2" y="140"/>
                </a:lnTo>
                <a:lnTo>
                  <a:pt x="110" y="0"/>
                </a:lnTo>
                <a:close/>
              </a:path>
            </a:pathLst>
          </a:custGeom>
          <a:noFill/>
          <a:ln w="25400" cap="flat" cmpd="sng">
            <a:solidFill>
              <a:srgbClr val="FF0000"/>
            </a:solidFill>
            <a:prstDash val="solid"/>
            <a:round/>
            <a:headEnd type="none" w="sm" len="sm"/>
            <a:tailEnd type="none" w="sm" len="sm"/>
          </a:ln>
          <a:effectLst/>
        </p:spPr>
        <p:txBody>
          <a:bodyPr/>
          <a:lstStyle/>
          <a:p>
            <a:endParaRPr lang="en-US"/>
          </a:p>
        </p:txBody>
      </p:sp>
      <p:sp>
        <p:nvSpPr>
          <p:cNvPr id="836617" name="Freeform 9"/>
          <p:cNvSpPr>
            <a:spLocks/>
          </p:cNvSpPr>
          <p:nvPr/>
        </p:nvSpPr>
        <p:spPr bwMode="auto">
          <a:xfrm>
            <a:off x="7483475" y="2241550"/>
            <a:ext cx="517525" cy="1054100"/>
          </a:xfrm>
          <a:custGeom>
            <a:avLst/>
            <a:gdLst/>
            <a:ahLst/>
            <a:cxnLst>
              <a:cxn ang="0">
                <a:pos x="326" y="0"/>
              </a:cxn>
              <a:cxn ang="0">
                <a:pos x="316" y="664"/>
              </a:cxn>
              <a:cxn ang="0">
                <a:pos x="0" y="626"/>
              </a:cxn>
              <a:cxn ang="0">
                <a:pos x="20" y="350"/>
              </a:cxn>
              <a:cxn ang="0">
                <a:pos x="326" y="0"/>
              </a:cxn>
            </a:cxnLst>
            <a:rect l="0" t="0" r="r" b="b"/>
            <a:pathLst>
              <a:path w="326" h="664">
                <a:moveTo>
                  <a:pt x="326" y="0"/>
                </a:moveTo>
                <a:lnTo>
                  <a:pt x="316" y="664"/>
                </a:lnTo>
                <a:lnTo>
                  <a:pt x="0" y="626"/>
                </a:lnTo>
                <a:lnTo>
                  <a:pt x="20" y="350"/>
                </a:lnTo>
                <a:lnTo>
                  <a:pt x="326" y="0"/>
                </a:lnTo>
                <a:close/>
              </a:path>
            </a:pathLst>
          </a:custGeom>
          <a:noFill/>
          <a:ln w="25400" cap="flat" cmpd="sng">
            <a:solidFill>
              <a:srgbClr val="0000FF"/>
            </a:solidFill>
            <a:prstDash val="solid"/>
            <a:round/>
            <a:headEnd type="none" w="sm" len="sm"/>
            <a:tailEnd type="none" w="sm" len="sm"/>
          </a:ln>
          <a:effectLst/>
        </p:spPr>
        <p:txBody>
          <a:bodyPr/>
          <a:lstStyle/>
          <a:p>
            <a:endParaRPr lang="en-US"/>
          </a:p>
        </p:txBody>
      </p:sp>
      <p:sp>
        <p:nvSpPr>
          <p:cNvPr id="836618" name="Line 10"/>
          <p:cNvSpPr>
            <a:spLocks noChangeShapeType="1"/>
          </p:cNvSpPr>
          <p:nvPr/>
        </p:nvSpPr>
        <p:spPr bwMode="auto">
          <a:xfrm>
            <a:off x="4333875" y="2466975"/>
            <a:ext cx="942975" cy="295275"/>
          </a:xfrm>
          <a:prstGeom prst="line">
            <a:avLst/>
          </a:prstGeom>
          <a:noFill/>
          <a:ln w="25400">
            <a:solidFill>
              <a:srgbClr val="FF0000"/>
            </a:solidFill>
            <a:round/>
            <a:headEnd type="none" w="sm" len="sm"/>
            <a:tailEnd type="none" w="sm" len="sm"/>
          </a:ln>
          <a:effectLst/>
        </p:spPr>
        <p:txBody>
          <a:bodyPr/>
          <a:lstStyle/>
          <a:p>
            <a:endParaRPr lang="en-US"/>
          </a:p>
        </p:txBody>
      </p:sp>
      <p:sp>
        <p:nvSpPr>
          <p:cNvPr id="836619" name="Line 11"/>
          <p:cNvSpPr>
            <a:spLocks noChangeShapeType="1"/>
          </p:cNvSpPr>
          <p:nvPr/>
        </p:nvSpPr>
        <p:spPr bwMode="auto">
          <a:xfrm flipV="1">
            <a:off x="4343400" y="2971800"/>
            <a:ext cx="914400" cy="0"/>
          </a:xfrm>
          <a:prstGeom prst="line">
            <a:avLst/>
          </a:prstGeom>
          <a:noFill/>
          <a:ln w="25400">
            <a:solidFill>
              <a:srgbClr val="FF0000"/>
            </a:solidFill>
            <a:round/>
            <a:headEnd type="none" w="sm" len="sm"/>
            <a:tailEnd type="none" w="sm" len="sm"/>
          </a:ln>
          <a:effectLst/>
        </p:spPr>
        <p:txBody>
          <a:bodyPr/>
          <a:lstStyle/>
          <a:p>
            <a:endParaRPr lang="en-US"/>
          </a:p>
        </p:txBody>
      </p:sp>
      <p:sp>
        <p:nvSpPr>
          <p:cNvPr id="836620" name="Line 12"/>
          <p:cNvSpPr>
            <a:spLocks noChangeShapeType="1"/>
          </p:cNvSpPr>
          <p:nvPr/>
        </p:nvSpPr>
        <p:spPr bwMode="auto">
          <a:xfrm>
            <a:off x="4343400" y="2057400"/>
            <a:ext cx="942975" cy="457200"/>
          </a:xfrm>
          <a:prstGeom prst="line">
            <a:avLst/>
          </a:prstGeom>
          <a:noFill/>
          <a:ln w="25400">
            <a:solidFill>
              <a:srgbClr val="FF0000"/>
            </a:solidFill>
            <a:round/>
            <a:headEnd type="none" w="sm" len="sm"/>
            <a:tailEnd type="none" w="sm" len="sm"/>
          </a:ln>
          <a:effectLst/>
        </p:spPr>
        <p:txBody>
          <a:bodyPr/>
          <a:lstStyle/>
          <a:p>
            <a:endParaRPr lang="en-US"/>
          </a:p>
        </p:txBody>
      </p:sp>
      <p:sp>
        <p:nvSpPr>
          <p:cNvPr id="836621" name="Line 13"/>
          <p:cNvSpPr>
            <a:spLocks noChangeShapeType="1"/>
          </p:cNvSpPr>
          <p:nvPr/>
        </p:nvSpPr>
        <p:spPr bwMode="auto">
          <a:xfrm flipV="1">
            <a:off x="4314825" y="2057400"/>
            <a:ext cx="28575" cy="914400"/>
          </a:xfrm>
          <a:prstGeom prst="line">
            <a:avLst/>
          </a:prstGeom>
          <a:noFill/>
          <a:ln w="25400">
            <a:solidFill>
              <a:srgbClr val="FF0000"/>
            </a:solidFill>
            <a:round/>
            <a:headEnd type="none" w="sm" len="sm"/>
            <a:tailEnd type="none" w="sm" len="sm"/>
          </a:ln>
          <a:effectLst/>
        </p:spPr>
        <p:txBody>
          <a:bodyPr/>
          <a:lstStyle/>
          <a:p>
            <a:endParaRPr lang="en-US"/>
          </a:p>
        </p:txBody>
      </p:sp>
      <p:sp>
        <p:nvSpPr>
          <p:cNvPr id="836622" name="Rectangle 14"/>
          <p:cNvSpPr>
            <a:spLocks noChangeArrowheads="1"/>
          </p:cNvSpPr>
          <p:nvPr/>
        </p:nvSpPr>
        <p:spPr bwMode="auto">
          <a:xfrm>
            <a:off x="6172200" y="2057400"/>
            <a:ext cx="990600" cy="914400"/>
          </a:xfrm>
          <a:prstGeom prst="rect">
            <a:avLst/>
          </a:prstGeom>
          <a:noFill/>
          <a:ln w="25400">
            <a:solidFill>
              <a:srgbClr val="FFFF00"/>
            </a:solidFill>
            <a:miter lim="800000"/>
            <a:headEnd type="none" w="sm" len="sm"/>
            <a:tailEnd type="none" w="sm" len="sm"/>
          </a:ln>
          <a:effectLst/>
        </p:spPr>
        <p:txBody>
          <a:bodyPr wrap="none" anchor="ctr"/>
          <a:lstStyle/>
          <a:p>
            <a:endParaRPr lang="en-US"/>
          </a:p>
        </p:txBody>
      </p:sp>
      <p:sp>
        <p:nvSpPr>
          <p:cNvPr id="836623" name="Line 15"/>
          <p:cNvSpPr>
            <a:spLocks noChangeShapeType="1"/>
          </p:cNvSpPr>
          <p:nvPr/>
        </p:nvSpPr>
        <p:spPr bwMode="auto">
          <a:xfrm flipV="1">
            <a:off x="5276850" y="2514600"/>
            <a:ext cx="9525" cy="434975"/>
          </a:xfrm>
          <a:prstGeom prst="line">
            <a:avLst/>
          </a:prstGeom>
          <a:noFill/>
          <a:ln w="25400">
            <a:solidFill>
              <a:srgbClr val="FF0000"/>
            </a:solidFill>
            <a:round/>
            <a:headEnd type="none" w="sm" len="sm"/>
            <a:tailEnd type="none" w="sm" len="sm"/>
          </a:ln>
          <a:effectLst/>
        </p:spPr>
        <p:txBody>
          <a:bodyPr/>
          <a:lstStyle/>
          <a:p>
            <a:endParaRPr lang="en-US"/>
          </a:p>
        </p:txBody>
      </p:sp>
    </p:spTree>
    <p:extLst>
      <p:ext uri="{BB962C8B-B14F-4D97-AF65-F5344CB8AC3E}">
        <p14:creationId xmlns:p14="http://schemas.microsoft.com/office/powerpoint/2010/main" val="2144100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66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366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366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366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6611"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754" name="Rectangle 2"/>
          <p:cNvSpPr>
            <a:spLocks noGrp="1" noChangeArrowheads="1"/>
          </p:cNvSpPr>
          <p:nvPr>
            <p:ph type="title"/>
          </p:nvPr>
        </p:nvSpPr>
        <p:spPr>
          <a:xfrm>
            <a:off x="457200" y="285750"/>
            <a:ext cx="8593138" cy="609600"/>
          </a:xfrm>
        </p:spPr>
        <p:txBody>
          <a:bodyPr/>
          <a:lstStyle/>
          <a:p>
            <a:r>
              <a:rPr lang="en-US" dirty="0"/>
              <a:t>Yet other pinhole camera images</a:t>
            </a:r>
          </a:p>
        </p:txBody>
      </p:sp>
      <p:sp>
        <p:nvSpPr>
          <p:cNvPr id="842755" name="Rectangle 3"/>
          <p:cNvSpPr>
            <a:spLocks noGrp="1" noChangeArrowheads="1"/>
          </p:cNvSpPr>
          <p:nvPr>
            <p:ph type="body" idx="1"/>
          </p:nvPr>
        </p:nvSpPr>
        <p:spPr>
          <a:xfrm>
            <a:off x="1295400" y="5562600"/>
            <a:ext cx="7467600" cy="762000"/>
          </a:xfrm>
        </p:spPr>
        <p:txBody>
          <a:bodyPr/>
          <a:lstStyle/>
          <a:p>
            <a:pPr>
              <a:buFont typeface="Zapf Dingbats" charset="2"/>
              <a:buNone/>
            </a:pPr>
            <a:r>
              <a:rPr lang="en-US" sz="1600" dirty="0"/>
              <a:t>Markus </a:t>
            </a:r>
            <a:r>
              <a:rPr lang="en-US" sz="1600" dirty="0" err="1"/>
              <a:t>Raetz</a:t>
            </a:r>
            <a:r>
              <a:rPr lang="en-US" sz="1600" dirty="0"/>
              <a:t>, </a:t>
            </a:r>
            <a:r>
              <a:rPr lang="en-US" sz="1600" i="1" dirty="0"/>
              <a:t>Metamorphose II</a:t>
            </a:r>
            <a:r>
              <a:rPr lang="en-US" sz="1600" dirty="0"/>
              <a:t>, 1991-92, cast iron, 15 1/4 x 12 x 12 inches</a:t>
            </a:r>
          </a:p>
          <a:p>
            <a:pPr>
              <a:buFont typeface="Zapf Dingbats" charset="2"/>
              <a:buNone/>
            </a:pPr>
            <a:r>
              <a:rPr lang="en-US" sz="1600" dirty="0" err="1">
                <a:solidFill>
                  <a:srgbClr val="D82204"/>
                </a:solidFill>
              </a:rPr>
              <a:t>Umass</a:t>
            </a:r>
            <a:r>
              <a:rPr lang="en-US" sz="1600" dirty="0">
                <a:solidFill>
                  <a:srgbClr val="D82204"/>
                </a:solidFill>
              </a:rPr>
              <a:t> Fine Art Center University Gallery, Sep 15 – Oct 26, 2000</a:t>
            </a:r>
          </a:p>
        </p:txBody>
      </p:sp>
      <p:sp>
        <p:nvSpPr>
          <p:cNvPr id="842757" name="Text Box 5"/>
          <p:cNvSpPr txBox="1">
            <a:spLocks noChangeArrowheads="1"/>
          </p:cNvSpPr>
          <p:nvPr/>
        </p:nvSpPr>
        <p:spPr bwMode="auto">
          <a:xfrm>
            <a:off x="3657600" y="1219200"/>
            <a:ext cx="2743200" cy="427038"/>
          </a:xfrm>
          <a:prstGeom prst="rect">
            <a:avLst/>
          </a:prstGeom>
          <a:noFill/>
          <a:ln w="12700">
            <a:noFill/>
            <a:miter lim="800000"/>
            <a:headEnd type="none" w="sm" len="sm"/>
            <a:tailEnd type="none" w="sm" len="sm"/>
          </a:ln>
          <a:effectLst/>
        </p:spPr>
        <p:txBody>
          <a:bodyPr>
            <a:spAutoFit/>
          </a:bodyPr>
          <a:lstStyle/>
          <a:p>
            <a:r>
              <a:rPr lang="en-US" sz="2200" b="0" dirty="0">
                <a:solidFill>
                  <a:srgbClr val="0000FF"/>
                </a:solidFill>
              </a:rPr>
              <a:t>Rabbit or Man?</a:t>
            </a:r>
          </a:p>
        </p:txBody>
      </p:sp>
      <p:pic>
        <p:nvPicPr>
          <p:cNvPr id="842760" name="Picture 8" descr="EXRaetzA"/>
          <p:cNvPicPr>
            <a:picLocks noChangeAspect="1" noChangeArrowheads="1"/>
          </p:cNvPicPr>
          <p:nvPr/>
        </p:nvPicPr>
        <p:blipFill>
          <a:blip r:embed="rId3" cstate="print"/>
          <a:srcRect/>
          <a:stretch>
            <a:fillRect/>
          </a:stretch>
        </p:blipFill>
        <p:spPr bwMode="auto">
          <a:xfrm>
            <a:off x="1600200" y="2133600"/>
            <a:ext cx="1727200" cy="2540000"/>
          </a:xfrm>
          <a:prstGeom prst="rect">
            <a:avLst/>
          </a:prstGeom>
          <a:noFill/>
        </p:spPr>
      </p:pic>
      <p:pic>
        <p:nvPicPr>
          <p:cNvPr id="842762" name="Picture 10" descr="EXRaetzC"/>
          <p:cNvPicPr>
            <a:picLocks noChangeAspect="1" noChangeArrowheads="1"/>
          </p:cNvPicPr>
          <p:nvPr/>
        </p:nvPicPr>
        <p:blipFill>
          <a:blip r:embed="rId4" cstate="print"/>
          <a:srcRect/>
          <a:stretch>
            <a:fillRect/>
          </a:stretch>
        </p:blipFill>
        <p:spPr bwMode="auto">
          <a:xfrm>
            <a:off x="5791200" y="2133600"/>
            <a:ext cx="1714500" cy="2540000"/>
          </a:xfrm>
          <a:prstGeom prst="rect">
            <a:avLst/>
          </a:prstGeom>
          <a:noFill/>
        </p:spPr>
      </p:pic>
    </p:spTree>
    <p:extLst>
      <p:ext uri="{BB962C8B-B14F-4D97-AF65-F5344CB8AC3E}">
        <p14:creationId xmlns:p14="http://schemas.microsoft.com/office/powerpoint/2010/main" val="16495534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4802" name="Rectangle 2"/>
          <p:cNvSpPr>
            <a:spLocks noGrp="1" noChangeArrowheads="1"/>
          </p:cNvSpPr>
          <p:nvPr>
            <p:ph type="title"/>
          </p:nvPr>
        </p:nvSpPr>
        <p:spPr>
          <a:xfrm>
            <a:off x="381000" y="285750"/>
            <a:ext cx="8669338" cy="609600"/>
          </a:xfrm>
        </p:spPr>
        <p:txBody>
          <a:bodyPr/>
          <a:lstStyle/>
          <a:p>
            <a:r>
              <a:rPr lang="en-US" dirty="0"/>
              <a:t>Yet other pinhole camera images</a:t>
            </a:r>
          </a:p>
        </p:txBody>
      </p:sp>
      <p:sp>
        <p:nvSpPr>
          <p:cNvPr id="844803" name="Rectangle 3"/>
          <p:cNvSpPr>
            <a:spLocks noGrp="1" noChangeArrowheads="1"/>
          </p:cNvSpPr>
          <p:nvPr>
            <p:ph type="body" idx="1"/>
          </p:nvPr>
        </p:nvSpPr>
        <p:spPr>
          <a:xfrm>
            <a:off x="1295400" y="5562600"/>
            <a:ext cx="7467600" cy="762000"/>
          </a:xfrm>
        </p:spPr>
        <p:txBody>
          <a:bodyPr/>
          <a:lstStyle/>
          <a:p>
            <a:pPr>
              <a:buFont typeface="Zapf Dingbats" charset="2"/>
              <a:buNone/>
            </a:pPr>
            <a:r>
              <a:rPr lang="en-US" sz="1600" dirty="0"/>
              <a:t>Markus </a:t>
            </a:r>
            <a:r>
              <a:rPr lang="en-US" sz="1600" dirty="0" err="1"/>
              <a:t>Raetz</a:t>
            </a:r>
            <a:r>
              <a:rPr lang="en-US" sz="1600" dirty="0"/>
              <a:t>, </a:t>
            </a:r>
            <a:r>
              <a:rPr lang="en-US" sz="1600" i="1" dirty="0"/>
              <a:t>Metamorphose II</a:t>
            </a:r>
            <a:r>
              <a:rPr lang="en-US" sz="1600" dirty="0"/>
              <a:t>, 1991-92, cast iron, 15 1/4 x 12 x 12 inches</a:t>
            </a:r>
          </a:p>
          <a:p>
            <a:pPr>
              <a:buFont typeface="Zapf Dingbats" charset="2"/>
              <a:buNone/>
            </a:pPr>
            <a:r>
              <a:rPr lang="en-US" sz="1600" dirty="0" err="1">
                <a:solidFill>
                  <a:srgbClr val="D82204"/>
                </a:solidFill>
              </a:rPr>
              <a:t>Umass</a:t>
            </a:r>
            <a:r>
              <a:rPr lang="en-US" sz="1600" dirty="0">
                <a:solidFill>
                  <a:srgbClr val="D82204"/>
                </a:solidFill>
              </a:rPr>
              <a:t> Fine Art Center University Gallery, Sep 15 – Oct 26, 2000</a:t>
            </a:r>
          </a:p>
        </p:txBody>
      </p:sp>
      <p:sp>
        <p:nvSpPr>
          <p:cNvPr id="844804" name="Text Box 4"/>
          <p:cNvSpPr txBox="1">
            <a:spLocks noChangeArrowheads="1"/>
          </p:cNvSpPr>
          <p:nvPr/>
        </p:nvSpPr>
        <p:spPr bwMode="auto">
          <a:xfrm>
            <a:off x="1219200" y="1143000"/>
            <a:ext cx="6324600" cy="762000"/>
          </a:xfrm>
          <a:prstGeom prst="rect">
            <a:avLst/>
          </a:prstGeom>
          <a:noFill/>
          <a:ln w="12700">
            <a:noFill/>
            <a:miter lim="800000"/>
            <a:headEnd type="none" w="sm" len="sm"/>
            <a:tailEnd type="none" w="sm" len="sm"/>
          </a:ln>
          <a:effectLst/>
        </p:spPr>
        <p:txBody>
          <a:bodyPr>
            <a:spAutoFit/>
          </a:bodyPr>
          <a:lstStyle/>
          <a:p>
            <a:r>
              <a:rPr lang="en-US" sz="2200" b="0" dirty="0">
                <a:solidFill>
                  <a:srgbClr val="0000FF"/>
                </a:solidFill>
              </a:rPr>
              <a:t>2D projections are not the “same” as  the real object as we usually see everyday!</a:t>
            </a:r>
          </a:p>
        </p:txBody>
      </p:sp>
      <p:pic>
        <p:nvPicPr>
          <p:cNvPr id="844805" name="Picture 5" descr="EXRaetzA"/>
          <p:cNvPicPr>
            <a:picLocks noChangeAspect="1" noChangeArrowheads="1"/>
          </p:cNvPicPr>
          <p:nvPr/>
        </p:nvPicPr>
        <p:blipFill>
          <a:blip r:embed="rId3" cstate="print"/>
          <a:srcRect/>
          <a:stretch>
            <a:fillRect/>
          </a:stretch>
        </p:blipFill>
        <p:spPr bwMode="auto">
          <a:xfrm>
            <a:off x="1600200" y="2133600"/>
            <a:ext cx="1727200" cy="2540000"/>
          </a:xfrm>
          <a:prstGeom prst="rect">
            <a:avLst/>
          </a:prstGeom>
          <a:noFill/>
        </p:spPr>
      </p:pic>
      <p:pic>
        <p:nvPicPr>
          <p:cNvPr id="844806" name="Picture 6" descr="EXRaetzB"/>
          <p:cNvPicPr>
            <a:picLocks noChangeAspect="1" noChangeArrowheads="1"/>
          </p:cNvPicPr>
          <p:nvPr/>
        </p:nvPicPr>
        <p:blipFill>
          <a:blip r:embed="rId4" cstate="print"/>
          <a:srcRect/>
          <a:stretch>
            <a:fillRect/>
          </a:stretch>
        </p:blipFill>
        <p:spPr bwMode="auto">
          <a:xfrm>
            <a:off x="3733800" y="2133600"/>
            <a:ext cx="1727200" cy="2540000"/>
          </a:xfrm>
          <a:prstGeom prst="rect">
            <a:avLst/>
          </a:prstGeom>
          <a:noFill/>
        </p:spPr>
      </p:pic>
      <p:pic>
        <p:nvPicPr>
          <p:cNvPr id="844807" name="Picture 7" descr="EXRaetzC"/>
          <p:cNvPicPr>
            <a:picLocks noChangeAspect="1" noChangeArrowheads="1"/>
          </p:cNvPicPr>
          <p:nvPr/>
        </p:nvPicPr>
        <p:blipFill>
          <a:blip r:embed="rId5" cstate="print"/>
          <a:srcRect/>
          <a:stretch>
            <a:fillRect/>
          </a:stretch>
        </p:blipFill>
        <p:spPr bwMode="auto">
          <a:xfrm>
            <a:off x="5791200" y="2133600"/>
            <a:ext cx="1714500" cy="2540000"/>
          </a:xfrm>
          <a:prstGeom prst="rect">
            <a:avLst/>
          </a:prstGeom>
          <a:noFill/>
        </p:spPr>
      </p:pic>
    </p:spTree>
    <p:extLst>
      <p:ext uri="{BB962C8B-B14F-4D97-AF65-F5344CB8AC3E}">
        <p14:creationId xmlns:p14="http://schemas.microsoft.com/office/powerpoint/2010/main" val="2919027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Outline (Ch. 1 and Ch. 2) </a:t>
            </a:r>
          </a:p>
        </p:txBody>
      </p:sp>
      <p:sp>
        <p:nvSpPr>
          <p:cNvPr id="4099" name="Content Placeholder 2"/>
          <p:cNvSpPr>
            <a:spLocks noGrp="1"/>
          </p:cNvSpPr>
          <p:nvPr>
            <p:ph idx="1"/>
          </p:nvPr>
        </p:nvSpPr>
        <p:spPr/>
        <p:txBody>
          <a:bodyPr/>
          <a:lstStyle/>
          <a:p>
            <a:r>
              <a:rPr lang="en-US" dirty="0">
                <a:solidFill>
                  <a:srgbClr val="0000FF"/>
                </a:solidFill>
              </a:rPr>
              <a:t>Vision: An Overview</a:t>
            </a:r>
          </a:p>
          <a:p>
            <a:r>
              <a:rPr lang="en-US" dirty="0"/>
              <a:t>Human and Animal Eyes</a:t>
            </a:r>
          </a:p>
          <a:p>
            <a:r>
              <a:rPr lang="en-US" dirty="0"/>
              <a:t>The Pinhole Camera</a:t>
            </a:r>
          </a:p>
          <a:p>
            <a:r>
              <a:rPr lang="en-US" dirty="0"/>
              <a:t>Human Eye: an Window to Brain </a:t>
            </a:r>
          </a:p>
        </p:txBody>
      </p:sp>
    </p:spTree>
    <p:extLst>
      <p:ext uri="{BB962C8B-B14F-4D97-AF65-F5344CB8AC3E}">
        <p14:creationId xmlns:p14="http://schemas.microsoft.com/office/powerpoint/2010/main" val="31465687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Outline (Ch. 1 and Ch. 2) </a:t>
            </a:r>
          </a:p>
        </p:txBody>
      </p:sp>
      <p:sp>
        <p:nvSpPr>
          <p:cNvPr id="4099" name="Content Placeholder 2"/>
          <p:cNvSpPr>
            <a:spLocks noGrp="1"/>
          </p:cNvSpPr>
          <p:nvPr>
            <p:ph idx="1"/>
          </p:nvPr>
        </p:nvSpPr>
        <p:spPr/>
        <p:txBody>
          <a:bodyPr/>
          <a:lstStyle/>
          <a:p>
            <a:r>
              <a:rPr lang="en-US" dirty="0"/>
              <a:t>Vision: An Overview</a:t>
            </a:r>
          </a:p>
          <a:p>
            <a:r>
              <a:rPr lang="en-US" dirty="0"/>
              <a:t>Human and Animal Eyes</a:t>
            </a:r>
          </a:p>
          <a:p>
            <a:r>
              <a:rPr lang="en-US" dirty="0"/>
              <a:t>The Pinhole Camera</a:t>
            </a:r>
          </a:p>
          <a:p>
            <a:r>
              <a:rPr lang="en-US" dirty="0">
                <a:solidFill>
                  <a:srgbClr val="0000FF"/>
                </a:solidFill>
              </a:rPr>
              <a:t>Human Eye: an Window to Brain </a:t>
            </a:r>
          </a:p>
        </p:txBody>
      </p:sp>
    </p:spTree>
    <p:extLst>
      <p:ext uri="{BB962C8B-B14F-4D97-AF65-F5344CB8AC3E}">
        <p14:creationId xmlns:p14="http://schemas.microsoft.com/office/powerpoint/2010/main" val="31465687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Eye: A Window to Brain</a:t>
            </a:r>
          </a:p>
        </p:txBody>
      </p:sp>
      <p:sp>
        <p:nvSpPr>
          <p:cNvPr id="3" name="Content Placeholder 2"/>
          <p:cNvSpPr>
            <a:spLocks noGrp="1"/>
          </p:cNvSpPr>
          <p:nvPr>
            <p:ph idx="1"/>
          </p:nvPr>
        </p:nvSpPr>
        <p:spPr/>
        <p:txBody>
          <a:bodyPr/>
          <a:lstStyle/>
          <a:p>
            <a:r>
              <a:rPr lang="en-US" dirty="0"/>
              <a:t>Basic Facts</a:t>
            </a:r>
          </a:p>
          <a:p>
            <a:r>
              <a:rPr lang="en-US" dirty="0"/>
              <a:t>An Organ of Imperfection?</a:t>
            </a:r>
          </a:p>
          <a:p>
            <a:r>
              <a:rPr lang="en-US" dirty="0"/>
              <a:t>Not Blinded by the Light</a:t>
            </a:r>
          </a:p>
          <a:p>
            <a:r>
              <a:rPr lang="en-US" dirty="0"/>
              <a:t>The Retina</a:t>
            </a:r>
          </a:p>
          <a:p>
            <a:r>
              <a:rPr lang="en-US" dirty="0"/>
              <a:t>What Does the Eye Not Tell the Brain?</a:t>
            </a:r>
          </a:p>
        </p:txBody>
      </p:sp>
    </p:spTree>
    <p:extLst>
      <p:ext uri="{BB962C8B-B14F-4D97-AF65-F5344CB8AC3E}">
        <p14:creationId xmlns:p14="http://schemas.microsoft.com/office/powerpoint/2010/main" val="11271336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Eye: Basic Facts</a:t>
            </a:r>
          </a:p>
        </p:txBody>
      </p:sp>
      <p:pic>
        <p:nvPicPr>
          <p:cNvPr id="6" name="Picture 5"/>
          <p:cNvPicPr>
            <a:picLocks noChangeAspect="1"/>
          </p:cNvPicPr>
          <p:nvPr/>
        </p:nvPicPr>
        <p:blipFill>
          <a:blip r:embed="rId2"/>
          <a:stretch>
            <a:fillRect/>
          </a:stretch>
        </p:blipFill>
        <p:spPr>
          <a:xfrm>
            <a:off x="4969584" y="2209800"/>
            <a:ext cx="4139491" cy="3352800"/>
          </a:xfrm>
          <a:prstGeom prst="rect">
            <a:avLst/>
          </a:prstGeom>
        </p:spPr>
      </p:pic>
      <p:sp>
        <p:nvSpPr>
          <p:cNvPr id="4" name="Content Placeholder 2"/>
          <p:cNvSpPr>
            <a:spLocks noGrp="1"/>
          </p:cNvSpPr>
          <p:nvPr>
            <p:ph idx="1"/>
          </p:nvPr>
        </p:nvSpPr>
        <p:spPr>
          <a:xfrm>
            <a:off x="457200" y="1828800"/>
            <a:ext cx="4267200" cy="4267200"/>
          </a:xfrm>
        </p:spPr>
        <p:txBody>
          <a:bodyPr/>
          <a:lstStyle/>
          <a:p>
            <a:r>
              <a:rPr lang="en-US" sz="2800" dirty="0"/>
              <a:t>24 mm in diameter</a:t>
            </a:r>
          </a:p>
          <a:p>
            <a:r>
              <a:rPr lang="en-US" sz="2800" dirty="0"/>
              <a:t>Most of the focusing power depends on the fixed shape of the cornea. </a:t>
            </a:r>
          </a:p>
          <a:p>
            <a:r>
              <a:rPr lang="en-US" sz="2800" dirty="0"/>
              <a:t>The lens simply fine-tunes the focus of the image on the retina.</a:t>
            </a:r>
          </a:p>
        </p:txBody>
      </p:sp>
    </p:spTree>
    <p:extLst>
      <p:ext uri="{BB962C8B-B14F-4D97-AF65-F5344CB8AC3E}">
        <p14:creationId xmlns:p14="http://schemas.microsoft.com/office/powerpoint/2010/main" val="1970479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Organ of Imperfection?</a:t>
            </a:r>
          </a:p>
        </p:txBody>
      </p:sp>
      <p:sp>
        <p:nvSpPr>
          <p:cNvPr id="3" name="Content Placeholder 2"/>
          <p:cNvSpPr>
            <a:spLocks noGrp="1"/>
          </p:cNvSpPr>
          <p:nvPr>
            <p:ph idx="1"/>
          </p:nvPr>
        </p:nvSpPr>
        <p:spPr>
          <a:xfrm>
            <a:off x="457200" y="1905000"/>
            <a:ext cx="8229600" cy="3886200"/>
          </a:xfrm>
        </p:spPr>
        <p:txBody>
          <a:bodyPr/>
          <a:lstStyle/>
          <a:p>
            <a:r>
              <a:rPr lang="en-US" dirty="0"/>
              <a:t>Chromatic aberration</a:t>
            </a:r>
          </a:p>
          <a:p>
            <a:r>
              <a:rPr lang="en-US" dirty="0"/>
              <a:t>Backward retina</a:t>
            </a:r>
          </a:p>
          <a:p>
            <a:r>
              <a:rPr lang="en-US" dirty="0"/>
              <a:t>Black spot </a:t>
            </a:r>
          </a:p>
          <a:p>
            <a:endParaRPr lang="en-US" dirty="0"/>
          </a:p>
        </p:txBody>
      </p:sp>
    </p:spTree>
    <p:extLst>
      <p:ext uri="{BB962C8B-B14F-4D97-AF65-F5344CB8AC3E}">
        <p14:creationId xmlns:p14="http://schemas.microsoft.com/office/powerpoint/2010/main" val="10365770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Chromatic aberration</a:t>
            </a:r>
          </a:p>
        </p:txBody>
      </p:sp>
      <p:sp>
        <p:nvSpPr>
          <p:cNvPr id="3" name="Content Placeholder 2"/>
          <p:cNvSpPr>
            <a:spLocks noGrp="1"/>
          </p:cNvSpPr>
          <p:nvPr>
            <p:ph idx="1"/>
          </p:nvPr>
        </p:nvSpPr>
        <p:spPr>
          <a:xfrm>
            <a:off x="457200" y="1524000"/>
            <a:ext cx="8229600" cy="4267200"/>
          </a:xfrm>
        </p:spPr>
        <p:txBody>
          <a:bodyPr/>
          <a:lstStyle/>
          <a:p>
            <a:r>
              <a:rPr lang="en-US" sz="2000" i="1" dirty="0"/>
              <a:t>Chromatic aberration </a:t>
            </a:r>
            <a:r>
              <a:rPr lang="en-US" sz="2000" dirty="0"/>
              <a:t>is the blurring of an image caused by the inability of the lens to focus light of all different colors on the retina at the same time. </a:t>
            </a:r>
          </a:p>
          <a:p>
            <a:r>
              <a:rPr lang="en-US" sz="2000" dirty="0"/>
              <a:t>In the figure below, light from part of a hat contains a mixture of yellow and blue colors. As light passes through the lens, its path is bent, but the amount of bending depends on the color of the light, with </a:t>
            </a:r>
            <a:r>
              <a:rPr lang="en-US" sz="2000" dirty="0">
                <a:solidFill>
                  <a:srgbClr val="FF0000"/>
                </a:solidFill>
              </a:rPr>
              <a:t>red</a:t>
            </a:r>
            <a:r>
              <a:rPr lang="en-US" sz="2000" dirty="0"/>
              <a:t> being bent least, </a:t>
            </a:r>
            <a:r>
              <a:rPr lang="en-US" sz="2000" dirty="0">
                <a:solidFill>
                  <a:srgbClr val="0000FF"/>
                </a:solidFill>
              </a:rPr>
              <a:t>blue</a:t>
            </a:r>
            <a:r>
              <a:rPr lang="en-US" sz="2000" dirty="0"/>
              <a:t> being bent most, and </a:t>
            </a:r>
            <a:r>
              <a:rPr lang="en-US" sz="2000" dirty="0">
                <a:solidFill>
                  <a:srgbClr val="FFFF00"/>
                </a:solidFill>
              </a:rPr>
              <a:t>yellow</a:t>
            </a:r>
            <a:r>
              <a:rPr lang="en-US" sz="2000" dirty="0"/>
              <a:t> light being bent somewhere in between. </a:t>
            </a:r>
          </a:p>
          <a:p>
            <a:endParaRPr lang="en-US" sz="2000" dirty="0"/>
          </a:p>
        </p:txBody>
      </p:sp>
      <p:pic>
        <p:nvPicPr>
          <p:cNvPr id="5" name="Picture 4" descr="Chromatic aberrati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4174034"/>
            <a:ext cx="6705600" cy="2667916"/>
          </a:xfrm>
          <a:prstGeom prst="rect">
            <a:avLst/>
          </a:prstGeom>
        </p:spPr>
      </p:pic>
    </p:spTree>
    <p:extLst>
      <p:ext uri="{BB962C8B-B14F-4D97-AF65-F5344CB8AC3E}">
        <p14:creationId xmlns:p14="http://schemas.microsoft.com/office/powerpoint/2010/main" val="18045351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g021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43000"/>
            <a:ext cx="7467600" cy="4060793"/>
          </a:xfrm>
          <a:prstGeom prst="rect">
            <a:avLst/>
          </a:prstGeom>
        </p:spPr>
      </p:pic>
      <p:sp>
        <p:nvSpPr>
          <p:cNvPr id="2" name="Title 1"/>
          <p:cNvSpPr>
            <a:spLocks noGrp="1"/>
          </p:cNvSpPr>
          <p:nvPr>
            <p:ph type="title"/>
          </p:nvPr>
        </p:nvSpPr>
        <p:spPr/>
        <p:txBody>
          <a:bodyPr/>
          <a:lstStyle/>
          <a:p>
            <a:r>
              <a:rPr lang="en-US" dirty="0"/>
              <a:t>Backward retina</a:t>
            </a:r>
          </a:p>
        </p:txBody>
      </p:sp>
      <p:sp>
        <p:nvSpPr>
          <p:cNvPr id="3" name="Content Placeholder 2"/>
          <p:cNvSpPr>
            <a:spLocks noGrp="1"/>
          </p:cNvSpPr>
          <p:nvPr>
            <p:ph idx="1"/>
          </p:nvPr>
        </p:nvSpPr>
        <p:spPr>
          <a:xfrm>
            <a:off x="304800" y="5029200"/>
            <a:ext cx="8229600" cy="1676400"/>
          </a:xfrm>
        </p:spPr>
        <p:txBody>
          <a:bodyPr/>
          <a:lstStyle/>
          <a:p>
            <a:r>
              <a:rPr lang="en-US" sz="2400" dirty="0"/>
              <a:t>The light rays that contribute to the retinal image have to pass through layer of</a:t>
            </a:r>
            <a:r>
              <a:rPr lang="en-US" sz="2400" dirty="0">
                <a:solidFill>
                  <a:srgbClr val="0000FF"/>
                </a:solidFill>
              </a:rPr>
              <a:t> </a:t>
            </a:r>
            <a:r>
              <a:rPr lang="en-US" sz="2400" dirty="0">
                <a:solidFill>
                  <a:srgbClr val="FF0000"/>
                </a:solidFill>
              </a:rPr>
              <a:t>nerve fibers</a:t>
            </a:r>
            <a:r>
              <a:rPr lang="en-US" sz="2400" dirty="0"/>
              <a:t> and the </a:t>
            </a:r>
            <a:r>
              <a:rPr lang="en-US" sz="2400" dirty="0">
                <a:solidFill>
                  <a:srgbClr val="FF0000"/>
                </a:solidFill>
              </a:rPr>
              <a:t>blood vessels </a:t>
            </a:r>
            <a:r>
              <a:rPr lang="en-US" sz="2400" dirty="0"/>
              <a:t>before reaching the light-sensitive </a:t>
            </a:r>
            <a:r>
              <a:rPr lang="en-US" sz="2400" dirty="0">
                <a:solidFill>
                  <a:srgbClr val="0000FF"/>
                </a:solidFill>
              </a:rPr>
              <a:t>photoreceptors</a:t>
            </a:r>
            <a:r>
              <a:rPr lang="en-US" sz="2400" dirty="0"/>
              <a:t>. </a:t>
            </a:r>
          </a:p>
        </p:txBody>
      </p:sp>
    </p:spTree>
    <p:extLst>
      <p:ext uri="{BB962C8B-B14F-4D97-AF65-F5344CB8AC3E}">
        <p14:creationId xmlns:p14="http://schemas.microsoft.com/office/powerpoint/2010/main" val="28514479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Black spot </a:t>
            </a:r>
          </a:p>
        </p:txBody>
      </p:sp>
      <p:sp>
        <p:nvSpPr>
          <p:cNvPr id="3" name="Content Placeholder 2"/>
          <p:cNvSpPr>
            <a:spLocks noGrp="1"/>
          </p:cNvSpPr>
          <p:nvPr>
            <p:ph idx="1"/>
          </p:nvPr>
        </p:nvSpPr>
        <p:spPr>
          <a:xfrm>
            <a:off x="457200" y="1905000"/>
            <a:ext cx="3200400" cy="3886200"/>
          </a:xfrm>
        </p:spPr>
        <p:txBody>
          <a:bodyPr/>
          <a:lstStyle/>
          <a:p>
            <a:r>
              <a:rPr lang="en-US" dirty="0">
                <a:solidFill>
                  <a:srgbClr val="FF0000"/>
                </a:solidFill>
              </a:rPr>
              <a:t>octopus does not have a blind spot</a:t>
            </a:r>
          </a:p>
        </p:txBody>
      </p:sp>
      <p:pic>
        <p:nvPicPr>
          <p:cNvPr id="4" name="Picture 3"/>
          <p:cNvPicPr>
            <a:picLocks noChangeAspect="1"/>
          </p:cNvPicPr>
          <p:nvPr/>
        </p:nvPicPr>
        <p:blipFill>
          <a:blip r:embed="rId2"/>
          <a:stretch>
            <a:fillRect/>
          </a:stretch>
        </p:blipFill>
        <p:spPr>
          <a:xfrm>
            <a:off x="4191000" y="1219200"/>
            <a:ext cx="4303521" cy="3689552"/>
          </a:xfrm>
          <a:prstGeom prst="rect">
            <a:avLst/>
          </a:prstGeom>
        </p:spPr>
      </p:pic>
      <p:sp>
        <p:nvSpPr>
          <p:cNvPr id="5" name="Rectangle 4"/>
          <p:cNvSpPr/>
          <p:nvPr/>
        </p:nvSpPr>
        <p:spPr>
          <a:xfrm>
            <a:off x="228600" y="5105400"/>
            <a:ext cx="8534400" cy="1477328"/>
          </a:xfrm>
          <a:prstGeom prst="rect">
            <a:avLst/>
          </a:prstGeom>
        </p:spPr>
        <p:txBody>
          <a:bodyPr wrap="square">
            <a:spAutoFit/>
          </a:bodyPr>
          <a:lstStyle/>
          <a:p>
            <a:r>
              <a:rPr lang="en-US" dirty="0"/>
              <a:t>Retina, as seen through an ophthalmoscope. The branching structures are arteries and veins lying close to the surface of the retina, which converge on the blind spot (optic disk). The dark region to the right is the fovea, and the nose is to the left of this image. </a:t>
            </a:r>
            <a:r>
              <a:rPr lang="en-US" dirty="0">
                <a:solidFill>
                  <a:srgbClr val="0000FF"/>
                </a:solidFill>
              </a:rPr>
              <a:t>The centers of the blind spot and fovea are 4.3 mm apart.</a:t>
            </a:r>
            <a:r>
              <a:rPr lang="en-US" dirty="0"/>
              <a:t> Courtesy Robin Farr.</a:t>
            </a:r>
          </a:p>
        </p:txBody>
      </p:sp>
    </p:spTree>
    <p:extLst>
      <p:ext uri="{BB962C8B-B14F-4D97-AF65-F5344CB8AC3E}">
        <p14:creationId xmlns:p14="http://schemas.microsoft.com/office/powerpoint/2010/main" val="285144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 Blinded by the Light</a:t>
            </a:r>
          </a:p>
        </p:txBody>
      </p:sp>
      <p:sp>
        <p:nvSpPr>
          <p:cNvPr id="3" name="Content Placeholder 2"/>
          <p:cNvSpPr>
            <a:spLocks noGrp="1"/>
          </p:cNvSpPr>
          <p:nvPr>
            <p:ph idx="1"/>
          </p:nvPr>
        </p:nvSpPr>
        <p:spPr/>
        <p:txBody>
          <a:bodyPr/>
          <a:lstStyle/>
          <a:p>
            <a:r>
              <a:rPr lang="en-US" dirty="0"/>
              <a:t>The eye operates over an enormous range of lighting conditions, from moonlight to sunlight, a range that can vary by a factor of 10</a:t>
            </a:r>
            <a:r>
              <a:rPr lang="en-US" baseline="30000" dirty="0"/>
              <a:t>10</a:t>
            </a:r>
            <a:r>
              <a:rPr lang="en-US" dirty="0"/>
              <a:t> (10 billion). </a:t>
            </a:r>
          </a:p>
          <a:p>
            <a:r>
              <a:rPr lang="en-US" dirty="0"/>
              <a:t>Such a range cannot possibly be accommodated by changing the pupil area by a factor of 17</a:t>
            </a:r>
          </a:p>
        </p:txBody>
      </p:sp>
    </p:spTree>
    <p:extLst>
      <p:ext uri="{BB962C8B-B14F-4D97-AF65-F5344CB8AC3E}">
        <p14:creationId xmlns:p14="http://schemas.microsoft.com/office/powerpoint/2010/main" val="10365770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en-US" dirty="0"/>
              <a:t>The Retina</a:t>
            </a:r>
          </a:p>
        </p:txBody>
      </p:sp>
      <p:sp>
        <p:nvSpPr>
          <p:cNvPr id="3" name="Content Placeholder 2"/>
          <p:cNvSpPr>
            <a:spLocks noGrp="1"/>
          </p:cNvSpPr>
          <p:nvPr>
            <p:ph idx="1"/>
          </p:nvPr>
        </p:nvSpPr>
        <p:spPr>
          <a:xfrm>
            <a:off x="457200" y="1676400"/>
            <a:ext cx="8229600" cy="3886200"/>
          </a:xfrm>
        </p:spPr>
        <p:txBody>
          <a:bodyPr/>
          <a:lstStyle/>
          <a:p>
            <a:r>
              <a:rPr lang="en-US" dirty="0"/>
              <a:t>Fovea</a:t>
            </a:r>
          </a:p>
          <a:p>
            <a:r>
              <a:rPr lang="en-US" dirty="0"/>
              <a:t>Cones </a:t>
            </a:r>
          </a:p>
          <a:p>
            <a:r>
              <a:rPr lang="en-US" dirty="0"/>
              <a:t>Rods</a:t>
            </a:r>
          </a:p>
          <a:p>
            <a:endParaRPr lang="en-US" dirty="0"/>
          </a:p>
        </p:txBody>
      </p:sp>
      <p:pic>
        <p:nvPicPr>
          <p:cNvPr id="4" name="Picture 3"/>
          <p:cNvPicPr>
            <a:picLocks noChangeAspect="1"/>
          </p:cNvPicPr>
          <p:nvPr/>
        </p:nvPicPr>
        <p:blipFill>
          <a:blip r:embed="rId2"/>
          <a:stretch>
            <a:fillRect/>
          </a:stretch>
        </p:blipFill>
        <p:spPr>
          <a:xfrm>
            <a:off x="3810000" y="1524000"/>
            <a:ext cx="4609888" cy="3733800"/>
          </a:xfrm>
          <a:prstGeom prst="rect">
            <a:avLst/>
          </a:prstGeom>
        </p:spPr>
      </p:pic>
    </p:spTree>
    <p:extLst>
      <p:ext uri="{BB962C8B-B14F-4D97-AF65-F5344CB8AC3E}">
        <p14:creationId xmlns:p14="http://schemas.microsoft.com/office/powerpoint/2010/main" val="10365770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Fovea</a:t>
            </a:r>
          </a:p>
        </p:txBody>
      </p:sp>
      <p:sp>
        <p:nvSpPr>
          <p:cNvPr id="3" name="Content Placeholder 2"/>
          <p:cNvSpPr>
            <a:spLocks noGrp="1"/>
          </p:cNvSpPr>
          <p:nvPr>
            <p:ph idx="1"/>
          </p:nvPr>
        </p:nvSpPr>
        <p:spPr/>
        <p:txBody>
          <a:bodyPr/>
          <a:lstStyle/>
          <a:p>
            <a:r>
              <a:rPr lang="en-US" sz="2400" dirty="0"/>
              <a:t>The image is brought to a focus </a:t>
            </a:r>
            <a:r>
              <a:rPr lang="en-US" sz="2400" dirty="0">
                <a:solidFill>
                  <a:srgbClr val="0000FF"/>
                </a:solidFill>
              </a:rPr>
              <a:t>16 millimeters</a:t>
            </a:r>
            <a:r>
              <a:rPr lang="en-US" sz="2400" dirty="0"/>
              <a:t> behind the lens onto the </a:t>
            </a:r>
            <a:r>
              <a:rPr lang="en-US" sz="2400" dirty="0">
                <a:solidFill>
                  <a:srgbClr val="800000"/>
                </a:solidFill>
              </a:rPr>
              <a:t>retina</a:t>
            </a:r>
          </a:p>
          <a:p>
            <a:r>
              <a:rPr lang="en-US" sz="2400" dirty="0">
                <a:solidFill>
                  <a:srgbClr val="800000"/>
                </a:solidFill>
              </a:rPr>
              <a:t>Macula</a:t>
            </a:r>
            <a:r>
              <a:rPr lang="en-US" sz="2400" dirty="0">
                <a:solidFill>
                  <a:srgbClr val="0000FF"/>
                </a:solidFill>
              </a:rPr>
              <a:t> is about 5 mm</a:t>
            </a:r>
            <a:r>
              <a:rPr lang="en-US" sz="2400" dirty="0"/>
              <a:t> across and contains a yellow pigment that blocks ultraviolet light.</a:t>
            </a:r>
          </a:p>
          <a:p>
            <a:r>
              <a:rPr lang="en-US" sz="2400" dirty="0"/>
              <a:t>Within the macula, there is a small circular region about </a:t>
            </a:r>
            <a:r>
              <a:rPr lang="en-US" sz="2400" dirty="0">
                <a:solidFill>
                  <a:srgbClr val="0000FF"/>
                </a:solidFill>
              </a:rPr>
              <a:t>0.5 mm in diameter (1.7 degrees), the </a:t>
            </a:r>
            <a:r>
              <a:rPr lang="en-US" sz="2400" dirty="0">
                <a:solidFill>
                  <a:srgbClr val="800000"/>
                </a:solidFill>
              </a:rPr>
              <a:t>fovea</a:t>
            </a:r>
            <a:r>
              <a:rPr lang="en-US" sz="2400" dirty="0">
                <a:solidFill>
                  <a:srgbClr val="0000FF"/>
                </a:solidFill>
              </a:rPr>
              <a:t> </a:t>
            </a:r>
            <a:r>
              <a:rPr lang="en-US" sz="2400" dirty="0"/>
              <a:t>(Latin for “pit”), packed with color-sensitive photoreceptors called cones. </a:t>
            </a:r>
          </a:p>
          <a:p>
            <a:r>
              <a:rPr lang="en-US" sz="2400" dirty="0"/>
              <a:t>Within the fovea, </a:t>
            </a:r>
            <a:r>
              <a:rPr lang="en-US" sz="2400" dirty="0">
                <a:solidFill>
                  <a:srgbClr val="800000"/>
                </a:solidFill>
              </a:rPr>
              <a:t>cones</a:t>
            </a:r>
            <a:r>
              <a:rPr lang="en-US" sz="2400" dirty="0">
                <a:solidFill>
                  <a:srgbClr val="0000FF"/>
                </a:solidFill>
              </a:rPr>
              <a:t> </a:t>
            </a:r>
            <a:r>
              <a:rPr lang="en-US" sz="2400" dirty="0"/>
              <a:t>are densely packed at about </a:t>
            </a:r>
            <a:r>
              <a:rPr lang="en-US" sz="2400" dirty="0">
                <a:solidFill>
                  <a:srgbClr val="0000FF"/>
                </a:solidFill>
              </a:rPr>
              <a:t>200,000 per square millimeter</a:t>
            </a:r>
          </a:p>
        </p:txBody>
      </p:sp>
      <p:pic>
        <p:nvPicPr>
          <p:cNvPr id="4" name="Picture 3"/>
          <p:cNvPicPr>
            <a:picLocks noChangeAspect="1"/>
          </p:cNvPicPr>
          <p:nvPr/>
        </p:nvPicPr>
        <p:blipFill>
          <a:blip r:embed="rId2"/>
          <a:stretch>
            <a:fillRect/>
          </a:stretch>
        </p:blipFill>
        <p:spPr>
          <a:xfrm>
            <a:off x="5334000" y="228600"/>
            <a:ext cx="2286000" cy="1851556"/>
          </a:xfrm>
          <a:prstGeom prst="rect">
            <a:avLst/>
          </a:prstGeom>
        </p:spPr>
      </p:pic>
      <p:pic>
        <p:nvPicPr>
          <p:cNvPr id="5" name="Picture 4"/>
          <p:cNvPicPr>
            <a:picLocks noChangeAspect="1"/>
          </p:cNvPicPr>
          <p:nvPr/>
        </p:nvPicPr>
        <p:blipFill>
          <a:blip r:embed="rId3"/>
          <a:stretch>
            <a:fillRect/>
          </a:stretch>
        </p:blipFill>
        <p:spPr>
          <a:xfrm>
            <a:off x="2971800" y="228600"/>
            <a:ext cx="1866486" cy="1600200"/>
          </a:xfrm>
          <a:prstGeom prst="rect">
            <a:avLst/>
          </a:prstGeom>
        </p:spPr>
      </p:pic>
    </p:spTree>
    <p:extLst>
      <p:ext uri="{BB962C8B-B14F-4D97-AF65-F5344CB8AC3E}">
        <p14:creationId xmlns:p14="http://schemas.microsoft.com/office/powerpoint/2010/main" val="187625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Vision: An Overview </a:t>
            </a:r>
          </a:p>
        </p:txBody>
      </p:sp>
      <p:sp>
        <p:nvSpPr>
          <p:cNvPr id="3" name="Content Placeholder 2"/>
          <p:cNvSpPr>
            <a:spLocks noGrp="1"/>
          </p:cNvSpPr>
          <p:nvPr>
            <p:ph idx="1"/>
          </p:nvPr>
        </p:nvSpPr>
        <p:spPr/>
        <p:txBody>
          <a:bodyPr/>
          <a:lstStyle/>
          <a:p>
            <a:r>
              <a:rPr lang="en-US" dirty="0"/>
              <a:t>How We See: The Brain as a Detective</a:t>
            </a:r>
          </a:p>
          <a:p>
            <a:r>
              <a:rPr lang="en-US" dirty="0"/>
              <a:t>Illusions: How the Brain Fails?</a:t>
            </a:r>
          </a:p>
          <a:p>
            <a:r>
              <a:rPr lang="en-US" dirty="0"/>
              <a:t>Recognizing Objects</a:t>
            </a:r>
          </a:p>
          <a:p>
            <a:r>
              <a:rPr lang="en-US" dirty="0"/>
              <a:t>Perceiving 3D Shape </a:t>
            </a:r>
          </a:p>
          <a:p>
            <a:r>
              <a:rPr lang="en-US" dirty="0"/>
              <a:t>Color and Shade </a:t>
            </a:r>
          </a:p>
          <a:p>
            <a:r>
              <a:rPr lang="en-US" dirty="0"/>
              <a:t>Brain and Vision</a:t>
            </a:r>
          </a:p>
          <a:p>
            <a:pPr marL="0" indent="0">
              <a:buNone/>
            </a:pPr>
            <a:endParaRPr lang="en-US" dirty="0"/>
          </a:p>
        </p:txBody>
      </p:sp>
    </p:spTree>
    <p:extLst>
      <p:ext uri="{BB962C8B-B14F-4D97-AF65-F5344CB8AC3E}">
        <p14:creationId xmlns:p14="http://schemas.microsoft.com/office/powerpoint/2010/main" val="4684090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Cones and Rods</a:t>
            </a:r>
          </a:p>
        </p:txBody>
      </p:sp>
      <p:sp>
        <p:nvSpPr>
          <p:cNvPr id="3" name="Content Placeholder 2"/>
          <p:cNvSpPr>
            <a:spLocks noGrp="1"/>
          </p:cNvSpPr>
          <p:nvPr>
            <p:ph idx="1"/>
          </p:nvPr>
        </p:nvSpPr>
        <p:spPr>
          <a:xfrm>
            <a:off x="457200" y="1981200"/>
            <a:ext cx="4267200" cy="3886200"/>
          </a:xfrm>
        </p:spPr>
        <p:txBody>
          <a:bodyPr/>
          <a:lstStyle/>
          <a:p>
            <a:r>
              <a:rPr lang="en-US" sz="2400" dirty="0"/>
              <a:t>the overall proportions of cones sensitive to red, green, and blue light are 63, 31, and 6 percent, respectively</a:t>
            </a:r>
          </a:p>
          <a:p>
            <a:r>
              <a:rPr lang="en-US" sz="2400" dirty="0"/>
              <a:t>rods are exquisitely </a:t>
            </a:r>
            <a:r>
              <a:rPr lang="en-US" sz="2400"/>
              <a:t>sensitive and operate only in low-light conditions</a:t>
            </a:r>
            <a:endParaRPr lang="en-US" sz="2400" dirty="0"/>
          </a:p>
        </p:txBody>
      </p:sp>
      <p:pic>
        <p:nvPicPr>
          <p:cNvPr id="5" name="Picture 5" descr="eyespect"/>
          <p:cNvPicPr>
            <a:picLocks noChangeAspect="1" noChangeArrowheads="1"/>
          </p:cNvPicPr>
          <p:nvPr/>
        </p:nvPicPr>
        <p:blipFill>
          <a:blip r:embed="rId2" cstate="print"/>
          <a:srcRect/>
          <a:stretch>
            <a:fillRect/>
          </a:stretch>
        </p:blipFill>
        <p:spPr bwMode="auto">
          <a:xfrm>
            <a:off x="5029200" y="4114800"/>
            <a:ext cx="3849196" cy="2573005"/>
          </a:xfrm>
          <a:prstGeom prst="rect">
            <a:avLst/>
          </a:prstGeom>
          <a:noFill/>
        </p:spPr>
      </p:pic>
      <p:pic>
        <p:nvPicPr>
          <p:cNvPr id="6" name="Picture 6" descr="retina"/>
          <p:cNvPicPr>
            <a:picLocks noChangeAspect="1" noChangeArrowheads="1"/>
          </p:cNvPicPr>
          <p:nvPr/>
        </p:nvPicPr>
        <p:blipFill>
          <a:blip r:embed="rId3" cstate="print"/>
          <a:srcRect/>
          <a:stretch>
            <a:fillRect/>
          </a:stretch>
        </p:blipFill>
        <p:spPr bwMode="auto">
          <a:xfrm>
            <a:off x="5029200" y="1143000"/>
            <a:ext cx="3971304" cy="2438400"/>
          </a:xfrm>
          <a:prstGeom prst="rect">
            <a:avLst/>
          </a:prstGeom>
          <a:solidFill>
            <a:srgbClr val="FFFFFF"/>
          </a:solidFill>
        </p:spPr>
      </p:pic>
    </p:spTree>
    <p:extLst>
      <p:ext uri="{BB962C8B-B14F-4D97-AF65-F5344CB8AC3E}">
        <p14:creationId xmlns:p14="http://schemas.microsoft.com/office/powerpoint/2010/main" val="35354791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en-US" dirty="0"/>
              <a:t>Densities of Rods and Cones </a:t>
            </a:r>
          </a:p>
        </p:txBody>
      </p:sp>
      <p:pic>
        <p:nvPicPr>
          <p:cNvPr id="5" name="Picture 4" descr="cones-n-rods-fove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676400"/>
            <a:ext cx="7683500" cy="4127500"/>
          </a:xfrm>
          <a:prstGeom prst="rect">
            <a:avLst/>
          </a:prstGeom>
        </p:spPr>
      </p:pic>
      <p:sp>
        <p:nvSpPr>
          <p:cNvPr id="7" name="Rectangle 6"/>
          <p:cNvSpPr/>
          <p:nvPr/>
        </p:nvSpPr>
        <p:spPr>
          <a:xfrm>
            <a:off x="609600" y="5943600"/>
            <a:ext cx="8001000" cy="400110"/>
          </a:xfrm>
          <a:prstGeom prst="rect">
            <a:avLst/>
          </a:prstGeom>
        </p:spPr>
        <p:txBody>
          <a:bodyPr wrap="square">
            <a:spAutoFit/>
          </a:bodyPr>
          <a:lstStyle/>
          <a:p>
            <a:r>
              <a:rPr lang="en-US" sz="2000" b="1" dirty="0"/>
              <a:t>Rod and cone densities across the retina of the left eye. </a:t>
            </a:r>
          </a:p>
        </p:txBody>
      </p:sp>
    </p:spTree>
    <p:extLst>
      <p:ext uri="{BB962C8B-B14F-4D97-AF65-F5344CB8AC3E}">
        <p14:creationId xmlns:p14="http://schemas.microsoft.com/office/powerpoint/2010/main" val="305902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What Does the Eye Not Tell the Brain?</a:t>
            </a:r>
          </a:p>
        </p:txBody>
      </p:sp>
      <p:sp>
        <p:nvSpPr>
          <p:cNvPr id="3" name="Content Placeholder 2"/>
          <p:cNvSpPr>
            <a:spLocks noGrp="1"/>
          </p:cNvSpPr>
          <p:nvPr>
            <p:ph idx="1"/>
          </p:nvPr>
        </p:nvSpPr>
        <p:spPr/>
        <p:txBody>
          <a:bodyPr/>
          <a:lstStyle/>
          <a:p>
            <a:r>
              <a:rPr lang="en-US" sz="2800" dirty="0"/>
              <a:t>The retina contains </a:t>
            </a:r>
            <a:r>
              <a:rPr lang="en-US" sz="2800" dirty="0">
                <a:solidFill>
                  <a:srgbClr val="0000FF"/>
                </a:solidFill>
              </a:rPr>
              <a:t>126 million photoreceptors</a:t>
            </a:r>
            <a:r>
              <a:rPr lang="en-US" sz="2800" dirty="0"/>
              <a:t>, each of which measures the amount of light at one point in the retinal image. </a:t>
            </a:r>
          </a:p>
          <a:p>
            <a:r>
              <a:rPr lang="en-US" sz="2800" dirty="0"/>
              <a:t>However, the </a:t>
            </a:r>
            <a:r>
              <a:rPr lang="en-US" sz="2800" dirty="0">
                <a:solidFill>
                  <a:srgbClr val="0000FF"/>
                </a:solidFill>
              </a:rPr>
              <a:t>optic nerve</a:t>
            </a:r>
            <a:r>
              <a:rPr lang="en-US" sz="2800" dirty="0"/>
              <a:t>, which exits via the back of the eye on its way to the brain, contains only </a:t>
            </a:r>
            <a:r>
              <a:rPr lang="en-US" sz="2800" dirty="0">
                <a:solidFill>
                  <a:srgbClr val="0000FF"/>
                </a:solidFill>
              </a:rPr>
              <a:t>one million fibers </a:t>
            </a:r>
            <a:r>
              <a:rPr lang="en-US" sz="2800" dirty="0"/>
              <a:t>(connected with</a:t>
            </a:r>
            <a:r>
              <a:rPr lang="en-US" sz="2800" dirty="0">
                <a:solidFill>
                  <a:srgbClr val="0000FF"/>
                </a:solidFill>
              </a:rPr>
              <a:t> ganglion cells</a:t>
            </a:r>
            <a:r>
              <a:rPr lang="en-US" sz="2800" dirty="0">
                <a:solidFill>
                  <a:srgbClr val="000000"/>
                </a:solidFill>
              </a:rPr>
              <a:t>)</a:t>
            </a:r>
          </a:p>
          <a:p>
            <a:r>
              <a:rPr lang="en-US" sz="2800" dirty="0"/>
              <a:t>It looks as if less than 1 percent (1/126) of the information in the retinal image gets sent to the brain.</a:t>
            </a:r>
          </a:p>
        </p:txBody>
      </p:sp>
    </p:spTree>
    <p:extLst>
      <p:ext uri="{BB962C8B-B14F-4D97-AF65-F5344CB8AC3E}">
        <p14:creationId xmlns:p14="http://schemas.microsoft.com/office/powerpoint/2010/main" val="1036577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Outline (Ch. 1 and Ch. 2) </a:t>
            </a:r>
          </a:p>
        </p:txBody>
      </p:sp>
      <p:sp>
        <p:nvSpPr>
          <p:cNvPr id="4099" name="Content Placeholder 2"/>
          <p:cNvSpPr>
            <a:spLocks noGrp="1"/>
          </p:cNvSpPr>
          <p:nvPr>
            <p:ph idx="1"/>
          </p:nvPr>
        </p:nvSpPr>
        <p:spPr/>
        <p:txBody>
          <a:bodyPr/>
          <a:lstStyle/>
          <a:p>
            <a:r>
              <a:rPr lang="en-US" dirty="0"/>
              <a:t>Vision: An Overview</a:t>
            </a:r>
          </a:p>
          <a:p>
            <a:r>
              <a:rPr lang="en-US" dirty="0"/>
              <a:t>Human and Animal Eyes</a:t>
            </a:r>
          </a:p>
          <a:p>
            <a:r>
              <a:rPr lang="en-US" dirty="0"/>
              <a:t>The Pinhole Camera</a:t>
            </a:r>
          </a:p>
          <a:p>
            <a:r>
              <a:rPr lang="en-US" dirty="0"/>
              <a:t>Human Eye: an Window to Brain </a:t>
            </a:r>
          </a:p>
        </p:txBody>
      </p:sp>
    </p:spTree>
    <p:extLst>
      <p:ext uri="{BB962C8B-B14F-4D97-AF65-F5344CB8AC3E}">
        <p14:creationId xmlns:p14="http://schemas.microsoft.com/office/powerpoint/2010/main" val="3146568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We See: The Brain as a Detective</a:t>
            </a:r>
          </a:p>
        </p:txBody>
      </p:sp>
      <p:sp>
        <p:nvSpPr>
          <p:cNvPr id="3" name="Content Placeholder 2"/>
          <p:cNvSpPr>
            <a:spLocks noGrp="1"/>
          </p:cNvSpPr>
          <p:nvPr>
            <p:ph idx="1"/>
          </p:nvPr>
        </p:nvSpPr>
        <p:spPr/>
        <p:txBody>
          <a:bodyPr/>
          <a:lstStyle/>
          <a:p>
            <a:r>
              <a:rPr lang="en-US" sz="2400" dirty="0"/>
              <a:t>The </a:t>
            </a:r>
            <a:r>
              <a:rPr lang="en-US" sz="2400" dirty="0">
                <a:solidFill>
                  <a:srgbClr val="0000FF"/>
                </a:solidFill>
              </a:rPr>
              <a:t>brain</a:t>
            </a:r>
            <a:r>
              <a:rPr lang="en-US" sz="2400" dirty="0"/>
              <a:t> is constantly doing its best to find out what in the </a:t>
            </a:r>
            <a:r>
              <a:rPr lang="en-US" sz="2400" dirty="0">
                <a:solidFill>
                  <a:srgbClr val="0000FF"/>
                </a:solidFill>
              </a:rPr>
              <a:t>world</a:t>
            </a:r>
            <a:r>
              <a:rPr lang="en-US" sz="2400" dirty="0"/>
              <a:t> is responsible for the </a:t>
            </a:r>
            <a:r>
              <a:rPr lang="en-US" sz="2400" dirty="0">
                <a:solidFill>
                  <a:srgbClr val="0000FF"/>
                </a:solidFill>
              </a:rPr>
              <a:t>image</a:t>
            </a:r>
            <a:r>
              <a:rPr lang="en-US" sz="2400" dirty="0"/>
              <a:t> on the retina. In essence, this is the </a:t>
            </a:r>
            <a:r>
              <a:rPr lang="en-US" sz="2400" b="1" dirty="0"/>
              <a:t>central problem of vision</a:t>
            </a:r>
            <a:r>
              <a:rPr lang="en-US" sz="2400" dirty="0"/>
              <a:t>. </a:t>
            </a:r>
          </a:p>
          <a:p>
            <a:endParaRPr lang="en-US" sz="2400" dirty="0"/>
          </a:p>
          <a:p>
            <a:r>
              <a:rPr lang="en-US" sz="2400" dirty="0"/>
              <a:t>It’s as if the brain is a </a:t>
            </a:r>
            <a:r>
              <a:rPr lang="en-US" sz="2400" dirty="0">
                <a:solidFill>
                  <a:srgbClr val="0000FF"/>
                </a:solidFill>
              </a:rPr>
              <a:t>detective</a:t>
            </a:r>
            <a:r>
              <a:rPr lang="en-US" sz="2400" dirty="0"/>
              <a:t> at the scene of a </a:t>
            </a:r>
            <a:r>
              <a:rPr lang="en-US" sz="2400" dirty="0">
                <a:solidFill>
                  <a:srgbClr val="0000FF"/>
                </a:solidFill>
              </a:rPr>
              <a:t>murder</a:t>
            </a:r>
            <a:r>
              <a:rPr lang="en-US" sz="2400" dirty="0"/>
              <a:t>, with the retinal image as </a:t>
            </a:r>
            <a:r>
              <a:rPr lang="en-US" sz="2400" dirty="0">
                <a:solidFill>
                  <a:srgbClr val="0000FF"/>
                </a:solidFill>
              </a:rPr>
              <a:t>forensic evidence</a:t>
            </a:r>
            <a:r>
              <a:rPr lang="en-US" sz="2400" dirty="0"/>
              <a:t> on the body. But this is a case that would defeat even the great Sherlock Holmes. </a:t>
            </a:r>
          </a:p>
          <a:p>
            <a:endParaRPr lang="en-US" sz="2400" dirty="0"/>
          </a:p>
        </p:txBody>
      </p:sp>
    </p:spTree>
    <p:extLst>
      <p:ext uri="{BB962C8B-B14F-4D97-AF65-F5344CB8AC3E}">
        <p14:creationId xmlns:p14="http://schemas.microsoft.com/office/powerpoint/2010/main" val="1079816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Illusions: How the Brain Fails?</a:t>
            </a:r>
          </a:p>
        </p:txBody>
      </p:sp>
      <p:pic>
        <p:nvPicPr>
          <p:cNvPr id="8" name="Picture 7"/>
          <p:cNvPicPr>
            <a:picLocks noChangeAspect="1"/>
          </p:cNvPicPr>
          <p:nvPr/>
        </p:nvPicPr>
        <p:blipFill>
          <a:blip r:embed="rId2"/>
          <a:stretch>
            <a:fillRect/>
          </a:stretch>
        </p:blipFill>
        <p:spPr>
          <a:xfrm>
            <a:off x="6934200" y="3581400"/>
            <a:ext cx="2057400" cy="2141034"/>
          </a:xfrm>
          <a:prstGeom prst="rect">
            <a:avLst/>
          </a:prstGeom>
        </p:spPr>
      </p:pic>
      <p:pic>
        <p:nvPicPr>
          <p:cNvPr id="9" name="Picture 8"/>
          <p:cNvPicPr>
            <a:picLocks noChangeAspect="1"/>
          </p:cNvPicPr>
          <p:nvPr/>
        </p:nvPicPr>
        <p:blipFill>
          <a:blip r:embed="rId3"/>
          <a:stretch>
            <a:fillRect/>
          </a:stretch>
        </p:blipFill>
        <p:spPr>
          <a:xfrm>
            <a:off x="4559300" y="3416300"/>
            <a:ext cx="12700" cy="12700"/>
          </a:xfrm>
          <a:prstGeom prst="rect">
            <a:avLst/>
          </a:prstGeom>
        </p:spPr>
      </p:pic>
      <p:pic>
        <p:nvPicPr>
          <p:cNvPr id="10" name="Picture 9"/>
          <p:cNvPicPr>
            <a:picLocks noChangeAspect="1"/>
          </p:cNvPicPr>
          <p:nvPr/>
        </p:nvPicPr>
        <p:blipFill>
          <a:blip r:embed="rId3"/>
          <a:stretch>
            <a:fillRect/>
          </a:stretch>
        </p:blipFill>
        <p:spPr>
          <a:xfrm>
            <a:off x="4559300" y="3416300"/>
            <a:ext cx="12700" cy="12700"/>
          </a:xfrm>
          <a:prstGeom prst="rect">
            <a:avLst/>
          </a:prstGeom>
        </p:spPr>
      </p:pic>
      <p:pic>
        <p:nvPicPr>
          <p:cNvPr id="11" name="Picture 10"/>
          <p:cNvPicPr>
            <a:picLocks noChangeAspect="1"/>
          </p:cNvPicPr>
          <p:nvPr/>
        </p:nvPicPr>
        <p:blipFill>
          <a:blip r:embed="rId3"/>
          <a:stretch>
            <a:fillRect/>
          </a:stretch>
        </p:blipFill>
        <p:spPr>
          <a:xfrm>
            <a:off x="4559300" y="3416300"/>
            <a:ext cx="12700" cy="12700"/>
          </a:xfrm>
          <a:prstGeom prst="rect">
            <a:avLst/>
          </a:prstGeom>
        </p:spPr>
      </p:pic>
      <p:sp>
        <p:nvSpPr>
          <p:cNvPr id="12" name="Rectangle 11"/>
          <p:cNvSpPr/>
          <p:nvPr/>
        </p:nvSpPr>
        <p:spPr>
          <a:xfrm>
            <a:off x="5638800" y="5638800"/>
            <a:ext cx="3352800" cy="923330"/>
          </a:xfrm>
          <a:prstGeom prst="rect">
            <a:avLst/>
          </a:prstGeom>
        </p:spPr>
        <p:txBody>
          <a:bodyPr wrap="square">
            <a:spAutoFit/>
          </a:bodyPr>
          <a:lstStyle/>
          <a:p>
            <a:r>
              <a:rPr lang="en-US" dirty="0"/>
              <a:t>Disappearing lines of the World Wildlife Fund panda logo between 1961 and 2006.</a:t>
            </a:r>
          </a:p>
        </p:txBody>
      </p:sp>
      <p:sp>
        <p:nvSpPr>
          <p:cNvPr id="13" name="Rectangle 12"/>
          <p:cNvSpPr/>
          <p:nvPr/>
        </p:nvSpPr>
        <p:spPr>
          <a:xfrm>
            <a:off x="914400" y="5029200"/>
            <a:ext cx="4114800" cy="646331"/>
          </a:xfrm>
          <a:prstGeom prst="rect">
            <a:avLst/>
          </a:prstGeom>
        </p:spPr>
        <p:txBody>
          <a:bodyPr wrap="square">
            <a:spAutoFit/>
          </a:bodyPr>
          <a:lstStyle/>
          <a:p>
            <a:r>
              <a:rPr lang="en-US" dirty="0" err="1"/>
              <a:t>Kanizsa</a:t>
            </a:r>
            <a:r>
              <a:rPr lang="en-US" dirty="0"/>
              <a:t> triangles show that some lines are more apparent than real.</a:t>
            </a:r>
          </a:p>
        </p:txBody>
      </p:sp>
      <p:pic>
        <p:nvPicPr>
          <p:cNvPr id="14" name="Picture 5"/>
          <p:cNvPicPr>
            <a:picLocks noChangeAspect="1" noChangeArrowheads="1"/>
          </p:cNvPicPr>
          <p:nvPr/>
        </p:nvPicPr>
        <p:blipFill>
          <a:blip r:embed="rId4" cstate="print"/>
          <a:srcRect/>
          <a:stretch>
            <a:fillRect/>
          </a:stretch>
        </p:blipFill>
        <p:spPr bwMode="auto">
          <a:xfrm>
            <a:off x="228600" y="2209800"/>
            <a:ext cx="5172216" cy="2286000"/>
          </a:xfrm>
          <a:prstGeom prst="rect">
            <a:avLst/>
          </a:prstGeom>
          <a:noFill/>
          <a:ln w="12700">
            <a:noFill/>
            <a:miter lim="800000"/>
            <a:headEnd type="none" w="sm" len="sm"/>
            <a:tailEnd type="none" w="sm" len="sm"/>
          </a:ln>
          <a:effectLst/>
        </p:spPr>
      </p:pic>
      <p:pic>
        <p:nvPicPr>
          <p:cNvPr id="3" name="Picture 2" descr="Panda196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7800" y="1447800"/>
            <a:ext cx="2362200" cy="2278724"/>
          </a:xfrm>
          <a:prstGeom prst="rect">
            <a:avLst/>
          </a:prstGeom>
        </p:spPr>
      </p:pic>
    </p:spTree>
    <p:extLst>
      <p:ext uri="{BB962C8B-B14F-4D97-AF65-F5344CB8AC3E}">
        <p14:creationId xmlns:p14="http://schemas.microsoft.com/office/powerpoint/2010/main" val="620866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0994" name="Rectangle 2"/>
          <p:cNvSpPr>
            <a:spLocks noGrp="1" noChangeArrowheads="1"/>
          </p:cNvSpPr>
          <p:nvPr>
            <p:ph type="title"/>
          </p:nvPr>
        </p:nvSpPr>
        <p:spPr>
          <a:xfrm>
            <a:off x="685800" y="285750"/>
            <a:ext cx="8410575" cy="609600"/>
          </a:xfrm>
        </p:spPr>
        <p:txBody>
          <a:bodyPr/>
          <a:lstStyle/>
          <a:p>
            <a:r>
              <a:rPr lang="en-US" altLang="en-US" dirty="0"/>
              <a:t>Color Woes</a:t>
            </a:r>
          </a:p>
        </p:txBody>
      </p:sp>
      <p:sp>
        <p:nvSpPr>
          <p:cNvPr id="980995" name="Rectangle 3"/>
          <p:cNvSpPr>
            <a:spLocks noGrp="1" noChangeArrowheads="1"/>
          </p:cNvSpPr>
          <p:nvPr>
            <p:ph type="body" idx="1"/>
          </p:nvPr>
        </p:nvSpPr>
        <p:spPr>
          <a:xfrm>
            <a:off x="533400" y="5943600"/>
            <a:ext cx="8077200" cy="457200"/>
          </a:xfrm>
        </p:spPr>
        <p:txBody>
          <a:bodyPr/>
          <a:lstStyle/>
          <a:p>
            <a:pPr>
              <a:buFont typeface="Zapf Dingbats" charset="2"/>
              <a:buNone/>
            </a:pPr>
            <a:r>
              <a:rPr lang="en-US" altLang="en-US" sz="2400" dirty="0"/>
              <a:t>Squares with dots in them are the same color</a:t>
            </a:r>
          </a:p>
        </p:txBody>
      </p:sp>
      <p:pic>
        <p:nvPicPr>
          <p:cNvPr id="980996" name="Picture 4"/>
          <p:cNvPicPr>
            <a:picLocks noChangeAspect="1" noChangeArrowheads="1"/>
          </p:cNvPicPr>
          <p:nvPr/>
        </p:nvPicPr>
        <p:blipFill>
          <a:blip r:embed="rId2" cstate="print"/>
          <a:srcRect/>
          <a:stretch>
            <a:fillRect/>
          </a:stretch>
        </p:blipFill>
        <p:spPr bwMode="auto">
          <a:xfrm>
            <a:off x="762000" y="1371600"/>
            <a:ext cx="7696200" cy="4356100"/>
          </a:xfrm>
          <a:prstGeom prst="rect">
            <a:avLst/>
          </a:prstGeom>
          <a:noFill/>
          <a:ln w="19050">
            <a:solidFill>
              <a:schemeClr val="folHlink"/>
            </a:solidFill>
            <a:miter lim="800000"/>
            <a:headEnd type="none" w="sm" len="sm"/>
            <a:tailEnd type="none" w="sm" len="sm"/>
          </a:ln>
          <a:effectLst/>
        </p:spPr>
      </p:pic>
    </p:spTree>
    <p:extLst>
      <p:ext uri="{BB962C8B-B14F-4D97-AF65-F5344CB8AC3E}">
        <p14:creationId xmlns:p14="http://schemas.microsoft.com/office/powerpoint/2010/main" val="1935785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099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099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Recognizing Objects</a:t>
            </a:r>
          </a:p>
        </p:txBody>
      </p:sp>
      <p:pic>
        <p:nvPicPr>
          <p:cNvPr id="4" name="Picture 3"/>
          <p:cNvPicPr>
            <a:picLocks noChangeAspect="1"/>
          </p:cNvPicPr>
          <p:nvPr/>
        </p:nvPicPr>
        <p:blipFill>
          <a:blip r:embed="rId2"/>
          <a:stretch>
            <a:fillRect/>
          </a:stretch>
        </p:blipFill>
        <p:spPr>
          <a:xfrm>
            <a:off x="1752600" y="1905000"/>
            <a:ext cx="5600456" cy="3505200"/>
          </a:xfrm>
          <a:prstGeom prst="rect">
            <a:avLst/>
          </a:prstGeom>
        </p:spPr>
      </p:pic>
      <p:sp>
        <p:nvSpPr>
          <p:cNvPr id="5" name="Rectangle 4"/>
          <p:cNvSpPr/>
          <p:nvPr/>
        </p:nvSpPr>
        <p:spPr>
          <a:xfrm>
            <a:off x="914400" y="5486400"/>
            <a:ext cx="6781800" cy="923330"/>
          </a:xfrm>
          <a:prstGeom prst="rect">
            <a:avLst/>
          </a:prstGeom>
        </p:spPr>
        <p:txBody>
          <a:bodyPr wrap="square">
            <a:spAutoFit/>
          </a:bodyPr>
          <a:lstStyle/>
          <a:p>
            <a:r>
              <a:rPr lang="en-US" dirty="0"/>
              <a:t>Look at the star in the center of the figure. At one moment, the rings appear to be viewed from above, but at the next moment they seem to viewed from below.</a:t>
            </a:r>
          </a:p>
        </p:txBody>
      </p:sp>
    </p:spTree>
    <p:extLst>
      <p:ext uri="{BB962C8B-B14F-4D97-AF65-F5344CB8AC3E}">
        <p14:creationId xmlns:p14="http://schemas.microsoft.com/office/powerpoint/2010/main" val="2034825975"/>
      </p:ext>
    </p:extLst>
  </p:cSld>
  <p:clrMapOvr>
    <a:masterClrMapping/>
  </p:clrMapOvr>
</p:sld>
</file>

<file path=ppt/theme/theme1.xml><?xml version="1.0" encoding="utf-8"?>
<a:theme xmlns:a="http://schemas.openxmlformats.org/drawingml/2006/main" name="Pixel">
  <a:themeElements>
    <a:clrScheme name="Pixel 14">
      <a:dk1>
        <a:srgbClr val="000000"/>
      </a:dk1>
      <a:lt1>
        <a:srgbClr val="FFFFFF"/>
      </a:lt1>
      <a:dk2>
        <a:srgbClr val="000000"/>
      </a:dk2>
      <a:lt2>
        <a:srgbClr val="5A3287"/>
      </a:lt2>
      <a:accent1>
        <a:srgbClr val="B2B2B2"/>
      </a:accent1>
      <a:accent2>
        <a:srgbClr val="BFB8E6"/>
      </a:accent2>
      <a:accent3>
        <a:srgbClr val="FFFFFF"/>
      </a:accent3>
      <a:accent4>
        <a:srgbClr val="000000"/>
      </a:accent4>
      <a:accent5>
        <a:srgbClr val="D5D5D5"/>
      </a:accent5>
      <a:accent6>
        <a:srgbClr val="ADA6D0"/>
      </a:accent6>
      <a:hlink>
        <a:srgbClr val="643894"/>
      </a:hlink>
      <a:folHlink>
        <a:srgbClr val="D5D0EC"/>
      </a:folHlink>
    </a:clrScheme>
    <a:fontScheme name="Pix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
      <a:clrScheme name="Pixel 13">
        <a:dk1>
          <a:srgbClr val="000000"/>
        </a:dk1>
        <a:lt1>
          <a:srgbClr val="FFFFFF"/>
        </a:lt1>
        <a:dk2>
          <a:srgbClr val="000000"/>
        </a:dk2>
        <a:lt2>
          <a:srgbClr val="5A3287"/>
        </a:lt2>
        <a:accent1>
          <a:srgbClr val="B2B2B2"/>
        </a:accent1>
        <a:accent2>
          <a:srgbClr val="BFB8E6"/>
        </a:accent2>
        <a:accent3>
          <a:srgbClr val="FFFFFF"/>
        </a:accent3>
        <a:accent4>
          <a:srgbClr val="000000"/>
        </a:accent4>
        <a:accent5>
          <a:srgbClr val="D5D5D5"/>
        </a:accent5>
        <a:accent6>
          <a:srgbClr val="ADA6D0"/>
        </a:accent6>
        <a:hlink>
          <a:srgbClr val="7D46BA"/>
        </a:hlink>
        <a:folHlink>
          <a:srgbClr val="D5D0EC"/>
        </a:folHlink>
      </a:clrScheme>
      <a:clrMap bg1="lt1" tx1="dk1" bg2="lt2" tx2="dk2" accent1="accent1" accent2="accent2" accent3="accent3" accent4="accent4" accent5="accent5" accent6="accent6" hlink="hlink" folHlink="folHlink"/>
    </a:extraClrScheme>
    <a:extraClrScheme>
      <a:clrScheme name="Pixel 14">
        <a:dk1>
          <a:srgbClr val="000000"/>
        </a:dk1>
        <a:lt1>
          <a:srgbClr val="FFFFFF"/>
        </a:lt1>
        <a:dk2>
          <a:srgbClr val="000000"/>
        </a:dk2>
        <a:lt2>
          <a:srgbClr val="5A3287"/>
        </a:lt2>
        <a:accent1>
          <a:srgbClr val="B2B2B2"/>
        </a:accent1>
        <a:accent2>
          <a:srgbClr val="BFB8E6"/>
        </a:accent2>
        <a:accent3>
          <a:srgbClr val="FFFFFF"/>
        </a:accent3>
        <a:accent4>
          <a:srgbClr val="000000"/>
        </a:accent4>
        <a:accent5>
          <a:srgbClr val="D5D5D5"/>
        </a:accent5>
        <a:accent6>
          <a:srgbClr val="ADA6D0"/>
        </a:accent6>
        <a:hlink>
          <a:srgbClr val="643894"/>
        </a:hlink>
        <a:folHlink>
          <a:srgbClr val="D5D0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Pixel</Template>
  <TotalTime>3004</TotalTime>
  <Words>3636</Words>
  <Application>Microsoft Macintosh PowerPoint</Application>
  <PresentationFormat>On-screen Show (4:3)</PresentationFormat>
  <Paragraphs>447</Paragraphs>
  <Slides>53</Slides>
  <Notes>16</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53</vt:i4>
      </vt:variant>
    </vt:vector>
  </HeadingPairs>
  <TitlesOfParts>
    <vt:vector size="63" baseType="lpstr">
      <vt:lpstr>Zapf Dingbats</vt:lpstr>
      <vt:lpstr>Arial</vt:lpstr>
      <vt:lpstr>Arial Black</vt:lpstr>
      <vt:lpstr>Calibri</vt:lpstr>
      <vt:lpstr>Helvetica</vt:lpstr>
      <vt:lpstr>Symbol</vt:lpstr>
      <vt:lpstr>Times New Roman</vt:lpstr>
      <vt:lpstr>Wingdings</vt:lpstr>
      <vt:lpstr>Pixel</vt:lpstr>
      <vt:lpstr>Equation</vt:lpstr>
      <vt:lpstr>Vision and Brain</vt:lpstr>
      <vt:lpstr>Acknowledgments</vt:lpstr>
      <vt:lpstr>Outline (Ch. 1 and Ch. 2) </vt:lpstr>
      <vt:lpstr>Outline (Ch. 1 and Ch. 2) </vt:lpstr>
      <vt:lpstr>Vision: An Overview </vt:lpstr>
      <vt:lpstr>How We See: The Brain as a Detective</vt:lpstr>
      <vt:lpstr>Illusions: How the Brain Fails?</vt:lpstr>
      <vt:lpstr>Color Woes</vt:lpstr>
      <vt:lpstr>Recognizing Objects</vt:lpstr>
      <vt:lpstr>Recognizing Objects</vt:lpstr>
      <vt:lpstr>Perceiving 3D Shape </vt:lpstr>
      <vt:lpstr>Color and Shade </vt:lpstr>
      <vt:lpstr>Color and Shade </vt:lpstr>
      <vt:lpstr>Brain and Vision</vt:lpstr>
      <vt:lpstr>Brain and Vision</vt:lpstr>
      <vt:lpstr>Outline (Ch. 1 and Ch. 2) </vt:lpstr>
      <vt:lpstr>Human and Animal Eyes</vt:lpstr>
      <vt:lpstr>The Simple Eye</vt:lpstr>
      <vt:lpstr>Human Eye Structure</vt:lpstr>
      <vt:lpstr>The Human Eye Optics</vt:lpstr>
      <vt:lpstr>Outline (Ch. 1 and Ch. 2) </vt:lpstr>
      <vt:lpstr>The Pinhole Camera</vt:lpstr>
      <vt:lpstr>Image Formation</vt:lpstr>
      <vt:lpstr>Pinhole Optics versus Thin Lens</vt:lpstr>
      <vt:lpstr>Pinhole Camera Model</vt:lpstr>
      <vt:lpstr>Focal Length, FOV</vt:lpstr>
      <vt:lpstr>Focal Length, FOV</vt:lpstr>
      <vt:lpstr>Equivalent Geometry</vt:lpstr>
      <vt:lpstr>Perspective Projection</vt:lpstr>
      <vt:lpstr>Reverse Projection</vt:lpstr>
      <vt:lpstr>Pinhole camera image</vt:lpstr>
      <vt:lpstr>Pinhole camera image</vt:lpstr>
      <vt:lpstr>Pinhole camera image</vt:lpstr>
      <vt:lpstr>Pinhole camera image</vt:lpstr>
      <vt:lpstr>Pinhole camera image</vt:lpstr>
      <vt:lpstr>Pinhole camera image</vt:lpstr>
      <vt:lpstr>Pinhole camera image</vt:lpstr>
      <vt:lpstr>Yet other pinhole camera images</vt:lpstr>
      <vt:lpstr>Yet other pinhole camera images</vt:lpstr>
      <vt:lpstr>Outline (Ch. 1 and Ch. 2) </vt:lpstr>
      <vt:lpstr>Human Eye: A Window to Brain</vt:lpstr>
      <vt:lpstr>Human Eye: Basic Facts</vt:lpstr>
      <vt:lpstr>An Organ of Imperfection?</vt:lpstr>
      <vt:lpstr>Chromatic aberration</vt:lpstr>
      <vt:lpstr>Backward retina</vt:lpstr>
      <vt:lpstr>Black spot </vt:lpstr>
      <vt:lpstr>Not Blinded by the Light</vt:lpstr>
      <vt:lpstr>The Retina</vt:lpstr>
      <vt:lpstr>Fovea</vt:lpstr>
      <vt:lpstr>Cones and Rods</vt:lpstr>
      <vt:lpstr>Densities of Rods and Cones </vt:lpstr>
      <vt:lpstr>What Does the Eye Not Tell the Brain?</vt:lpstr>
      <vt:lpstr>Outline (Ch. 1 and Ch. 2) </vt:lpstr>
    </vt:vector>
  </TitlesOfParts>
  <Company>The City College of New York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Laura’s Presentation</dc:title>
  <dc:creator>CETL</dc:creator>
  <cp:lastModifiedBy>Zhigang Zhu</cp:lastModifiedBy>
  <cp:revision>405</cp:revision>
  <dcterms:created xsi:type="dcterms:W3CDTF">2008-11-17T19:02:03Z</dcterms:created>
  <dcterms:modified xsi:type="dcterms:W3CDTF">2023-01-18T21:07:07Z</dcterms:modified>
</cp:coreProperties>
</file>